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DejaVu Serif" charset="1" panose="02060603050605020204"/>
      <p:regular r:id="rId10"/>
    </p:embeddedFont>
    <p:embeddedFont>
      <p:font typeface="DejaVu Serif Bold" charset="1" panose="02060803050605020204"/>
      <p:regular r:id="rId11"/>
    </p:embeddedFont>
    <p:embeddedFont>
      <p:font typeface="DejaVu Serif Italics" charset="1" panose="020606030503050B0204"/>
      <p:regular r:id="rId12"/>
    </p:embeddedFont>
    <p:embeddedFont>
      <p:font typeface="DejaVu Serif Bold Italics" charset="1" panose="020608030503050B0204"/>
      <p:regular r:id="rId13"/>
    </p:embeddedFont>
    <p:embeddedFont>
      <p:font typeface="Open Sauce" charset="1" panose="00000500000000000000"/>
      <p:regular r:id="rId14"/>
    </p:embeddedFont>
    <p:embeddedFont>
      <p:font typeface="Open Sauce Bold" charset="1" panose="00000800000000000000"/>
      <p:regular r:id="rId15"/>
    </p:embeddedFont>
    <p:embeddedFont>
      <p:font typeface="Open Sauce Italics" charset="1" panose="00000500000000000000"/>
      <p:regular r:id="rId16"/>
    </p:embeddedFont>
    <p:embeddedFont>
      <p:font typeface="Open Sauce Bold Italics" charset="1" panose="00000800000000000000"/>
      <p:regular r:id="rId17"/>
    </p:embeddedFont>
    <p:embeddedFont>
      <p:font typeface="Open Sauce Light" charset="1" panose="00000400000000000000"/>
      <p:regular r:id="rId18"/>
    </p:embeddedFont>
    <p:embeddedFont>
      <p:font typeface="Open Sauce Light Italics" charset="1" panose="00000400000000000000"/>
      <p:regular r:id="rId19"/>
    </p:embeddedFont>
    <p:embeddedFont>
      <p:font typeface="Open Sauce Medium" charset="1" panose="00000600000000000000"/>
      <p:regular r:id="rId20"/>
    </p:embeddedFont>
    <p:embeddedFont>
      <p:font typeface="Open Sauce Medium Italics" charset="1" panose="00000600000000000000"/>
      <p:regular r:id="rId21"/>
    </p:embeddedFont>
    <p:embeddedFont>
      <p:font typeface="Open Sauce Semi-Bold" charset="1" panose="00000700000000000000"/>
      <p:regular r:id="rId22"/>
    </p:embeddedFont>
    <p:embeddedFont>
      <p:font typeface="Open Sauce Semi-Bold Italics" charset="1" panose="00000700000000000000"/>
      <p:regular r:id="rId23"/>
    </p:embeddedFont>
    <p:embeddedFont>
      <p:font typeface="Open Sauce Heavy" charset="1" panose="00000A00000000000000"/>
      <p:regular r:id="rId24"/>
    </p:embeddedFont>
    <p:embeddedFont>
      <p:font typeface="Open Sauce Heavy Italics" charset="1" panose="00000A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slides/slide1.xml" Type="http://schemas.openxmlformats.org/officeDocument/2006/relationships/slide"/><Relationship Id="rId27" Target="slides/slide2.xml" Type="http://schemas.openxmlformats.org/officeDocument/2006/relationships/slide"/><Relationship Id="rId28" Target="slides/slide3.xml" Type="http://schemas.openxmlformats.org/officeDocument/2006/relationships/slide"/><Relationship Id="rId29" Target="slides/slide4.xml" Type="http://schemas.openxmlformats.org/officeDocument/2006/relationships/slide"/><Relationship Id="rId3" Target="viewProps.xml" Type="http://schemas.openxmlformats.org/officeDocument/2006/relationships/viewProps"/><Relationship Id="rId30" Target="slides/slide5.xml" Type="http://schemas.openxmlformats.org/officeDocument/2006/relationships/slide"/><Relationship Id="rId31" Target="slides/slide6.xml" Type="http://schemas.openxmlformats.org/officeDocument/2006/relationships/slide"/><Relationship Id="rId32" Target="slides/slide7.xml" Type="http://schemas.openxmlformats.org/officeDocument/2006/relationships/slide"/><Relationship Id="rId33" Target="slides/slide8.xml" Type="http://schemas.openxmlformats.org/officeDocument/2006/relationships/slide"/><Relationship Id="rId34" Target="slides/slide9.xml" Type="http://schemas.openxmlformats.org/officeDocument/2006/relationships/slide"/><Relationship Id="rId35" Target="slides/slide10.xml" Type="http://schemas.openxmlformats.org/officeDocument/2006/relationships/slide"/><Relationship Id="rId36" Target="slides/slide11.xml" Type="http://schemas.openxmlformats.org/officeDocument/2006/relationships/slide"/><Relationship Id="rId37" Target="slides/slide12.xml" Type="http://schemas.openxmlformats.org/officeDocument/2006/relationships/slide"/><Relationship Id="rId38" Target="slides/slide13.xml" Type="http://schemas.openxmlformats.org/officeDocument/2006/relationships/slide"/><Relationship Id="rId39" Target="slides/slide14.xml" Type="http://schemas.openxmlformats.org/officeDocument/2006/relationships/slide"/><Relationship Id="rId4" Target="theme/theme1.xml" Type="http://schemas.openxmlformats.org/officeDocument/2006/relationships/theme"/><Relationship Id="rId40" Target="slides/slide15.xml" Type="http://schemas.openxmlformats.org/officeDocument/2006/relationships/slide"/><Relationship Id="rId41" Target="slides/slide16.xml" Type="http://schemas.openxmlformats.org/officeDocument/2006/relationships/slide"/><Relationship Id="rId42" Target="slides/slide17.xml" Type="http://schemas.openxmlformats.org/officeDocument/2006/relationships/slide"/><Relationship Id="rId43" Target="slides/slide18.xml" Type="http://schemas.openxmlformats.org/officeDocument/2006/relationships/slide"/><Relationship Id="rId44" Target="slides/slide19.xml" Type="http://schemas.openxmlformats.org/officeDocument/2006/relationships/slide"/><Relationship Id="rId45" Target="slides/slide20.xml" Type="http://schemas.openxmlformats.org/officeDocument/2006/relationships/slide"/><Relationship Id="rId46" Target="slides/slide21.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7894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25454" y="5276554"/>
            <a:ext cx="3291183" cy="3291170"/>
            <a:chOff x="0" y="0"/>
            <a:chExt cx="6350000" cy="6349975"/>
          </a:xfrm>
        </p:grpSpPr>
        <p:sp>
          <p:nvSpPr>
            <p:cNvPr name="Freeform 3" id="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3200" t="0" r="-13200" b="0"/>
              </a:stretch>
            </a:blipFill>
          </p:spPr>
        </p:sp>
      </p:grpSp>
      <p:sp>
        <p:nvSpPr>
          <p:cNvPr name="Freeform 4" id="4"/>
          <p:cNvSpPr/>
          <p:nvPr/>
        </p:nvSpPr>
        <p:spPr>
          <a:xfrm flipH="false" flipV="false" rot="0">
            <a:off x="2970401" y="1726157"/>
            <a:ext cx="12529286" cy="3100998"/>
          </a:xfrm>
          <a:custGeom>
            <a:avLst/>
            <a:gdLst/>
            <a:ahLst/>
            <a:cxnLst/>
            <a:rect r="r" b="b" t="t" l="l"/>
            <a:pathLst>
              <a:path h="3100998" w="12529286">
                <a:moveTo>
                  <a:pt x="0" y="0"/>
                </a:moveTo>
                <a:lnTo>
                  <a:pt x="12529287" y="0"/>
                </a:lnTo>
                <a:lnTo>
                  <a:pt x="12529287" y="3100999"/>
                </a:lnTo>
                <a:lnTo>
                  <a:pt x="0" y="31009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351346" y="4063256"/>
            <a:ext cx="11585308" cy="5305425"/>
          </a:xfrm>
          <a:prstGeom prst="rect">
            <a:avLst/>
          </a:prstGeom>
        </p:spPr>
        <p:txBody>
          <a:bodyPr anchor="t" rtlCol="false" tIns="0" lIns="0" bIns="0" rIns="0">
            <a:spAutoFit/>
          </a:bodyPr>
          <a:lstStyle/>
          <a:p>
            <a:pPr algn="ctr">
              <a:lnSpc>
                <a:spcPts val="10441"/>
              </a:lnSpc>
            </a:pPr>
            <a:r>
              <a:rPr lang="en-US" sz="8701">
                <a:solidFill>
                  <a:srgbClr val="FFFFFF"/>
                </a:solidFill>
                <a:latin typeface="Open Sauce Bold"/>
              </a:rPr>
              <a:t> </a:t>
            </a:r>
          </a:p>
          <a:p>
            <a:pPr algn="ctr">
              <a:lnSpc>
                <a:spcPts val="10441"/>
              </a:lnSpc>
            </a:pPr>
            <a:r>
              <a:rPr lang="en-US" sz="8701">
                <a:solidFill>
                  <a:srgbClr val="FFFFFF"/>
                </a:solidFill>
                <a:latin typeface="Open Sauce Bold"/>
              </a:rPr>
              <a:t>GÖREV VE SORUMLULUKLAR</a:t>
            </a:r>
          </a:p>
          <a:p>
            <a:pPr algn="ctr">
              <a:lnSpc>
                <a:spcPts val="10441"/>
              </a:lnSpc>
            </a:pPr>
          </a:p>
        </p:txBody>
      </p:sp>
      <p:sp>
        <p:nvSpPr>
          <p:cNvPr name="TextBox 6" id="6"/>
          <p:cNvSpPr txBox="true"/>
          <p:nvPr/>
        </p:nvSpPr>
        <p:spPr>
          <a:xfrm rot="0">
            <a:off x="6749968" y="9544897"/>
            <a:ext cx="6828557" cy="548005"/>
          </a:xfrm>
          <a:prstGeom prst="rect">
            <a:avLst/>
          </a:prstGeom>
        </p:spPr>
        <p:txBody>
          <a:bodyPr anchor="t" rtlCol="false" tIns="0" lIns="0" bIns="0" rIns="0">
            <a:spAutoFit/>
          </a:bodyPr>
          <a:lstStyle/>
          <a:p>
            <a:pPr>
              <a:lnSpc>
                <a:spcPts val="4444"/>
              </a:lnSpc>
            </a:pPr>
            <a:r>
              <a:rPr lang="en-US" sz="3174">
                <a:solidFill>
                  <a:srgbClr val="FFFFFF"/>
                </a:solidFill>
                <a:latin typeface="Open Sauce"/>
              </a:rPr>
              <a:t>www.rehberlikservisim.com</a:t>
            </a:r>
          </a:p>
        </p:txBody>
      </p:sp>
      <p:sp>
        <p:nvSpPr>
          <p:cNvPr name="TextBox 7" id="7"/>
          <p:cNvSpPr txBox="true"/>
          <p:nvPr/>
        </p:nvSpPr>
        <p:spPr>
          <a:xfrm rot="0">
            <a:off x="4009867" y="1755661"/>
            <a:ext cx="10450354" cy="2855341"/>
          </a:xfrm>
          <a:prstGeom prst="rect">
            <a:avLst/>
          </a:prstGeom>
        </p:spPr>
        <p:txBody>
          <a:bodyPr anchor="t" rtlCol="false" tIns="0" lIns="0" bIns="0" rIns="0">
            <a:spAutoFit/>
          </a:bodyPr>
          <a:lstStyle/>
          <a:p>
            <a:pPr algn="ctr">
              <a:lnSpc>
                <a:spcPts val="11132"/>
              </a:lnSpc>
            </a:pPr>
            <a:r>
              <a:rPr lang="en-US" sz="9200">
                <a:solidFill>
                  <a:srgbClr val="000000"/>
                </a:solidFill>
                <a:latin typeface="Arimo Bold"/>
              </a:rPr>
              <a:t>OKUL REHBERLİK</a:t>
            </a:r>
          </a:p>
          <a:p>
            <a:pPr algn="ctr">
              <a:lnSpc>
                <a:spcPts val="11132"/>
              </a:lnSpc>
            </a:pPr>
            <a:r>
              <a:rPr lang="en-US" sz="9200">
                <a:solidFill>
                  <a:srgbClr val="000000"/>
                </a:solidFill>
                <a:latin typeface="Arimo Bold"/>
              </a:rPr>
              <a:t> HİZMETLERİ</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9CC79D"/>
        </a:solidFill>
      </p:bgPr>
    </p:bg>
    <p:spTree>
      <p:nvGrpSpPr>
        <p:cNvPr id="1" name=""/>
        <p:cNvGrpSpPr/>
        <p:nvPr/>
      </p:nvGrpSpPr>
      <p:grpSpPr>
        <a:xfrm>
          <a:off x="0" y="0"/>
          <a:ext cx="0" cy="0"/>
          <a:chOff x="0" y="0"/>
          <a:chExt cx="0" cy="0"/>
        </a:xfrm>
      </p:grpSpPr>
      <p:sp>
        <p:nvSpPr>
          <p:cNvPr name="TextBox 2" id="2"/>
          <p:cNvSpPr txBox="true"/>
          <p:nvPr/>
        </p:nvSpPr>
        <p:spPr>
          <a:xfrm rot="0">
            <a:off x="291916" y="897190"/>
            <a:ext cx="5806436" cy="5715000"/>
          </a:xfrm>
          <a:prstGeom prst="rect">
            <a:avLst/>
          </a:prstGeom>
        </p:spPr>
        <p:txBody>
          <a:bodyPr anchor="t" rtlCol="false" tIns="0" lIns="0" bIns="0" rIns="0">
            <a:spAutoFit/>
          </a:bodyPr>
          <a:lstStyle/>
          <a:p>
            <a:pPr algn="ctr">
              <a:lnSpc>
                <a:spcPts val="9000"/>
              </a:lnSpc>
            </a:pPr>
            <a:r>
              <a:rPr lang="en-US" sz="7500">
                <a:solidFill>
                  <a:srgbClr val="27066B"/>
                </a:solidFill>
                <a:latin typeface="Open Sauce Semi-Bold"/>
              </a:rPr>
              <a:t>Okul Rehber Öğretmen/Psikolojik Danışman</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0" y="6755348"/>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726545" y="588136"/>
            <a:ext cx="10925929" cy="9698864"/>
          </a:xfrm>
          <a:prstGeom prst="rect">
            <a:avLst/>
          </a:prstGeom>
        </p:spPr>
        <p:txBody>
          <a:bodyPr anchor="t" rtlCol="false" tIns="0" lIns="0" bIns="0" rIns="0">
            <a:spAutoFit/>
          </a:bodyPr>
          <a:lstStyle/>
          <a:p>
            <a:pPr algn="just">
              <a:lnSpc>
                <a:spcPts val="4525"/>
              </a:lnSpc>
            </a:pPr>
            <a:r>
              <a:rPr lang="en-US" sz="3099">
                <a:solidFill>
                  <a:srgbClr val="000000"/>
                </a:solidFill>
                <a:latin typeface="Open Sauce Bold"/>
              </a:rPr>
              <a:t>b) Psikososyal destek hizmetleri kapsamında; </a:t>
            </a:r>
          </a:p>
          <a:p>
            <a:pPr algn="just">
              <a:lnSpc>
                <a:spcPts val="4525"/>
              </a:lnSpc>
            </a:pPr>
            <a:r>
              <a:rPr lang="en-US" sz="3099">
                <a:solidFill>
                  <a:srgbClr val="000000"/>
                </a:solidFill>
                <a:latin typeface="Open Sauce Bold"/>
              </a:rPr>
              <a:t>1) </a:t>
            </a:r>
            <a:r>
              <a:rPr lang="en-US" sz="3099">
                <a:solidFill>
                  <a:srgbClr val="000000"/>
                </a:solidFill>
                <a:latin typeface="Open Sauce"/>
              </a:rPr>
              <a:t>Doğal afetler ile kaza, ihmal, istismar, intihar, şiddet, savaş, göç ve salgın hastalıklar gibi zorlu yaşam olaylarında öğrenci, aile ve öğretmenlere psikolojik ve sosyal destek sağlar. </a:t>
            </a:r>
          </a:p>
          <a:p>
            <a:pPr algn="just">
              <a:lnSpc>
                <a:spcPts val="4525"/>
              </a:lnSpc>
            </a:pPr>
          </a:p>
          <a:p>
            <a:pPr algn="just">
              <a:lnSpc>
                <a:spcPts val="4525"/>
              </a:lnSpc>
            </a:pPr>
            <a:r>
              <a:rPr lang="en-US" sz="3099">
                <a:solidFill>
                  <a:srgbClr val="000000"/>
                </a:solidFill>
                <a:latin typeface="Open Sauce Bold"/>
              </a:rPr>
              <a:t>2)</a:t>
            </a:r>
            <a:r>
              <a:rPr lang="en-US" sz="3099">
                <a:solidFill>
                  <a:srgbClr val="000000"/>
                </a:solidFill>
                <a:latin typeface="Open Sauce"/>
              </a:rPr>
              <a:t> Hakkında danışmanlık tedbir kararı verilen çocuğa ve çocuğun bakımından sorumlu kişilere hizmet sunar. </a:t>
            </a:r>
          </a:p>
          <a:p>
            <a:pPr algn="just">
              <a:lnSpc>
                <a:spcPts val="4525"/>
              </a:lnSpc>
            </a:pPr>
          </a:p>
          <a:p>
            <a:pPr algn="just">
              <a:lnSpc>
                <a:spcPts val="4525"/>
              </a:lnSpc>
            </a:pPr>
            <a:r>
              <a:rPr lang="en-US" sz="3099">
                <a:solidFill>
                  <a:srgbClr val="000000"/>
                </a:solidFill>
                <a:latin typeface="Open Sauce Bold"/>
              </a:rPr>
              <a:t>3)</a:t>
            </a:r>
            <a:r>
              <a:rPr lang="en-US" sz="3099">
                <a:solidFill>
                  <a:srgbClr val="000000"/>
                </a:solidFill>
                <a:latin typeface="Open Sauce"/>
              </a:rPr>
              <a:t>Eğitim kurumlarında rehber öğretmen/psikolojik danışman bulunmaması veya çocuğun herhangi bir eğitim kurumu ile ilişiğinin olmaması durumunda danışmanlık tedbiri uygulamaları il veya ilçe millî eğitim müdürlüklerinin görevlendireceği, çocuğun ikamet adresinin bulunduğu eğitim bölgesinde görevli rehber öğretmen/psikolojik danışman yerine getirir. </a:t>
            </a:r>
          </a:p>
          <a:p>
            <a:pPr algn="just">
              <a:lnSpc>
                <a:spcPts val="4525"/>
              </a:lnSpc>
            </a:pP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9CC79D"/>
        </a:solidFill>
      </p:bgPr>
    </p:bg>
    <p:spTree>
      <p:nvGrpSpPr>
        <p:cNvPr id="1" name=""/>
        <p:cNvGrpSpPr/>
        <p:nvPr/>
      </p:nvGrpSpPr>
      <p:grpSpPr>
        <a:xfrm>
          <a:off x="0" y="0"/>
          <a:ext cx="0" cy="0"/>
          <a:chOff x="0" y="0"/>
          <a:chExt cx="0" cy="0"/>
        </a:xfrm>
      </p:grpSpPr>
      <p:sp>
        <p:nvSpPr>
          <p:cNvPr name="TextBox 2" id="2"/>
          <p:cNvSpPr txBox="true"/>
          <p:nvPr/>
        </p:nvSpPr>
        <p:spPr>
          <a:xfrm rot="0">
            <a:off x="291916" y="897190"/>
            <a:ext cx="5806436" cy="6381750"/>
          </a:xfrm>
          <a:prstGeom prst="rect">
            <a:avLst/>
          </a:prstGeom>
        </p:spPr>
        <p:txBody>
          <a:bodyPr anchor="t" rtlCol="false" tIns="0" lIns="0" bIns="0" rIns="0">
            <a:spAutoFit/>
          </a:bodyPr>
          <a:lstStyle/>
          <a:p>
            <a:pPr algn="ctr">
              <a:lnSpc>
                <a:spcPts val="10080"/>
              </a:lnSpc>
            </a:pPr>
            <a:r>
              <a:rPr lang="en-US" sz="8400">
                <a:solidFill>
                  <a:srgbClr val="27066B"/>
                </a:solidFill>
                <a:latin typeface="Open Sauce Semi-Bold"/>
              </a:rPr>
              <a:t>Okul Rehber Öğretmen/Psikolojik Danışman</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145958" y="7429500"/>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726545" y="597661"/>
            <a:ext cx="10925929" cy="11578591"/>
          </a:xfrm>
          <a:prstGeom prst="rect">
            <a:avLst/>
          </a:prstGeom>
        </p:spPr>
        <p:txBody>
          <a:bodyPr anchor="t" rtlCol="false" tIns="0" lIns="0" bIns="0" rIns="0">
            <a:spAutoFit/>
          </a:bodyPr>
          <a:lstStyle/>
          <a:p>
            <a:pPr algn="just">
              <a:lnSpc>
                <a:spcPts val="4379"/>
              </a:lnSpc>
            </a:pPr>
            <a:r>
              <a:rPr lang="en-US" sz="2999">
                <a:solidFill>
                  <a:srgbClr val="000000"/>
                </a:solidFill>
                <a:latin typeface="Open Sauce Bold"/>
              </a:rPr>
              <a:t>c)</a:t>
            </a:r>
            <a:r>
              <a:rPr lang="en-US" sz="2999">
                <a:solidFill>
                  <a:srgbClr val="000000"/>
                </a:solidFill>
                <a:latin typeface="Open Sauce"/>
              </a:rPr>
              <a:t>Rehberlik ve psikolojik danışma hizmetlerinin müdahale alanı ya da rehber öğretmen/psikolojik danışmanın mesleki yeterlikleri dışında kalan bir uzmanlık alanında yardıma ihtiyaç duyması durumunda, bireyi yardım alabileceği düşünülen daha yetkin uzman kişi, kurum veya kuruluşlara yönlendirir.</a:t>
            </a:r>
            <a:r>
              <a:rPr lang="en-US" sz="2999">
                <a:solidFill>
                  <a:srgbClr val="000000"/>
                </a:solidFill>
                <a:latin typeface="Open Sauce"/>
              </a:rPr>
              <a:t> </a:t>
            </a:r>
          </a:p>
          <a:p>
            <a:pPr algn="just">
              <a:lnSpc>
                <a:spcPts val="4379"/>
              </a:lnSpc>
            </a:pPr>
          </a:p>
          <a:p>
            <a:pPr algn="just">
              <a:lnSpc>
                <a:spcPts val="4379"/>
              </a:lnSpc>
            </a:pPr>
            <a:r>
              <a:rPr lang="en-US" sz="2999">
                <a:solidFill>
                  <a:srgbClr val="AF0D0D"/>
                </a:solidFill>
                <a:latin typeface="Open Sauce Bold"/>
              </a:rPr>
              <a:t>4) Destek hizmetler; </a:t>
            </a:r>
          </a:p>
          <a:p>
            <a:pPr algn="just">
              <a:lnSpc>
                <a:spcPts val="4379"/>
              </a:lnSpc>
            </a:pPr>
            <a:r>
              <a:rPr lang="en-US" sz="2999">
                <a:solidFill>
                  <a:srgbClr val="000000"/>
                </a:solidFill>
                <a:latin typeface="Open Sauce Bold"/>
              </a:rPr>
              <a:t>a)</a:t>
            </a:r>
            <a:r>
              <a:rPr lang="en-US" sz="2999">
                <a:solidFill>
                  <a:srgbClr val="000000"/>
                </a:solidFill>
                <a:latin typeface="Open Sauce"/>
              </a:rPr>
              <a:t> Müşavirlik hizmetleri kapsamında, öğrencinin gelişimini desteklemek için öğretmen, veli, yönetici ve okul içerisinde öğrenci ile iletişimde olan diğer kişilere kendilerini geliştirmeleri, ortak ve yeterli bir rehberlik anlayışı kazanmaları amacıyla çalışmalar yürütür. Sınıf rehberlik programlarının hazırlanmasında, uygulanmasında, sınıf içi rehberlik uygulamalarının geliştirilmesinde sınıf rehber öğretmenlerine müşavirlik eder.</a:t>
            </a:r>
          </a:p>
          <a:p>
            <a:pPr algn="just">
              <a:lnSpc>
                <a:spcPts val="4379"/>
              </a:lnSpc>
            </a:pPr>
          </a:p>
          <a:p>
            <a:pPr algn="just">
              <a:lnSpc>
                <a:spcPts val="4379"/>
              </a:lnSpc>
            </a:pPr>
          </a:p>
          <a:p>
            <a:pPr algn="just">
              <a:lnSpc>
                <a:spcPts val="4379"/>
              </a:lnSpc>
            </a:pPr>
          </a:p>
          <a:p>
            <a:pPr algn="just">
              <a:lnSpc>
                <a:spcPts val="4379"/>
              </a:lnSpc>
            </a:pPr>
          </a:p>
          <a:p>
            <a:pPr algn="just">
              <a:lnSpc>
                <a:spcPts val="4379"/>
              </a:lnSpc>
            </a:pP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9CC79D"/>
        </a:solidFill>
      </p:bgPr>
    </p:bg>
    <p:spTree>
      <p:nvGrpSpPr>
        <p:cNvPr id="1" name=""/>
        <p:cNvGrpSpPr/>
        <p:nvPr/>
      </p:nvGrpSpPr>
      <p:grpSpPr>
        <a:xfrm>
          <a:off x="0" y="0"/>
          <a:ext cx="0" cy="0"/>
          <a:chOff x="0" y="0"/>
          <a:chExt cx="0" cy="0"/>
        </a:xfrm>
      </p:grpSpPr>
      <p:sp>
        <p:nvSpPr>
          <p:cNvPr name="TextBox 2" id="2"/>
          <p:cNvSpPr txBox="true"/>
          <p:nvPr/>
        </p:nvSpPr>
        <p:spPr>
          <a:xfrm rot="0">
            <a:off x="291916" y="897190"/>
            <a:ext cx="5806436" cy="5715000"/>
          </a:xfrm>
          <a:prstGeom prst="rect">
            <a:avLst/>
          </a:prstGeom>
        </p:spPr>
        <p:txBody>
          <a:bodyPr anchor="t" rtlCol="false" tIns="0" lIns="0" bIns="0" rIns="0">
            <a:spAutoFit/>
          </a:bodyPr>
          <a:lstStyle/>
          <a:p>
            <a:pPr algn="ctr">
              <a:lnSpc>
                <a:spcPts val="9000"/>
              </a:lnSpc>
            </a:pPr>
            <a:r>
              <a:rPr lang="en-US" sz="7500">
                <a:solidFill>
                  <a:srgbClr val="27066B"/>
                </a:solidFill>
                <a:latin typeface="Open Sauce Semi-Bold"/>
              </a:rPr>
              <a:t>Okul Rehber Öğretmen/Psikolojik Danışman</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291916" y="6798842"/>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726545" y="588136"/>
            <a:ext cx="10925929" cy="8555864"/>
          </a:xfrm>
          <a:prstGeom prst="rect">
            <a:avLst/>
          </a:prstGeom>
        </p:spPr>
        <p:txBody>
          <a:bodyPr anchor="t" rtlCol="false" tIns="0" lIns="0" bIns="0" rIns="0">
            <a:spAutoFit/>
          </a:bodyPr>
          <a:lstStyle/>
          <a:p>
            <a:pPr algn="just">
              <a:lnSpc>
                <a:spcPts val="4525"/>
              </a:lnSpc>
            </a:pPr>
          </a:p>
          <a:p>
            <a:pPr algn="just">
              <a:lnSpc>
                <a:spcPts val="4525"/>
              </a:lnSpc>
            </a:pPr>
            <a:r>
              <a:rPr lang="en-US" sz="3099">
                <a:solidFill>
                  <a:srgbClr val="000000"/>
                </a:solidFill>
                <a:latin typeface="Open Sauce Bold"/>
              </a:rPr>
              <a:t>b) Program yönetimi çalışmaları kapsamında;</a:t>
            </a:r>
            <a:r>
              <a:rPr lang="en-US" sz="3099">
                <a:solidFill>
                  <a:srgbClr val="000000"/>
                </a:solidFill>
                <a:latin typeface="Open Sauce"/>
              </a:rPr>
              <a:t> </a:t>
            </a:r>
          </a:p>
          <a:p>
            <a:pPr algn="just">
              <a:lnSpc>
                <a:spcPts val="4525"/>
              </a:lnSpc>
            </a:pPr>
            <a:r>
              <a:rPr lang="en-US" sz="3099">
                <a:solidFill>
                  <a:srgbClr val="000000"/>
                </a:solidFill>
                <a:latin typeface="Open Sauce Bold"/>
              </a:rPr>
              <a:t>1)</a:t>
            </a:r>
            <a:r>
              <a:rPr lang="en-US" sz="3099">
                <a:solidFill>
                  <a:srgbClr val="000000"/>
                </a:solidFill>
                <a:latin typeface="Open Sauce"/>
              </a:rPr>
              <a:t> Okul rehberlik ve psikolojik danışma programını  en geç ekim ayının ilk haftasında e-Rehberlik sistemi üzerinden hazırlar. </a:t>
            </a:r>
          </a:p>
          <a:p>
            <a:pPr algn="just">
              <a:lnSpc>
                <a:spcPts val="4525"/>
              </a:lnSpc>
            </a:pPr>
          </a:p>
          <a:p>
            <a:pPr algn="just">
              <a:lnSpc>
                <a:spcPts val="4525"/>
              </a:lnSpc>
            </a:pPr>
            <a:r>
              <a:rPr lang="en-US" sz="3099">
                <a:solidFill>
                  <a:srgbClr val="000000"/>
                </a:solidFill>
                <a:latin typeface="Open Sauce Bold"/>
              </a:rPr>
              <a:t>2)</a:t>
            </a:r>
            <a:r>
              <a:rPr lang="en-US" sz="3099">
                <a:solidFill>
                  <a:srgbClr val="000000"/>
                </a:solidFill>
                <a:latin typeface="Open Sauce"/>
              </a:rPr>
              <a:t> Okul rehberlik ve psikolojik danışma programı doğrultusunda e-Rehberlik sistemi üzerinden kendi haftalık programını hazırlar. </a:t>
            </a:r>
          </a:p>
          <a:p>
            <a:pPr algn="just">
              <a:lnSpc>
                <a:spcPts val="4525"/>
              </a:lnSpc>
            </a:pPr>
          </a:p>
          <a:p>
            <a:pPr algn="just">
              <a:lnSpc>
                <a:spcPts val="4525"/>
              </a:lnSpc>
            </a:pPr>
            <a:r>
              <a:rPr lang="en-US" sz="3099">
                <a:solidFill>
                  <a:srgbClr val="000000"/>
                </a:solidFill>
                <a:latin typeface="Open Sauce Bold"/>
              </a:rPr>
              <a:t>3)</a:t>
            </a:r>
            <a:r>
              <a:rPr lang="en-US" sz="3099">
                <a:solidFill>
                  <a:srgbClr val="000000"/>
                </a:solidFill>
                <a:latin typeface="Open Sauce"/>
              </a:rPr>
              <a:t> Her yıl kasım ayı içerisinde sınıf rehber öğretmenleri tarafından bir örneği rehberlik ve psikolojik danışma servisine iletilen risk altındaki öğrencilere ait verileri birleştirerek eğitim kurumuna ait risk haritasını oluşturur. </a:t>
            </a:r>
          </a:p>
          <a:p>
            <a:pPr algn="just">
              <a:lnSpc>
                <a:spcPts val="4525"/>
              </a:lnSpc>
            </a:pP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9CC79D"/>
        </a:solidFill>
      </p:bgPr>
    </p:bg>
    <p:spTree>
      <p:nvGrpSpPr>
        <p:cNvPr id="1" name=""/>
        <p:cNvGrpSpPr/>
        <p:nvPr/>
      </p:nvGrpSpPr>
      <p:grpSpPr>
        <a:xfrm>
          <a:off x="0" y="0"/>
          <a:ext cx="0" cy="0"/>
          <a:chOff x="0" y="0"/>
          <a:chExt cx="0" cy="0"/>
        </a:xfrm>
      </p:grpSpPr>
      <p:sp>
        <p:nvSpPr>
          <p:cNvPr name="TextBox 2" id="2"/>
          <p:cNvSpPr txBox="true"/>
          <p:nvPr/>
        </p:nvSpPr>
        <p:spPr>
          <a:xfrm rot="0">
            <a:off x="291916" y="897190"/>
            <a:ext cx="5806436" cy="5715000"/>
          </a:xfrm>
          <a:prstGeom prst="rect">
            <a:avLst/>
          </a:prstGeom>
        </p:spPr>
        <p:txBody>
          <a:bodyPr anchor="t" rtlCol="false" tIns="0" lIns="0" bIns="0" rIns="0">
            <a:spAutoFit/>
          </a:bodyPr>
          <a:lstStyle/>
          <a:p>
            <a:pPr algn="ctr">
              <a:lnSpc>
                <a:spcPts val="9000"/>
              </a:lnSpc>
            </a:pPr>
            <a:r>
              <a:rPr lang="en-US" sz="7500">
                <a:solidFill>
                  <a:srgbClr val="27066B"/>
                </a:solidFill>
                <a:latin typeface="Open Sauce Semi-Bold"/>
              </a:rPr>
              <a:t>Okul Rehber Öğretmen/Psikolojik Danışman</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145958" y="6907576"/>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726545" y="588136"/>
            <a:ext cx="10925929" cy="8555864"/>
          </a:xfrm>
          <a:prstGeom prst="rect">
            <a:avLst/>
          </a:prstGeom>
        </p:spPr>
        <p:txBody>
          <a:bodyPr anchor="t" rtlCol="false" tIns="0" lIns="0" bIns="0" rIns="0">
            <a:spAutoFit/>
          </a:bodyPr>
          <a:lstStyle/>
          <a:p>
            <a:pPr algn="just">
              <a:lnSpc>
                <a:spcPts val="4525"/>
              </a:lnSpc>
            </a:pPr>
          </a:p>
          <a:p>
            <a:pPr algn="just">
              <a:lnSpc>
                <a:spcPts val="4525"/>
              </a:lnSpc>
            </a:pPr>
          </a:p>
          <a:p>
            <a:pPr algn="just">
              <a:lnSpc>
                <a:spcPts val="4525"/>
              </a:lnSpc>
            </a:pPr>
            <a:r>
              <a:rPr lang="en-US" sz="3099">
                <a:solidFill>
                  <a:srgbClr val="000000"/>
                </a:solidFill>
                <a:latin typeface="Open Sauce Bold"/>
              </a:rPr>
              <a:t>4)</a:t>
            </a:r>
            <a:r>
              <a:rPr lang="en-US" sz="3099">
                <a:solidFill>
                  <a:srgbClr val="000000"/>
                </a:solidFill>
                <a:latin typeface="Open Sauce"/>
              </a:rPr>
              <a:t>Okul rehberlik ve psikolojik danışma programı kapsamında gerçekleştirilen çalışmaları e-Rehberlik sistemine işler. Danışma sürecinde danışan dosyası aracılığı ile gerekli kayıtları tutar. Elektronik ortama işlenmesi mümkün olmayan çalışmaları dosyalar ve usulüne uygun olarak saklar. </a:t>
            </a:r>
          </a:p>
          <a:p>
            <a:pPr algn="just">
              <a:lnSpc>
                <a:spcPts val="4525"/>
              </a:lnSpc>
            </a:pPr>
          </a:p>
          <a:p>
            <a:pPr algn="just">
              <a:lnSpc>
                <a:spcPts val="4525"/>
              </a:lnSpc>
            </a:pPr>
            <a:r>
              <a:rPr lang="en-US" sz="3099">
                <a:solidFill>
                  <a:srgbClr val="000000"/>
                </a:solidFill>
                <a:latin typeface="Open Sauce Bold"/>
              </a:rPr>
              <a:t>5)</a:t>
            </a:r>
            <a:r>
              <a:rPr lang="en-US" sz="3099">
                <a:solidFill>
                  <a:srgbClr val="000000"/>
                </a:solidFill>
                <a:latin typeface="Open Sauce"/>
              </a:rPr>
              <a:t>Okul rehberlik ve psikolojik danışma programını ders yılı boyunca sınıf rehber öğretmenleri, öğretmenler ve eğitim kurumu yöneticileri ile iş birliği içerisinde uygular ve programın etkililiğini ders yılı sonunda değerlendirir.</a:t>
            </a:r>
          </a:p>
          <a:p>
            <a:pPr algn="just">
              <a:lnSpc>
                <a:spcPts val="4525"/>
              </a:lnSpc>
            </a:pPr>
          </a:p>
          <a:p>
            <a:pPr algn="just">
              <a:lnSpc>
                <a:spcPts val="4525"/>
              </a:lnSpc>
            </a:pP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9CC79D"/>
        </a:solidFill>
      </p:bgPr>
    </p:bg>
    <p:spTree>
      <p:nvGrpSpPr>
        <p:cNvPr id="1" name=""/>
        <p:cNvGrpSpPr/>
        <p:nvPr/>
      </p:nvGrpSpPr>
      <p:grpSpPr>
        <a:xfrm>
          <a:off x="0" y="0"/>
          <a:ext cx="0" cy="0"/>
          <a:chOff x="0" y="0"/>
          <a:chExt cx="0" cy="0"/>
        </a:xfrm>
      </p:grpSpPr>
      <p:sp>
        <p:nvSpPr>
          <p:cNvPr name="TextBox 2" id="2"/>
          <p:cNvSpPr txBox="true"/>
          <p:nvPr/>
        </p:nvSpPr>
        <p:spPr>
          <a:xfrm rot="0">
            <a:off x="291916" y="897190"/>
            <a:ext cx="5806436" cy="5715000"/>
          </a:xfrm>
          <a:prstGeom prst="rect">
            <a:avLst/>
          </a:prstGeom>
        </p:spPr>
        <p:txBody>
          <a:bodyPr anchor="t" rtlCol="false" tIns="0" lIns="0" bIns="0" rIns="0">
            <a:spAutoFit/>
          </a:bodyPr>
          <a:lstStyle/>
          <a:p>
            <a:pPr algn="ctr">
              <a:lnSpc>
                <a:spcPts val="9000"/>
              </a:lnSpc>
            </a:pPr>
            <a:r>
              <a:rPr lang="en-US" sz="7500">
                <a:solidFill>
                  <a:srgbClr val="27066B"/>
                </a:solidFill>
                <a:latin typeface="Open Sauce Semi-Bold"/>
              </a:rPr>
              <a:t>Okul Rehber Öğretmen/Psikolojik Danışman</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145958" y="6612190"/>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593442" y="811465"/>
            <a:ext cx="10925929" cy="9127364"/>
          </a:xfrm>
          <a:prstGeom prst="rect">
            <a:avLst/>
          </a:prstGeom>
        </p:spPr>
        <p:txBody>
          <a:bodyPr anchor="t" rtlCol="false" tIns="0" lIns="0" bIns="0" rIns="0">
            <a:spAutoFit/>
          </a:bodyPr>
          <a:lstStyle/>
          <a:p>
            <a:pPr algn="just">
              <a:lnSpc>
                <a:spcPts val="4525"/>
              </a:lnSpc>
            </a:pPr>
            <a:r>
              <a:rPr lang="en-US" sz="3099">
                <a:solidFill>
                  <a:srgbClr val="000000"/>
                </a:solidFill>
                <a:latin typeface="Open Sauce Bold"/>
              </a:rPr>
              <a:t>c)</a:t>
            </a:r>
            <a:r>
              <a:rPr lang="en-US" sz="3099">
                <a:solidFill>
                  <a:srgbClr val="000000"/>
                </a:solidFill>
                <a:latin typeface="Open Sauce"/>
              </a:rPr>
              <a:t> Araştırma ve proje çalışmaları kapsamında, sunduğu hizmetlerin etkililiğini ve verimliliğini artırmak amacıyla araştırma, izleme ve değerlendirme çalışmaları yapar. Gerektiğinde eğitim kurumunda yürütülen proje çalışmalarına katılır. </a:t>
            </a:r>
          </a:p>
          <a:p>
            <a:pPr algn="just">
              <a:lnSpc>
                <a:spcPts val="4525"/>
              </a:lnSpc>
            </a:pPr>
          </a:p>
          <a:p>
            <a:pPr algn="just">
              <a:lnSpc>
                <a:spcPts val="4525"/>
              </a:lnSpc>
            </a:pPr>
            <a:r>
              <a:rPr lang="en-US" sz="3099">
                <a:solidFill>
                  <a:srgbClr val="000000"/>
                </a:solidFill>
                <a:latin typeface="Open Sauce Bold"/>
              </a:rPr>
              <a:t>ç)</a:t>
            </a:r>
            <a:r>
              <a:rPr lang="en-US" sz="3099">
                <a:solidFill>
                  <a:srgbClr val="000000"/>
                </a:solidFill>
                <a:latin typeface="Open Sauce"/>
              </a:rPr>
              <a:t> İş birliği kapsamında, doğal üyesi olduğu kurul ve komisyonlara katılır, rehberlik ve psikolojik danışma hizmetlerine ilişkin görevlerini yerine getirir. Rehberlik ve araştırma merkezleri tarafından düzenlenen toplantı, eğitim etkinlikleri, proje ve ekip çalışmalarına katılır. Öğrencilerin gelişimsel ihtiyaç ya da sorunlarına yönelik olarak ortak bir amaç ve sorumluluk çerçevesinde veli, öğretmen, idareci, diğer kişi ve kurumlarla iş birliği yapar. </a:t>
            </a:r>
          </a:p>
          <a:p>
            <a:pPr algn="just">
              <a:lnSpc>
                <a:spcPts val="4525"/>
              </a:lnSpc>
            </a:pPr>
          </a:p>
          <a:p>
            <a:pPr algn="just">
              <a:lnSpc>
                <a:spcPts val="4525"/>
              </a:lnSpc>
            </a:pP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9CC79D"/>
        </a:solidFill>
      </p:bgPr>
    </p:bg>
    <p:spTree>
      <p:nvGrpSpPr>
        <p:cNvPr id="1" name=""/>
        <p:cNvGrpSpPr/>
        <p:nvPr/>
      </p:nvGrpSpPr>
      <p:grpSpPr>
        <a:xfrm>
          <a:off x="0" y="0"/>
          <a:ext cx="0" cy="0"/>
          <a:chOff x="0" y="0"/>
          <a:chExt cx="0" cy="0"/>
        </a:xfrm>
      </p:grpSpPr>
      <p:sp>
        <p:nvSpPr>
          <p:cNvPr name="TextBox 2" id="2"/>
          <p:cNvSpPr txBox="true"/>
          <p:nvPr/>
        </p:nvSpPr>
        <p:spPr>
          <a:xfrm rot="0">
            <a:off x="291916" y="897190"/>
            <a:ext cx="5806436" cy="5715000"/>
          </a:xfrm>
          <a:prstGeom prst="rect">
            <a:avLst/>
          </a:prstGeom>
        </p:spPr>
        <p:txBody>
          <a:bodyPr anchor="t" rtlCol="false" tIns="0" lIns="0" bIns="0" rIns="0">
            <a:spAutoFit/>
          </a:bodyPr>
          <a:lstStyle/>
          <a:p>
            <a:pPr algn="ctr">
              <a:lnSpc>
                <a:spcPts val="9000"/>
              </a:lnSpc>
            </a:pPr>
            <a:r>
              <a:rPr lang="en-US" sz="7500">
                <a:solidFill>
                  <a:srgbClr val="27066B"/>
                </a:solidFill>
                <a:latin typeface="Open Sauce Semi-Bold"/>
              </a:rPr>
              <a:t>Okul Rehber Öğretmen/Psikolojik Danışman</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291916" y="6777095"/>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593442" y="811465"/>
            <a:ext cx="10925929" cy="7984364"/>
          </a:xfrm>
          <a:prstGeom prst="rect">
            <a:avLst/>
          </a:prstGeom>
        </p:spPr>
        <p:txBody>
          <a:bodyPr anchor="t" rtlCol="false" tIns="0" lIns="0" bIns="0" rIns="0">
            <a:spAutoFit/>
          </a:bodyPr>
          <a:lstStyle/>
          <a:p>
            <a:pPr algn="just">
              <a:lnSpc>
                <a:spcPts val="4525"/>
              </a:lnSpc>
            </a:pPr>
            <a:r>
              <a:rPr lang="en-US" sz="3099">
                <a:solidFill>
                  <a:srgbClr val="000000"/>
                </a:solidFill>
                <a:latin typeface="Open Sauce Bold"/>
              </a:rPr>
              <a:t>e)</a:t>
            </a:r>
            <a:r>
              <a:rPr lang="en-US" sz="3099">
                <a:solidFill>
                  <a:srgbClr val="000000"/>
                </a:solidFill>
                <a:latin typeface="Open Sauce"/>
              </a:rPr>
              <a:t> Okul rehberlik ve psikolojik danışma programının etkililiğini artırmak, mesleki bilgi ve becerileri geliştirmek, mesleğine ilişkin güncel gelişmeleri izleyerek daha nitelikli hizmet sunmak için bilimsel kongre, konferans, panel ve hizmet içi eğitimlere katılır, gerektiğinde hizmet içi eğitim verir.</a:t>
            </a:r>
          </a:p>
          <a:p>
            <a:pPr algn="just">
              <a:lnSpc>
                <a:spcPts val="4525"/>
              </a:lnSpc>
            </a:pPr>
          </a:p>
          <a:p>
            <a:pPr algn="just">
              <a:lnSpc>
                <a:spcPts val="4525"/>
              </a:lnSpc>
            </a:pPr>
            <a:r>
              <a:rPr lang="en-US" sz="3099">
                <a:solidFill>
                  <a:srgbClr val="000000"/>
                </a:solidFill>
                <a:latin typeface="Open Sauce Bold"/>
              </a:rPr>
              <a:t>MADDE 22 – (1)</a:t>
            </a:r>
            <a:r>
              <a:rPr lang="en-US" sz="3099">
                <a:solidFill>
                  <a:srgbClr val="000000"/>
                </a:solidFill>
                <a:latin typeface="Open Sauce"/>
              </a:rPr>
              <a:t> Rehber öğretmen/psikolojik danışman merkezî sınavlarda görev alabilir ve istemesi hâlinde belleticilik görevi yapabilir. Ancak rehber öğretmen/psikolojik danışmanlara nöbet görevi verilemez.</a:t>
            </a:r>
          </a:p>
          <a:p>
            <a:pPr algn="just">
              <a:lnSpc>
                <a:spcPts val="4525"/>
              </a:lnSpc>
            </a:pPr>
          </a:p>
          <a:p>
            <a:pPr algn="just">
              <a:lnSpc>
                <a:spcPts val="4525"/>
              </a:lnSpc>
            </a:pP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F5B2BE"/>
        </a:solidFill>
      </p:bgPr>
    </p:bg>
    <p:spTree>
      <p:nvGrpSpPr>
        <p:cNvPr id="1" name=""/>
        <p:cNvGrpSpPr/>
        <p:nvPr/>
      </p:nvGrpSpPr>
      <p:grpSpPr>
        <a:xfrm>
          <a:off x="0" y="0"/>
          <a:ext cx="0" cy="0"/>
          <a:chOff x="0" y="0"/>
          <a:chExt cx="0" cy="0"/>
        </a:xfrm>
      </p:grpSpPr>
      <p:sp>
        <p:nvSpPr>
          <p:cNvPr name="TextBox 2" id="2"/>
          <p:cNvSpPr txBox="true"/>
          <p:nvPr/>
        </p:nvSpPr>
        <p:spPr>
          <a:xfrm rot="0">
            <a:off x="437875" y="2223747"/>
            <a:ext cx="5806436" cy="2286000"/>
          </a:xfrm>
          <a:prstGeom prst="rect">
            <a:avLst/>
          </a:prstGeom>
        </p:spPr>
        <p:txBody>
          <a:bodyPr anchor="t" rtlCol="false" tIns="0" lIns="0" bIns="0" rIns="0">
            <a:spAutoFit/>
          </a:bodyPr>
          <a:lstStyle/>
          <a:p>
            <a:pPr algn="ctr">
              <a:lnSpc>
                <a:spcPts val="9000"/>
              </a:lnSpc>
            </a:pPr>
            <a:r>
              <a:rPr lang="en-US" sz="7500">
                <a:solidFill>
                  <a:srgbClr val="27066B"/>
                </a:solidFill>
                <a:latin typeface="Open Sauce Semi-Bold"/>
              </a:rPr>
              <a:t>Sınıf Rehber Öğretmeni</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291916" y="4726240"/>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593442" y="811465"/>
            <a:ext cx="10925929" cy="8555864"/>
          </a:xfrm>
          <a:prstGeom prst="rect">
            <a:avLst/>
          </a:prstGeom>
        </p:spPr>
        <p:txBody>
          <a:bodyPr anchor="t" rtlCol="false" tIns="0" lIns="0" bIns="0" rIns="0">
            <a:spAutoFit/>
          </a:bodyPr>
          <a:lstStyle/>
          <a:p>
            <a:pPr algn="just">
              <a:lnSpc>
                <a:spcPts val="4525"/>
              </a:lnSpc>
            </a:pPr>
            <a:r>
              <a:rPr lang="en-US" sz="3099">
                <a:solidFill>
                  <a:srgbClr val="000000"/>
                </a:solidFill>
                <a:latin typeface="Open Sauce Bold"/>
              </a:rPr>
              <a:t>a)</a:t>
            </a:r>
            <a:r>
              <a:rPr lang="en-US" sz="3099">
                <a:solidFill>
                  <a:srgbClr val="000000"/>
                </a:solidFill>
                <a:latin typeface="Open Sauce"/>
              </a:rPr>
              <a:t>Sınıf rehberlik planını okul rehberlik ve psikolojik danışma programı ile sınıf rehberlik programı çerçevesinde hazırlayarak en geç ekim ayının ikinci haftasında eğitim kurumu müdürüne onaylatır. Sınıf rehberlik planının bir örneğini rehberlik ve psikolojik danışma servisi ile paylaşır. Plan dâhilinde uygulamalarını gerçekleştirir. </a:t>
            </a:r>
          </a:p>
          <a:p>
            <a:pPr algn="just">
              <a:lnSpc>
                <a:spcPts val="4525"/>
              </a:lnSpc>
            </a:pPr>
          </a:p>
          <a:p>
            <a:pPr algn="just">
              <a:lnSpc>
                <a:spcPts val="4525"/>
              </a:lnSpc>
            </a:pPr>
            <a:r>
              <a:rPr lang="en-US" sz="3099">
                <a:solidFill>
                  <a:srgbClr val="000000"/>
                </a:solidFill>
                <a:latin typeface="Open Sauce Bold"/>
              </a:rPr>
              <a:t>b)</a:t>
            </a:r>
            <a:r>
              <a:rPr lang="en-US" sz="3099">
                <a:solidFill>
                  <a:srgbClr val="000000"/>
                </a:solidFill>
                <a:latin typeface="Open Sauce"/>
              </a:rPr>
              <a:t>Sınıf rehberlik programı kapsamındaki etkinlikleri sınıfında uygular. </a:t>
            </a:r>
          </a:p>
          <a:p>
            <a:pPr algn="just">
              <a:lnSpc>
                <a:spcPts val="4525"/>
              </a:lnSpc>
            </a:pPr>
          </a:p>
          <a:p>
            <a:pPr algn="just">
              <a:lnSpc>
                <a:spcPts val="4525"/>
              </a:lnSpc>
            </a:pPr>
            <a:r>
              <a:rPr lang="en-US" sz="3099">
                <a:solidFill>
                  <a:srgbClr val="000000"/>
                </a:solidFill>
                <a:latin typeface="Open Sauce Bold"/>
              </a:rPr>
              <a:t>c)</a:t>
            </a:r>
            <a:r>
              <a:rPr lang="en-US" sz="3099">
                <a:solidFill>
                  <a:srgbClr val="000000"/>
                </a:solidFill>
                <a:latin typeface="Open Sauce"/>
              </a:rPr>
              <a:t>Öğrencilerinin rehberlik ve psikolojik danışma hizmetlerine ilişkin ihtiyaçlarını belirleyerek okul rehberlik ve psikolojik danışma programına yansıtılmak üzere rehberlik ve psikolojik danışma servisine iletir. </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F5B2BE"/>
        </a:solidFill>
      </p:bgPr>
    </p:bg>
    <p:spTree>
      <p:nvGrpSpPr>
        <p:cNvPr id="1" name=""/>
        <p:cNvGrpSpPr/>
        <p:nvPr/>
      </p:nvGrpSpPr>
      <p:grpSpPr>
        <a:xfrm>
          <a:off x="0" y="0"/>
          <a:ext cx="0" cy="0"/>
          <a:chOff x="0" y="0"/>
          <a:chExt cx="0" cy="0"/>
        </a:xfrm>
      </p:grpSpPr>
      <p:sp>
        <p:nvSpPr>
          <p:cNvPr name="TextBox 2" id="2"/>
          <p:cNvSpPr txBox="true"/>
          <p:nvPr/>
        </p:nvSpPr>
        <p:spPr>
          <a:xfrm rot="0">
            <a:off x="291916" y="2440240"/>
            <a:ext cx="5806436" cy="2286000"/>
          </a:xfrm>
          <a:prstGeom prst="rect">
            <a:avLst/>
          </a:prstGeom>
        </p:spPr>
        <p:txBody>
          <a:bodyPr anchor="t" rtlCol="false" tIns="0" lIns="0" bIns="0" rIns="0">
            <a:spAutoFit/>
          </a:bodyPr>
          <a:lstStyle/>
          <a:p>
            <a:pPr algn="ctr">
              <a:lnSpc>
                <a:spcPts val="9000"/>
              </a:lnSpc>
            </a:pPr>
            <a:r>
              <a:rPr lang="en-US" sz="7500">
                <a:solidFill>
                  <a:srgbClr val="27066B"/>
                </a:solidFill>
                <a:latin typeface="Open Sauce Semi-Bold"/>
              </a:rPr>
              <a:t>Sınıf Rehber Öğretmeni</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291916" y="4726240"/>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593442" y="588136"/>
            <a:ext cx="11143397" cy="9127364"/>
          </a:xfrm>
          <a:prstGeom prst="rect">
            <a:avLst/>
          </a:prstGeom>
        </p:spPr>
        <p:txBody>
          <a:bodyPr anchor="t" rtlCol="false" tIns="0" lIns="0" bIns="0" rIns="0">
            <a:spAutoFit/>
          </a:bodyPr>
          <a:lstStyle/>
          <a:p>
            <a:pPr algn="just">
              <a:lnSpc>
                <a:spcPts val="4525"/>
              </a:lnSpc>
            </a:pPr>
            <a:r>
              <a:rPr lang="en-US" sz="3099">
                <a:solidFill>
                  <a:srgbClr val="000000"/>
                </a:solidFill>
                <a:latin typeface="Open Sauce Bold"/>
              </a:rPr>
              <a:t>ç)</a:t>
            </a:r>
            <a:r>
              <a:rPr lang="en-US" sz="3099">
                <a:solidFill>
                  <a:srgbClr val="000000"/>
                </a:solidFill>
                <a:latin typeface="Open Sauce"/>
              </a:rPr>
              <a:t>Okul rehberlik ve psikolojik danışma programının hedeflerine ilişkin etkinliklerde rehberlik ve psikolojik danışma servisiyle iş birliği yapar.</a:t>
            </a:r>
          </a:p>
          <a:p>
            <a:pPr algn="just">
              <a:lnSpc>
                <a:spcPts val="4525"/>
              </a:lnSpc>
            </a:pPr>
          </a:p>
          <a:p>
            <a:pPr algn="just">
              <a:lnSpc>
                <a:spcPts val="4525"/>
              </a:lnSpc>
            </a:pPr>
            <a:r>
              <a:rPr lang="en-US" sz="3099">
                <a:solidFill>
                  <a:srgbClr val="000000"/>
                </a:solidFill>
                <a:latin typeface="Open Sauce Bold"/>
              </a:rPr>
              <a:t>d)</a:t>
            </a:r>
            <a:r>
              <a:rPr lang="en-US" sz="3099">
                <a:solidFill>
                  <a:srgbClr val="000000"/>
                </a:solidFill>
                <a:latin typeface="Open Sauce"/>
              </a:rPr>
              <a:t>Her yıl kasım ayı içerisinde sınıfında bulunan risk altındaki öğrencilere ait verilerin bir örneğini rehberlik ve psikolojik danışma servisine iletir. </a:t>
            </a:r>
          </a:p>
          <a:p>
            <a:pPr algn="just">
              <a:lnSpc>
                <a:spcPts val="4525"/>
              </a:lnSpc>
            </a:pPr>
          </a:p>
          <a:p>
            <a:pPr algn="just">
              <a:lnSpc>
                <a:spcPts val="4525"/>
              </a:lnSpc>
            </a:pPr>
            <a:r>
              <a:rPr lang="en-US" sz="3099">
                <a:solidFill>
                  <a:srgbClr val="000000"/>
                </a:solidFill>
                <a:latin typeface="Open Sauce Bold"/>
              </a:rPr>
              <a:t>e)</a:t>
            </a:r>
            <a:r>
              <a:rPr lang="en-US" sz="3099">
                <a:solidFill>
                  <a:srgbClr val="000000"/>
                </a:solidFill>
                <a:latin typeface="Open Sauce"/>
              </a:rPr>
              <a:t>Bireyi tanıma tekniklerinden uzmanlık bilgisi gerektirmeyenleri rehber öğretmen/psikolojik danışman ile iş birliği yaparak sınıfında uygular, sonuçlarını rehberlik ve psikolojik danışma servisi ile paylaşır. </a:t>
            </a:r>
          </a:p>
          <a:p>
            <a:pPr algn="just">
              <a:lnSpc>
                <a:spcPts val="4525"/>
              </a:lnSpc>
            </a:pPr>
          </a:p>
          <a:p>
            <a:pPr algn="just">
              <a:lnSpc>
                <a:spcPts val="4525"/>
              </a:lnSpc>
            </a:pPr>
            <a:r>
              <a:rPr lang="en-US" sz="3099">
                <a:solidFill>
                  <a:srgbClr val="000000"/>
                </a:solidFill>
                <a:latin typeface="Open Sauce Bold"/>
              </a:rPr>
              <a:t>f)</a:t>
            </a:r>
            <a:r>
              <a:rPr lang="en-US" sz="3099">
                <a:solidFill>
                  <a:srgbClr val="000000"/>
                </a:solidFill>
                <a:latin typeface="Open Sauce"/>
              </a:rPr>
              <a:t>Sınıfa yeni gelen veya uyum güçlüğü yaşayan öğrencilerin okula uyum sağlamaları sürecinde rehber öğretmen/psikolojik danışman ile iş birliği içerisinde çalışır. </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F5B2BE"/>
        </a:solidFill>
      </p:bgPr>
    </p:bg>
    <p:spTree>
      <p:nvGrpSpPr>
        <p:cNvPr id="1" name=""/>
        <p:cNvGrpSpPr/>
        <p:nvPr/>
      </p:nvGrpSpPr>
      <p:grpSpPr>
        <a:xfrm>
          <a:off x="0" y="0"/>
          <a:ext cx="0" cy="0"/>
          <a:chOff x="0" y="0"/>
          <a:chExt cx="0" cy="0"/>
        </a:xfrm>
      </p:grpSpPr>
      <p:sp>
        <p:nvSpPr>
          <p:cNvPr name="TextBox 2" id="2"/>
          <p:cNvSpPr txBox="true"/>
          <p:nvPr/>
        </p:nvSpPr>
        <p:spPr>
          <a:xfrm rot="0">
            <a:off x="437875" y="2440240"/>
            <a:ext cx="5806436" cy="2286000"/>
          </a:xfrm>
          <a:prstGeom prst="rect">
            <a:avLst/>
          </a:prstGeom>
        </p:spPr>
        <p:txBody>
          <a:bodyPr anchor="t" rtlCol="false" tIns="0" lIns="0" bIns="0" rIns="0">
            <a:spAutoFit/>
          </a:bodyPr>
          <a:lstStyle/>
          <a:p>
            <a:pPr algn="ctr">
              <a:lnSpc>
                <a:spcPts val="9000"/>
              </a:lnSpc>
            </a:pPr>
            <a:r>
              <a:rPr lang="en-US" sz="7500">
                <a:solidFill>
                  <a:srgbClr val="27066B"/>
                </a:solidFill>
                <a:latin typeface="Open Sauce Semi-Bold"/>
              </a:rPr>
              <a:t>Sınıf Rehber Öğretmeni</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291916" y="4726240"/>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593442" y="588136"/>
            <a:ext cx="11143397" cy="9698864"/>
          </a:xfrm>
          <a:prstGeom prst="rect">
            <a:avLst/>
          </a:prstGeom>
        </p:spPr>
        <p:txBody>
          <a:bodyPr anchor="t" rtlCol="false" tIns="0" lIns="0" bIns="0" rIns="0">
            <a:spAutoFit/>
          </a:bodyPr>
          <a:lstStyle/>
          <a:p>
            <a:pPr algn="just">
              <a:lnSpc>
                <a:spcPts val="4525"/>
              </a:lnSpc>
            </a:pPr>
            <a:r>
              <a:rPr lang="en-US" sz="3099">
                <a:solidFill>
                  <a:srgbClr val="000000"/>
                </a:solidFill>
                <a:latin typeface="Open Sauce Bold"/>
              </a:rPr>
              <a:t>g)</a:t>
            </a:r>
            <a:r>
              <a:rPr lang="en-US" sz="3099">
                <a:solidFill>
                  <a:srgbClr val="000000"/>
                </a:solidFill>
                <a:latin typeface="Open Sauce"/>
              </a:rPr>
              <a:t> Öğrencilerini rehber öğretmen/psikolojik danışman ile iş birliği yaparak ilgi, yetenek, değer, akademik başarı ve kişilik özelliklerine göre öğrenci kulüplerine, seçmeli derslere ve sosyal etkinliklere yöneltir. ğ) Risk altında olan öğrencileri fark ettiğinde, gerekli desteği almaları için rehberlik ve psikolojik danışma servisini bilgilendirir.</a:t>
            </a:r>
          </a:p>
          <a:p>
            <a:pPr algn="just">
              <a:lnSpc>
                <a:spcPts val="4525"/>
              </a:lnSpc>
            </a:pPr>
          </a:p>
          <a:p>
            <a:pPr algn="just">
              <a:lnSpc>
                <a:spcPts val="4525"/>
              </a:lnSpc>
            </a:pPr>
            <a:r>
              <a:rPr lang="en-US" sz="3099">
                <a:solidFill>
                  <a:srgbClr val="000000"/>
                </a:solidFill>
                <a:latin typeface="Open Sauce Bold"/>
              </a:rPr>
              <a:t>h)</a:t>
            </a:r>
            <a:r>
              <a:rPr lang="en-US" sz="3099">
                <a:solidFill>
                  <a:srgbClr val="000000"/>
                </a:solidFill>
                <a:latin typeface="Open Sauce"/>
              </a:rPr>
              <a:t>Öğrencinin, öğrenme stilini fark etmesine, öğrenme becerilerini geliştirmesine, akademik performansını artırmasına yönelik çalışmalarında rehberlik ve psikolojik danışma servisiyle iş birliği yapar. </a:t>
            </a:r>
          </a:p>
          <a:p>
            <a:pPr algn="just">
              <a:lnSpc>
                <a:spcPts val="4525"/>
              </a:lnSpc>
            </a:pPr>
          </a:p>
          <a:p>
            <a:pPr algn="just">
              <a:lnSpc>
                <a:spcPts val="4525"/>
              </a:lnSpc>
            </a:pPr>
            <a:r>
              <a:rPr lang="en-US" sz="3099">
                <a:solidFill>
                  <a:srgbClr val="000000"/>
                </a:solidFill>
                <a:latin typeface="Open Sauce Bold"/>
              </a:rPr>
              <a:t>ı)</a:t>
            </a:r>
            <a:r>
              <a:rPr lang="en-US" sz="3099">
                <a:solidFill>
                  <a:srgbClr val="000000"/>
                </a:solidFill>
                <a:latin typeface="Open Sauce"/>
              </a:rPr>
              <a:t>Sınıfıyla ilgili yürüttüğü rehberlik çalışmalarına ilişkin raporu her dönem sonunda eğitim kurumu müdürüne sunar</a:t>
            </a:r>
          </a:p>
          <a:p>
            <a:pPr algn="just">
              <a:lnSpc>
                <a:spcPts val="4525"/>
              </a:lnSpc>
            </a:pPr>
          </a:p>
          <a:p>
            <a:pPr algn="just">
              <a:lnSpc>
                <a:spcPts val="4525"/>
              </a:lnSpc>
            </a:pPr>
          </a:p>
          <a:p>
            <a:pPr algn="just">
              <a:lnSpc>
                <a:spcPts val="4525"/>
              </a:lnSpc>
            </a:pP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F5B2BE"/>
        </a:solidFill>
      </p:bgPr>
    </p:bg>
    <p:spTree>
      <p:nvGrpSpPr>
        <p:cNvPr id="1" name=""/>
        <p:cNvGrpSpPr/>
        <p:nvPr/>
      </p:nvGrpSpPr>
      <p:grpSpPr>
        <a:xfrm>
          <a:off x="0" y="0"/>
          <a:ext cx="0" cy="0"/>
          <a:chOff x="0" y="0"/>
          <a:chExt cx="0" cy="0"/>
        </a:xfrm>
      </p:grpSpPr>
      <p:sp>
        <p:nvSpPr>
          <p:cNvPr name="TextBox 2" id="2"/>
          <p:cNvSpPr txBox="true"/>
          <p:nvPr/>
        </p:nvSpPr>
        <p:spPr>
          <a:xfrm rot="0">
            <a:off x="291916" y="2440240"/>
            <a:ext cx="5806436" cy="2286000"/>
          </a:xfrm>
          <a:prstGeom prst="rect">
            <a:avLst/>
          </a:prstGeom>
        </p:spPr>
        <p:txBody>
          <a:bodyPr anchor="t" rtlCol="false" tIns="0" lIns="0" bIns="0" rIns="0">
            <a:spAutoFit/>
          </a:bodyPr>
          <a:lstStyle/>
          <a:p>
            <a:pPr algn="ctr">
              <a:lnSpc>
                <a:spcPts val="9000"/>
              </a:lnSpc>
            </a:pPr>
            <a:r>
              <a:rPr lang="en-US" sz="7500">
                <a:solidFill>
                  <a:srgbClr val="27066B"/>
                </a:solidFill>
                <a:latin typeface="Open Sauce Semi-Bold"/>
              </a:rPr>
              <a:t>Sınıf Rehber Öğretmeni</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291916" y="4726240"/>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593442" y="597661"/>
            <a:ext cx="11143397" cy="9368791"/>
          </a:xfrm>
          <a:prstGeom prst="rect">
            <a:avLst/>
          </a:prstGeom>
        </p:spPr>
        <p:txBody>
          <a:bodyPr anchor="t" rtlCol="false" tIns="0" lIns="0" bIns="0" rIns="0">
            <a:spAutoFit/>
          </a:bodyPr>
          <a:lstStyle/>
          <a:p>
            <a:pPr algn="just">
              <a:lnSpc>
                <a:spcPts val="4379"/>
              </a:lnSpc>
            </a:pPr>
            <a:r>
              <a:rPr lang="en-US" sz="2999">
                <a:solidFill>
                  <a:srgbClr val="000000"/>
                </a:solidFill>
                <a:latin typeface="Open Sauce Bold"/>
              </a:rPr>
              <a:t>g)</a:t>
            </a:r>
            <a:r>
              <a:rPr lang="en-US" sz="2999">
                <a:solidFill>
                  <a:srgbClr val="000000"/>
                </a:solidFill>
                <a:latin typeface="Open Sauce"/>
              </a:rPr>
              <a:t> Öğrencilerini rehber öğretmen/psikolojik danışman ile iş birliği yaparak ilgi, yetenek, değer, akademik başarı ve kişilik özelliklerine göre öğrenci kulüplerine, seçmeli derslere ve sosyal etkinliklere yöneltir. ğ) Risk altında olan öğrencileri fark ettiğinde, gerekli desteği almaları için rehberlik ve psikolojik danışma servisini bilgilendirir.</a:t>
            </a:r>
          </a:p>
          <a:p>
            <a:pPr algn="just">
              <a:lnSpc>
                <a:spcPts val="4379"/>
              </a:lnSpc>
            </a:pPr>
          </a:p>
          <a:p>
            <a:pPr algn="just">
              <a:lnSpc>
                <a:spcPts val="4379"/>
              </a:lnSpc>
            </a:pPr>
            <a:r>
              <a:rPr lang="en-US" sz="2999">
                <a:solidFill>
                  <a:srgbClr val="000000"/>
                </a:solidFill>
                <a:latin typeface="Open Sauce Bold"/>
              </a:rPr>
              <a:t>i)</a:t>
            </a:r>
            <a:r>
              <a:rPr lang="en-US" sz="2999">
                <a:solidFill>
                  <a:srgbClr val="000000"/>
                </a:solidFill>
                <a:latin typeface="Open Sauce"/>
              </a:rPr>
              <a:t>Sınıfında sosyal duygusal, akademik ve kariyer gelişimi açısından desteklenmeye ihtiyaç duyan öğrencileri rehberlik ve psikolojik danışma servisine yönlendirir, öğrencilerin gelişimini desteklemek amacıyla iş birliği yapar. Eğitim kurumunda rehber öğretmen/psikolojik danışmanın bulunmaması hâlinde öğrenciyi rehberlik ve araştırma merkezine yönlendirir. </a:t>
            </a:r>
          </a:p>
          <a:p>
            <a:pPr algn="just">
              <a:lnSpc>
                <a:spcPts val="4379"/>
              </a:lnSpc>
            </a:pPr>
          </a:p>
          <a:p>
            <a:pPr algn="just">
              <a:lnSpc>
                <a:spcPts val="4379"/>
              </a:lnSpc>
            </a:pPr>
            <a:r>
              <a:rPr lang="en-US" sz="2999">
                <a:solidFill>
                  <a:srgbClr val="000000"/>
                </a:solidFill>
                <a:latin typeface="Open Sauce Bold"/>
              </a:rPr>
              <a:t>j)</a:t>
            </a:r>
            <a:r>
              <a:rPr lang="en-US" sz="2999">
                <a:solidFill>
                  <a:srgbClr val="000000"/>
                </a:solidFill>
                <a:latin typeface="Open Sauce"/>
              </a:rPr>
              <a:t> Eğitim kurumu müdürünün vereceği rehberlik hizmetleri ile ilgili diğer görevleri yapar.</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7894FF"/>
        </a:solidFill>
      </p:bgPr>
    </p:bg>
    <p:spTree>
      <p:nvGrpSpPr>
        <p:cNvPr id="1" name=""/>
        <p:cNvGrpSpPr/>
        <p:nvPr/>
      </p:nvGrpSpPr>
      <p:grpSpPr>
        <a:xfrm>
          <a:off x="0" y="0"/>
          <a:ext cx="0" cy="0"/>
          <a:chOff x="0" y="0"/>
          <a:chExt cx="0" cy="0"/>
        </a:xfrm>
      </p:grpSpPr>
      <p:sp>
        <p:nvSpPr>
          <p:cNvPr name="TextBox 2" id="2"/>
          <p:cNvSpPr txBox="true"/>
          <p:nvPr/>
        </p:nvSpPr>
        <p:spPr>
          <a:xfrm rot="0">
            <a:off x="291916" y="2156254"/>
            <a:ext cx="5806436" cy="2752725"/>
          </a:xfrm>
          <a:prstGeom prst="rect">
            <a:avLst/>
          </a:prstGeom>
        </p:spPr>
        <p:txBody>
          <a:bodyPr anchor="t" rtlCol="false" tIns="0" lIns="0" bIns="0" rIns="0">
            <a:spAutoFit/>
          </a:bodyPr>
          <a:lstStyle/>
          <a:p>
            <a:pPr algn="ctr">
              <a:lnSpc>
                <a:spcPts val="10800"/>
              </a:lnSpc>
            </a:pPr>
            <a:r>
              <a:rPr lang="en-US" sz="9000">
                <a:solidFill>
                  <a:srgbClr val="27066B"/>
                </a:solidFill>
                <a:latin typeface="Open Sauce Semi-Bold"/>
              </a:rPr>
              <a:t>Okul Müdürü</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0" y="4908979"/>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726545" y="569553"/>
            <a:ext cx="10925929" cy="8397622"/>
          </a:xfrm>
          <a:prstGeom prst="rect">
            <a:avLst/>
          </a:prstGeom>
        </p:spPr>
        <p:txBody>
          <a:bodyPr anchor="t" rtlCol="false" tIns="0" lIns="0" bIns="0" rIns="0">
            <a:spAutoFit/>
          </a:bodyPr>
          <a:lstStyle/>
          <a:p>
            <a:pPr algn="just">
              <a:lnSpc>
                <a:spcPts val="3941"/>
              </a:lnSpc>
            </a:pPr>
            <a:r>
              <a:rPr lang="en-US" sz="2699">
                <a:solidFill>
                  <a:srgbClr val="000000"/>
                </a:solidFill>
                <a:latin typeface="Open Sauce Bold"/>
              </a:rPr>
              <a:t>a)</a:t>
            </a:r>
            <a:r>
              <a:rPr lang="en-US" sz="2699">
                <a:solidFill>
                  <a:srgbClr val="000000"/>
                </a:solidFill>
                <a:latin typeface="Open Sauce"/>
              </a:rPr>
              <a:t>Rehberlik ve psikolojik danışma hizmetlerinin yürütülmesinden birinci derecede sorumludur.</a:t>
            </a:r>
          </a:p>
          <a:p>
            <a:pPr algn="just">
              <a:lnSpc>
                <a:spcPts val="3941"/>
              </a:lnSpc>
            </a:pPr>
          </a:p>
          <a:p>
            <a:pPr algn="just">
              <a:lnSpc>
                <a:spcPts val="3941"/>
              </a:lnSpc>
            </a:pPr>
            <a:r>
              <a:rPr lang="en-US" sz="2699">
                <a:solidFill>
                  <a:srgbClr val="000000"/>
                </a:solidFill>
                <a:latin typeface="Open Sauce Bold"/>
              </a:rPr>
              <a:t>b)</a:t>
            </a:r>
            <a:r>
              <a:rPr lang="en-US" sz="2699">
                <a:solidFill>
                  <a:srgbClr val="000000"/>
                </a:solidFill>
                <a:latin typeface="Open Sauce"/>
              </a:rPr>
              <a:t>Rehberlik hizmetlerinin etkin şekilde yürütülebilmesi için hizmetin gerektirdiği fiziksel şartları ve uygun çalışma ortamını hazırlar, kullanılacak araç gereci sağlar. İmkanlar dahilinde her bir rehber öğretmen/psikolojik danışman için ayrı oda tahsis eder. </a:t>
            </a:r>
          </a:p>
          <a:p>
            <a:pPr algn="just">
              <a:lnSpc>
                <a:spcPts val="3941"/>
              </a:lnSpc>
            </a:pPr>
          </a:p>
          <a:p>
            <a:pPr algn="just">
              <a:lnSpc>
                <a:spcPts val="3941"/>
              </a:lnSpc>
            </a:pPr>
            <a:r>
              <a:rPr lang="en-US" sz="2699">
                <a:solidFill>
                  <a:srgbClr val="000000"/>
                </a:solidFill>
                <a:latin typeface="Open Sauce Bold"/>
              </a:rPr>
              <a:t>c)</a:t>
            </a:r>
            <a:r>
              <a:rPr lang="en-US" sz="2699">
                <a:solidFill>
                  <a:srgbClr val="000000"/>
                </a:solidFill>
                <a:latin typeface="Open Sauce"/>
              </a:rPr>
              <a:t>Eğitim kurumundaki rehberlik ve psikolojik danışma hizmetlerinin verimli bir şekilde yürütülmesi için rehber öğretmen/psikolojik danışman, sınıf rehber öğretmenleri, öğrenciler ve veliler arasında iş birliğini sağlar.</a:t>
            </a:r>
          </a:p>
          <a:p>
            <a:pPr algn="just">
              <a:lnSpc>
                <a:spcPts val="3941"/>
              </a:lnSpc>
            </a:pPr>
          </a:p>
          <a:p>
            <a:pPr algn="just">
              <a:lnSpc>
                <a:spcPts val="3941"/>
              </a:lnSpc>
            </a:pPr>
            <a:r>
              <a:rPr lang="en-US" sz="2699">
                <a:solidFill>
                  <a:srgbClr val="000000"/>
                </a:solidFill>
                <a:latin typeface="Open Sauce Bold"/>
              </a:rPr>
              <a:t>ç)</a:t>
            </a:r>
            <a:r>
              <a:rPr lang="en-US" sz="2699">
                <a:solidFill>
                  <a:srgbClr val="000000"/>
                </a:solidFill>
                <a:latin typeface="Open Sauce"/>
              </a:rPr>
              <a:t>Eğitim kurumunda birden fazla rehber öğretmen/psikolojik danışman bulunması halinde bir rehber öğretmen/psikolojik danışmanı koordinatör olarak görevlendirir ve gerekli gördüğü takdirde görev değişikliği yapar.</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F5B2BE"/>
        </a:solidFill>
      </p:bgPr>
    </p:bg>
    <p:spTree>
      <p:nvGrpSpPr>
        <p:cNvPr id="1" name=""/>
        <p:cNvGrpSpPr/>
        <p:nvPr/>
      </p:nvGrpSpPr>
      <p:grpSpPr>
        <a:xfrm>
          <a:off x="0" y="0"/>
          <a:ext cx="0" cy="0"/>
          <a:chOff x="0" y="0"/>
          <a:chExt cx="0" cy="0"/>
        </a:xfrm>
      </p:grpSpPr>
      <p:sp>
        <p:nvSpPr>
          <p:cNvPr name="TextBox 2" id="2"/>
          <p:cNvSpPr txBox="true"/>
          <p:nvPr/>
        </p:nvSpPr>
        <p:spPr>
          <a:xfrm rot="0">
            <a:off x="291916" y="2840290"/>
            <a:ext cx="5806436" cy="1885950"/>
          </a:xfrm>
          <a:prstGeom prst="rect">
            <a:avLst/>
          </a:prstGeom>
        </p:spPr>
        <p:txBody>
          <a:bodyPr anchor="t" rtlCol="false" tIns="0" lIns="0" bIns="0" rIns="0">
            <a:spAutoFit/>
          </a:bodyPr>
          <a:lstStyle/>
          <a:p>
            <a:pPr algn="ctr">
              <a:lnSpc>
                <a:spcPts val="7440"/>
              </a:lnSpc>
            </a:pPr>
            <a:r>
              <a:rPr lang="en-US" sz="6200">
                <a:solidFill>
                  <a:srgbClr val="27066B"/>
                </a:solidFill>
                <a:latin typeface="Open Sauce Semi-Bold"/>
              </a:rPr>
              <a:t>Diğer Öğretmenlerin</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291916" y="4726240"/>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593442" y="597661"/>
            <a:ext cx="11143397" cy="2739391"/>
          </a:xfrm>
          <a:prstGeom prst="rect">
            <a:avLst/>
          </a:prstGeom>
        </p:spPr>
        <p:txBody>
          <a:bodyPr anchor="t" rtlCol="false" tIns="0" lIns="0" bIns="0" rIns="0">
            <a:spAutoFit/>
          </a:bodyPr>
          <a:lstStyle/>
          <a:p>
            <a:pPr algn="just">
              <a:lnSpc>
                <a:spcPts val="4379"/>
              </a:lnSpc>
            </a:pPr>
            <a:r>
              <a:rPr lang="en-US" sz="2999">
                <a:solidFill>
                  <a:srgbClr val="000000"/>
                </a:solidFill>
                <a:latin typeface="Open Sauce Bold"/>
              </a:rPr>
              <a:t>MADDE 24 – (1) Sınıf rehber öğretmenliği görevi olmayan öğretmenler, gerektiğinde rehberlik ve psikolojik danışma servisinin planlaması doğrultusunda rehberlik çalışmalarına destek sağlar.</a:t>
            </a:r>
          </a:p>
          <a:p>
            <a:pPr algn="just">
              <a:lnSpc>
                <a:spcPts val="4379"/>
              </a:lnSpc>
            </a:pPr>
          </a:p>
        </p:txBody>
      </p:sp>
      <p:sp>
        <p:nvSpPr>
          <p:cNvPr name="TextBox 6" id="6"/>
          <p:cNvSpPr txBox="true"/>
          <p:nvPr/>
        </p:nvSpPr>
        <p:spPr>
          <a:xfrm rot="0">
            <a:off x="6441214" y="2941478"/>
            <a:ext cx="11143397" cy="7187566"/>
          </a:xfrm>
          <a:prstGeom prst="rect">
            <a:avLst/>
          </a:prstGeom>
        </p:spPr>
        <p:txBody>
          <a:bodyPr anchor="t" rtlCol="false" tIns="0" lIns="0" bIns="0" rIns="0">
            <a:spAutoFit/>
          </a:bodyPr>
          <a:lstStyle/>
          <a:p>
            <a:pPr algn="just">
              <a:lnSpc>
                <a:spcPts val="4079"/>
              </a:lnSpc>
            </a:pPr>
            <a:r>
              <a:rPr lang="en-US" sz="2999">
                <a:solidFill>
                  <a:srgbClr val="000000"/>
                </a:solidFill>
                <a:latin typeface="Open Sauce"/>
              </a:rPr>
              <a:t>(2) Okul rehberlik ve psikolojik danışma programının hedeflerine ilişkin etkinliklerde rehberlik ve psikolojik danışma servisiyle iş birliği yapar. </a:t>
            </a:r>
          </a:p>
          <a:p>
            <a:pPr algn="just">
              <a:lnSpc>
                <a:spcPts val="4079"/>
              </a:lnSpc>
            </a:pPr>
          </a:p>
          <a:p>
            <a:pPr algn="just">
              <a:lnSpc>
                <a:spcPts val="4079"/>
              </a:lnSpc>
            </a:pPr>
            <a:r>
              <a:rPr lang="en-US" sz="2999">
                <a:solidFill>
                  <a:srgbClr val="000000"/>
                </a:solidFill>
                <a:latin typeface="Open Sauce"/>
              </a:rPr>
              <a:t>(3) Sınıfında sosyal duygusal, akademik ve kariyer gelişimi açısından desteklenmeye ihtiyaç duyan öğrencileri sınıf rehber öğretmeni ile iş birliği içerisinde rehberlik ve psikolojik danışma servisine yönlendirir. Eğitim kurumunda rehber öğretmen/psikolojik danışmanın bulunmaması halinde öğrenciyi rehberlik ve araştırma merkezine yönlendirir. </a:t>
            </a:r>
          </a:p>
          <a:p>
            <a:pPr algn="just">
              <a:lnSpc>
                <a:spcPts val="4079"/>
              </a:lnSpc>
            </a:pPr>
          </a:p>
          <a:p>
            <a:pPr algn="just">
              <a:lnSpc>
                <a:spcPts val="4079"/>
              </a:lnSpc>
            </a:pPr>
            <a:r>
              <a:rPr lang="en-US" sz="2999">
                <a:solidFill>
                  <a:srgbClr val="000000"/>
                </a:solidFill>
                <a:latin typeface="Open Sauce"/>
              </a:rPr>
              <a:t>(4) Eğitim kurumu müdürünün vereceği rehberlik hizmetleri ile ilgili diğer görevleri yapar.</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5B2BE"/>
        </a:solidFill>
      </p:bgPr>
    </p:bg>
    <p:spTree>
      <p:nvGrpSpPr>
        <p:cNvPr id="1" name=""/>
        <p:cNvGrpSpPr/>
        <p:nvPr/>
      </p:nvGrpSpPr>
      <p:grpSpPr>
        <a:xfrm>
          <a:off x="0" y="0"/>
          <a:ext cx="0" cy="0"/>
          <a:chOff x="0" y="0"/>
          <a:chExt cx="0" cy="0"/>
        </a:xfrm>
      </p:grpSpPr>
      <p:sp>
        <p:nvSpPr>
          <p:cNvPr name="Freeform 2" id="2"/>
          <p:cNvSpPr/>
          <p:nvPr/>
        </p:nvSpPr>
        <p:spPr>
          <a:xfrm flipH="false" flipV="false" rot="0">
            <a:off x="14417070" y="7260996"/>
            <a:ext cx="3437573" cy="1604648"/>
          </a:xfrm>
          <a:custGeom>
            <a:avLst/>
            <a:gdLst/>
            <a:ahLst/>
            <a:cxnLst/>
            <a:rect r="r" b="b" t="t" l="l"/>
            <a:pathLst>
              <a:path h="1604648" w="3437573">
                <a:moveTo>
                  <a:pt x="0" y="0"/>
                </a:moveTo>
                <a:lnTo>
                  <a:pt x="3437573" y="0"/>
                </a:lnTo>
                <a:lnTo>
                  <a:pt x="3437573" y="1604648"/>
                </a:lnTo>
                <a:lnTo>
                  <a:pt x="0" y="1604648"/>
                </a:lnTo>
                <a:lnTo>
                  <a:pt x="0" y="0"/>
                </a:lnTo>
                <a:close/>
              </a:path>
            </a:pathLst>
          </a:custGeom>
          <a:blipFill>
            <a:blip r:embed="rId2"/>
            <a:stretch>
              <a:fillRect l="0" t="0" r="0" b="0"/>
            </a:stretch>
          </a:blipFill>
        </p:spPr>
      </p:sp>
      <p:sp>
        <p:nvSpPr>
          <p:cNvPr name="TextBox 3" id="3"/>
          <p:cNvSpPr txBox="true"/>
          <p:nvPr/>
        </p:nvSpPr>
        <p:spPr>
          <a:xfrm rot="0">
            <a:off x="0" y="2223372"/>
            <a:ext cx="18288000" cy="2240280"/>
          </a:xfrm>
          <a:prstGeom prst="rect">
            <a:avLst/>
          </a:prstGeom>
        </p:spPr>
        <p:txBody>
          <a:bodyPr anchor="t" rtlCol="false" tIns="0" lIns="0" bIns="0" rIns="0">
            <a:spAutoFit/>
          </a:bodyPr>
          <a:lstStyle/>
          <a:p>
            <a:pPr algn="ctr">
              <a:lnSpc>
                <a:spcPts val="5880"/>
              </a:lnSpc>
            </a:pPr>
            <a:r>
              <a:rPr lang="en-US" sz="4200">
                <a:solidFill>
                  <a:srgbClr val="000000"/>
                </a:solidFill>
                <a:latin typeface="DejaVu Serif Bold"/>
              </a:rPr>
              <a:t>Kaynak :</a:t>
            </a:r>
          </a:p>
          <a:p>
            <a:pPr algn="ctr">
              <a:lnSpc>
                <a:spcPts val="5880"/>
              </a:lnSpc>
            </a:pPr>
            <a:r>
              <a:rPr lang="en-US" sz="4200">
                <a:solidFill>
                  <a:srgbClr val="000000"/>
                </a:solidFill>
                <a:latin typeface="DejaVu Serif Bold"/>
              </a:rPr>
              <a:t>MİLLÎ EĞİTİM BAKANLIĞI REHBERLİK VE PSİKOLOJİK DANIŞMA HİZMETLERİ YÖNETMELİĞİ </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7894FF"/>
        </a:solidFill>
      </p:bgPr>
    </p:bg>
    <p:spTree>
      <p:nvGrpSpPr>
        <p:cNvPr id="1" name=""/>
        <p:cNvGrpSpPr/>
        <p:nvPr/>
      </p:nvGrpSpPr>
      <p:grpSpPr>
        <a:xfrm>
          <a:off x="0" y="0"/>
          <a:ext cx="0" cy="0"/>
          <a:chOff x="0" y="0"/>
          <a:chExt cx="0" cy="0"/>
        </a:xfrm>
      </p:grpSpPr>
      <p:sp>
        <p:nvSpPr>
          <p:cNvPr name="TextBox 2" id="2"/>
          <p:cNvSpPr txBox="true"/>
          <p:nvPr/>
        </p:nvSpPr>
        <p:spPr>
          <a:xfrm rot="0">
            <a:off x="0" y="2128013"/>
            <a:ext cx="5806436" cy="2752725"/>
          </a:xfrm>
          <a:prstGeom prst="rect">
            <a:avLst/>
          </a:prstGeom>
        </p:spPr>
        <p:txBody>
          <a:bodyPr anchor="t" rtlCol="false" tIns="0" lIns="0" bIns="0" rIns="0">
            <a:spAutoFit/>
          </a:bodyPr>
          <a:lstStyle/>
          <a:p>
            <a:pPr algn="ctr">
              <a:lnSpc>
                <a:spcPts val="10800"/>
              </a:lnSpc>
            </a:pPr>
            <a:r>
              <a:rPr lang="en-US" sz="9000">
                <a:solidFill>
                  <a:srgbClr val="27066B"/>
                </a:solidFill>
                <a:latin typeface="Open Sauce Semi-Bold"/>
              </a:rPr>
              <a:t>Okul Müdürü</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0" y="4908979"/>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726545" y="569553"/>
            <a:ext cx="10925929" cy="8892922"/>
          </a:xfrm>
          <a:prstGeom prst="rect">
            <a:avLst/>
          </a:prstGeom>
        </p:spPr>
        <p:txBody>
          <a:bodyPr anchor="t" rtlCol="false" tIns="0" lIns="0" bIns="0" rIns="0">
            <a:spAutoFit/>
          </a:bodyPr>
          <a:lstStyle/>
          <a:p>
            <a:pPr algn="just">
              <a:lnSpc>
                <a:spcPts val="3941"/>
              </a:lnSpc>
            </a:pPr>
            <a:r>
              <a:rPr lang="en-US" sz="2699">
                <a:solidFill>
                  <a:srgbClr val="000000"/>
                </a:solidFill>
                <a:latin typeface="Open Sauce Bold"/>
              </a:rPr>
              <a:t>d)</a:t>
            </a:r>
            <a:r>
              <a:rPr lang="en-US" sz="2699">
                <a:solidFill>
                  <a:srgbClr val="000000"/>
                </a:solidFill>
                <a:latin typeface="Open Sauce"/>
              </a:rPr>
              <a:t>Eğitim kurumunda birden fazla rehber öğretmen/psikolojik danışman bulunması hâlinde program, planlama, araştırma gibi ortak görevler dışında; hizmetlerin yürütülmesinde sınıf ve öğrenci sayıları gibi ölçütlere göre iş bölümü yapar. </a:t>
            </a:r>
          </a:p>
          <a:p>
            <a:pPr algn="just">
              <a:lnSpc>
                <a:spcPts val="3941"/>
              </a:lnSpc>
            </a:pPr>
          </a:p>
          <a:p>
            <a:pPr algn="just">
              <a:lnSpc>
                <a:spcPts val="3941"/>
              </a:lnSpc>
            </a:pPr>
            <a:r>
              <a:rPr lang="en-US" sz="2699">
                <a:solidFill>
                  <a:srgbClr val="000000"/>
                </a:solidFill>
                <a:latin typeface="Open Sauce Bold"/>
              </a:rPr>
              <a:t>e)</a:t>
            </a:r>
            <a:r>
              <a:rPr lang="en-US" sz="2699">
                <a:solidFill>
                  <a:srgbClr val="000000"/>
                </a:solidFill>
                <a:latin typeface="Open Sauce"/>
              </a:rPr>
              <a:t>Rehberlik ve psikolojik danışma hizmetleri yürütme komisyonuna başkanlık eder. </a:t>
            </a:r>
          </a:p>
          <a:p>
            <a:pPr algn="just">
              <a:lnSpc>
                <a:spcPts val="3941"/>
              </a:lnSpc>
            </a:pPr>
          </a:p>
          <a:p>
            <a:pPr algn="just">
              <a:lnSpc>
                <a:spcPts val="3941"/>
              </a:lnSpc>
            </a:pPr>
            <a:r>
              <a:rPr lang="en-US" sz="2699">
                <a:solidFill>
                  <a:srgbClr val="000000"/>
                </a:solidFill>
                <a:latin typeface="Open Sauce Bold"/>
              </a:rPr>
              <a:t>f)</a:t>
            </a:r>
            <a:r>
              <a:rPr lang="en-US" sz="2699">
                <a:solidFill>
                  <a:srgbClr val="000000"/>
                </a:solidFill>
                <a:latin typeface="Open Sauce"/>
              </a:rPr>
              <a:t> Eğitim kurumunun özel hedeflerini e-Rehberlik sistemine işler.</a:t>
            </a:r>
          </a:p>
          <a:p>
            <a:pPr algn="just">
              <a:lnSpc>
                <a:spcPts val="3941"/>
              </a:lnSpc>
            </a:pPr>
          </a:p>
          <a:p>
            <a:pPr algn="just">
              <a:lnSpc>
                <a:spcPts val="3941"/>
              </a:lnSpc>
            </a:pPr>
            <a:r>
              <a:rPr lang="en-US" sz="2699">
                <a:solidFill>
                  <a:srgbClr val="000000"/>
                </a:solidFill>
                <a:latin typeface="Open Sauce Bold"/>
              </a:rPr>
              <a:t>g)</a:t>
            </a:r>
            <a:r>
              <a:rPr lang="en-US" sz="2699">
                <a:solidFill>
                  <a:srgbClr val="000000"/>
                </a:solidFill>
                <a:latin typeface="Open Sauce"/>
              </a:rPr>
              <a:t>Okul rehberlik ve psikolojik danışma programının hazırlanmasını sağlar. </a:t>
            </a:r>
          </a:p>
          <a:p>
            <a:pPr algn="just">
              <a:lnSpc>
                <a:spcPts val="3941"/>
              </a:lnSpc>
            </a:pPr>
          </a:p>
          <a:p>
            <a:pPr algn="just">
              <a:lnSpc>
                <a:spcPts val="3941"/>
              </a:lnSpc>
            </a:pPr>
            <a:r>
              <a:rPr lang="en-US" sz="2699">
                <a:solidFill>
                  <a:srgbClr val="000000"/>
                </a:solidFill>
                <a:latin typeface="Open Sauce Bold"/>
              </a:rPr>
              <a:t>ğ)</a:t>
            </a:r>
            <a:r>
              <a:rPr lang="en-US" sz="2699">
                <a:solidFill>
                  <a:srgbClr val="000000"/>
                </a:solidFill>
                <a:latin typeface="Open Sauce"/>
              </a:rPr>
              <a:t>Rehberlik ve psikolojik danışma servisince hazırlanan okul rehberlik ve psikolojik danışma programını en geç ekim ayı ilk haftasında e-Rehberlik sistemi üzerinden onaylamak yoluyla eğitim kurumunun bağlı bulunduğu rehberlik ve araştırma merkezine ulaştırır. </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7894FF"/>
        </a:solidFill>
      </p:bgPr>
    </p:bg>
    <p:spTree>
      <p:nvGrpSpPr>
        <p:cNvPr id="1" name=""/>
        <p:cNvGrpSpPr/>
        <p:nvPr/>
      </p:nvGrpSpPr>
      <p:grpSpPr>
        <a:xfrm>
          <a:off x="0" y="0"/>
          <a:ext cx="0" cy="0"/>
          <a:chOff x="0" y="0"/>
          <a:chExt cx="0" cy="0"/>
        </a:xfrm>
      </p:grpSpPr>
      <p:sp>
        <p:nvSpPr>
          <p:cNvPr name="TextBox 2" id="2"/>
          <p:cNvSpPr txBox="true"/>
          <p:nvPr/>
        </p:nvSpPr>
        <p:spPr>
          <a:xfrm rot="0">
            <a:off x="0" y="2128013"/>
            <a:ext cx="5806436" cy="2752725"/>
          </a:xfrm>
          <a:prstGeom prst="rect">
            <a:avLst/>
          </a:prstGeom>
        </p:spPr>
        <p:txBody>
          <a:bodyPr anchor="t" rtlCol="false" tIns="0" lIns="0" bIns="0" rIns="0">
            <a:spAutoFit/>
          </a:bodyPr>
          <a:lstStyle/>
          <a:p>
            <a:pPr algn="ctr">
              <a:lnSpc>
                <a:spcPts val="10800"/>
              </a:lnSpc>
            </a:pPr>
            <a:r>
              <a:rPr lang="en-US" sz="9000">
                <a:solidFill>
                  <a:srgbClr val="27066B"/>
                </a:solidFill>
                <a:latin typeface="Open Sauce Semi-Bold"/>
              </a:rPr>
              <a:t>Okul Müdürü</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0" y="4908979"/>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726545" y="569553"/>
            <a:ext cx="10925929" cy="8397622"/>
          </a:xfrm>
          <a:prstGeom prst="rect">
            <a:avLst/>
          </a:prstGeom>
        </p:spPr>
        <p:txBody>
          <a:bodyPr anchor="t" rtlCol="false" tIns="0" lIns="0" bIns="0" rIns="0">
            <a:spAutoFit/>
          </a:bodyPr>
          <a:lstStyle/>
          <a:p>
            <a:pPr algn="just">
              <a:lnSpc>
                <a:spcPts val="3941"/>
              </a:lnSpc>
            </a:pPr>
            <a:r>
              <a:rPr lang="en-US" sz="2699">
                <a:solidFill>
                  <a:srgbClr val="000000"/>
                </a:solidFill>
                <a:latin typeface="Open Sauce Bold"/>
              </a:rPr>
              <a:t>h)</a:t>
            </a:r>
            <a:r>
              <a:rPr lang="en-US" sz="2699">
                <a:solidFill>
                  <a:srgbClr val="000000"/>
                </a:solidFill>
                <a:latin typeface="Open Sauce"/>
              </a:rPr>
              <a:t>Okul rehberlik ve psikolojik danışma programı ile haftalık programın uygulanmasını e-Rehberlik sistemi üzerinden izler.</a:t>
            </a:r>
          </a:p>
          <a:p>
            <a:pPr algn="just">
              <a:lnSpc>
                <a:spcPts val="3941"/>
              </a:lnSpc>
            </a:pPr>
          </a:p>
          <a:p>
            <a:pPr algn="just">
              <a:lnSpc>
                <a:spcPts val="3941"/>
              </a:lnSpc>
            </a:pPr>
            <a:r>
              <a:rPr lang="en-US" sz="2699">
                <a:solidFill>
                  <a:srgbClr val="000000"/>
                </a:solidFill>
                <a:latin typeface="Open Sauce Bold"/>
              </a:rPr>
              <a:t>ı)</a:t>
            </a:r>
            <a:r>
              <a:rPr lang="en-US" sz="2699">
                <a:solidFill>
                  <a:srgbClr val="000000"/>
                </a:solidFill>
                <a:latin typeface="Open Sauce"/>
              </a:rPr>
              <a:t>Rehberlik ve psikolojik danışma hizmetlerine ilişkin yürütülen çalışmaların düzenli olarak e-Rehberlik sistemine işlenmesini takip eder. </a:t>
            </a:r>
          </a:p>
          <a:p>
            <a:pPr algn="just">
              <a:lnSpc>
                <a:spcPts val="3941"/>
              </a:lnSpc>
            </a:pPr>
          </a:p>
          <a:p>
            <a:pPr algn="just">
              <a:lnSpc>
                <a:spcPts val="3941"/>
              </a:lnSpc>
            </a:pPr>
            <a:r>
              <a:rPr lang="en-US" sz="2699">
                <a:solidFill>
                  <a:srgbClr val="000000"/>
                </a:solidFill>
                <a:latin typeface="Open Sauce Bold"/>
              </a:rPr>
              <a:t>i)</a:t>
            </a:r>
            <a:r>
              <a:rPr lang="en-US" sz="2699">
                <a:solidFill>
                  <a:srgbClr val="000000"/>
                </a:solidFill>
                <a:latin typeface="Open Sauce"/>
              </a:rPr>
              <a:t> Okul sene başı öğretmenler kurulunda her sınıf için belirlenen sınıf rehber öğretmenini zorunlu olmadıkça öğrencilerin mezuniyetine kadar değiştirmemeyi esas alarak görevlendirir. </a:t>
            </a:r>
          </a:p>
          <a:p>
            <a:pPr algn="just">
              <a:lnSpc>
                <a:spcPts val="3941"/>
              </a:lnSpc>
            </a:pPr>
          </a:p>
          <a:p>
            <a:pPr algn="just">
              <a:lnSpc>
                <a:spcPts val="3941"/>
              </a:lnSpc>
            </a:pPr>
            <a:r>
              <a:rPr lang="en-US" sz="2699">
                <a:solidFill>
                  <a:srgbClr val="000000"/>
                </a:solidFill>
                <a:latin typeface="Open Sauce Bold"/>
              </a:rPr>
              <a:t>j)</a:t>
            </a:r>
            <a:r>
              <a:rPr lang="en-US" sz="2699">
                <a:solidFill>
                  <a:srgbClr val="000000"/>
                </a:solidFill>
                <a:latin typeface="Open Sauce"/>
              </a:rPr>
              <a:t>Sınıf rehber öğretmenleri tarafından hazırlanan sınıf rehberlik planlarını onaylar ve uygulanmasını izler. </a:t>
            </a:r>
          </a:p>
          <a:p>
            <a:pPr algn="just">
              <a:lnSpc>
                <a:spcPts val="3941"/>
              </a:lnSpc>
            </a:pPr>
          </a:p>
          <a:p>
            <a:pPr algn="just">
              <a:lnSpc>
                <a:spcPts val="3941"/>
              </a:lnSpc>
            </a:pPr>
            <a:r>
              <a:rPr lang="en-US" sz="2699">
                <a:solidFill>
                  <a:srgbClr val="000000"/>
                </a:solidFill>
                <a:latin typeface="Open Sauce Bold"/>
              </a:rPr>
              <a:t>k)</a:t>
            </a:r>
            <a:r>
              <a:rPr lang="en-US" sz="2699">
                <a:solidFill>
                  <a:srgbClr val="000000"/>
                </a:solidFill>
                <a:latin typeface="Open Sauce"/>
              </a:rPr>
              <a:t>Haftalık ders çizelgesinde yer alan rehberlik uygulamalarına ayrılan saatlerde rehberlik hizmetlerinin sunulması için gerekli tedbirleri alır.</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7894FF"/>
        </a:solidFill>
      </p:bgPr>
    </p:bg>
    <p:spTree>
      <p:nvGrpSpPr>
        <p:cNvPr id="1" name=""/>
        <p:cNvGrpSpPr/>
        <p:nvPr/>
      </p:nvGrpSpPr>
      <p:grpSpPr>
        <a:xfrm>
          <a:off x="0" y="0"/>
          <a:ext cx="0" cy="0"/>
          <a:chOff x="0" y="0"/>
          <a:chExt cx="0" cy="0"/>
        </a:xfrm>
      </p:grpSpPr>
      <p:sp>
        <p:nvSpPr>
          <p:cNvPr name="TextBox 2" id="2"/>
          <p:cNvSpPr txBox="true"/>
          <p:nvPr/>
        </p:nvSpPr>
        <p:spPr>
          <a:xfrm rot="0">
            <a:off x="0" y="2128013"/>
            <a:ext cx="5806436" cy="2752725"/>
          </a:xfrm>
          <a:prstGeom prst="rect">
            <a:avLst/>
          </a:prstGeom>
        </p:spPr>
        <p:txBody>
          <a:bodyPr anchor="t" rtlCol="false" tIns="0" lIns="0" bIns="0" rIns="0">
            <a:spAutoFit/>
          </a:bodyPr>
          <a:lstStyle/>
          <a:p>
            <a:pPr algn="ctr">
              <a:lnSpc>
                <a:spcPts val="10800"/>
              </a:lnSpc>
            </a:pPr>
            <a:r>
              <a:rPr lang="en-US" sz="9000">
                <a:solidFill>
                  <a:srgbClr val="27066B"/>
                </a:solidFill>
                <a:latin typeface="Open Sauce Semi-Bold"/>
              </a:rPr>
              <a:t>Okul Müdürü</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0" y="4908979"/>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726545" y="569553"/>
            <a:ext cx="10925929" cy="5921122"/>
          </a:xfrm>
          <a:prstGeom prst="rect">
            <a:avLst/>
          </a:prstGeom>
        </p:spPr>
        <p:txBody>
          <a:bodyPr anchor="t" rtlCol="false" tIns="0" lIns="0" bIns="0" rIns="0">
            <a:spAutoFit/>
          </a:bodyPr>
          <a:lstStyle/>
          <a:p>
            <a:pPr algn="just">
              <a:lnSpc>
                <a:spcPts val="3941"/>
              </a:lnSpc>
            </a:pPr>
            <a:r>
              <a:rPr lang="en-US" sz="2699">
                <a:solidFill>
                  <a:srgbClr val="000000"/>
                </a:solidFill>
                <a:latin typeface="Open Sauce Bold"/>
              </a:rPr>
              <a:t>l)</a:t>
            </a:r>
            <a:r>
              <a:rPr lang="en-US" sz="2699">
                <a:solidFill>
                  <a:srgbClr val="000000"/>
                </a:solidFill>
                <a:latin typeface="Open Sauce"/>
              </a:rPr>
              <a:t>İhtiyaçlar doğrultusunda öğrencilere, öğretmenlere, idarecilere ve ailelere yönelik gerçekleştirilecek eğitim etkinliklerinin düzenlenmesi için uygun ortamı ve gerekli desteği sağlar. </a:t>
            </a:r>
          </a:p>
          <a:p>
            <a:pPr algn="just">
              <a:lnSpc>
                <a:spcPts val="3941"/>
              </a:lnSpc>
            </a:pPr>
          </a:p>
          <a:p>
            <a:pPr algn="just">
              <a:lnSpc>
                <a:spcPts val="3941"/>
              </a:lnSpc>
            </a:pPr>
            <a:r>
              <a:rPr lang="en-US" sz="2699">
                <a:solidFill>
                  <a:srgbClr val="000000"/>
                </a:solidFill>
                <a:latin typeface="Open Sauce Bold"/>
              </a:rPr>
              <a:t>m)</a:t>
            </a:r>
            <a:r>
              <a:rPr lang="en-US" sz="2699">
                <a:solidFill>
                  <a:srgbClr val="000000"/>
                </a:solidFill>
                <a:latin typeface="Open Sauce"/>
              </a:rPr>
              <a:t>Her yıl kasım ayı içerisinde sınıf rehber öğretmenlerinin iş birliğinde rehberlik ve psikolojik danışma servisince oluşturulan okul risk haritasını eğitim kurumunun bağlı bulunduğu rehberlik ve araştırma merkezine ulaştırır. </a:t>
            </a:r>
          </a:p>
          <a:p>
            <a:pPr algn="just">
              <a:lnSpc>
                <a:spcPts val="3941"/>
              </a:lnSpc>
            </a:pPr>
          </a:p>
          <a:p>
            <a:pPr algn="just">
              <a:lnSpc>
                <a:spcPts val="3941"/>
              </a:lnSpc>
            </a:pPr>
            <a:r>
              <a:rPr lang="en-US" sz="2699">
                <a:solidFill>
                  <a:srgbClr val="000000"/>
                </a:solidFill>
                <a:latin typeface="Open Sauce Bold"/>
              </a:rPr>
              <a:t>n)</a:t>
            </a:r>
            <a:r>
              <a:rPr lang="en-US" sz="2699">
                <a:solidFill>
                  <a:srgbClr val="000000"/>
                </a:solidFill>
                <a:latin typeface="Open Sauce"/>
              </a:rPr>
              <a:t>Hakkında danışmanlık tedbir kararı verilmiş çocuklara ve ailelerine yönelik rehber öğretmen/psikolojik danışman tarafından sunulacak hizmetlerin yerine getirilmesini sağlar.</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C978D"/>
        </a:solidFill>
      </p:bgPr>
    </p:bg>
    <p:spTree>
      <p:nvGrpSpPr>
        <p:cNvPr id="1" name=""/>
        <p:cNvGrpSpPr/>
        <p:nvPr/>
      </p:nvGrpSpPr>
      <p:grpSpPr>
        <a:xfrm>
          <a:off x="0" y="0"/>
          <a:ext cx="0" cy="0"/>
          <a:chOff x="0" y="0"/>
          <a:chExt cx="0" cy="0"/>
        </a:xfrm>
      </p:grpSpPr>
      <p:sp>
        <p:nvSpPr>
          <p:cNvPr name="TextBox 2" id="2"/>
          <p:cNvSpPr txBox="true"/>
          <p:nvPr/>
        </p:nvSpPr>
        <p:spPr>
          <a:xfrm rot="0">
            <a:off x="291916" y="897190"/>
            <a:ext cx="5806436" cy="3829050"/>
          </a:xfrm>
          <a:prstGeom prst="rect">
            <a:avLst/>
          </a:prstGeom>
        </p:spPr>
        <p:txBody>
          <a:bodyPr anchor="t" rtlCol="false" tIns="0" lIns="0" bIns="0" rIns="0">
            <a:spAutoFit/>
          </a:bodyPr>
          <a:lstStyle/>
          <a:p>
            <a:pPr algn="ctr">
              <a:lnSpc>
                <a:spcPts val="10080"/>
              </a:lnSpc>
            </a:pPr>
            <a:r>
              <a:rPr lang="en-US" sz="8400">
                <a:solidFill>
                  <a:srgbClr val="27066B"/>
                </a:solidFill>
                <a:latin typeface="Open Sauce Semi-Bold"/>
              </a:rPr>
              <a:t>Okul Müdür Yardımcısı</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0" y="4908979"/>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726545" y="550503"/>
            <a:ext cx="10925929" cy="8555864"/>
          </a:xfrm>
          <a:prstGeom prst="rect">
            <a:avLst/>
          </a:prstGeom>
        </p:spPr>
        <p:txBody>
          <a:bodyPr anchor="t" rtlCol="false" tIns="0" lIns="0" bIns="0" rIns="0">
            <a:spAutoFit/>
          </a:bodyPr>
          <a:lstStyle/>
          <a:p>
            <a:pPr algn="just">
              <a:lnSpc>
                <a:spcPts val="4525"/>
              </a:lnSpc>
            </a:pPr>
            <a:r>
              <a:rPr lang="en-US" sz="3099">
                <a:solidFill>
                  <a:srgbClr val="000000"/>
                </a:solidFill>
                <a:latin typeface="Open Sauce Bold"/>
              </a:rPr>
              <a:t>a) </a:t>
            </a:r>
            <a:r>
              <a:rPr lang="en-US" sz="3099">
                <a:solidFill>
                  <a:srgbClr val="000000"/>
                </a:solidFill>
                <a:latin typeface="Open Sauce"/>
              </a:rPr>
              <a:t>Rehberlik ve psikolojik danışma hizmetleri yürütme komisyonu toplantılarına katılır. </a:t>
            </a:r>
          </a:p>
          <a:p>
            <a:pPr algn="just">
              <a:lnSpc>
                <a:spcPts val="4525"/>
              </a:lnSpc>
            </a:pPr>
          </a:p>
          <a:p>
            <a:pPr algn="just">
              <a:lnSpc>
                <a:spcPts val="4525"/>
              </a:lnSpc>
            </a:pPr>
            <a:r>
              <a:rPr lang="en-US" sz="3099">
                <a:solidFill>
                  <a:srgbClr val="000000"/>
                </a:solidFill>
                <a:latin typeface="Open Sauce Bold"/>
              </a:rPr>
              <a:t>b)</a:t>
            </a:r>
            <a:r>
              <a:rPr lang="en-US" sz="3099">
                <a:solidFill>
                  <a:srgbClr val="000000"/>
                </a:solidFill>
                <a:latin typeface="Open Sauce"/>
              </a:rPr>
              <a:t> Rehberlik ve psikolojik danışma hizmetlerinin nitelikli bir şekilde yürütülebilmesi için öğrencilerin devam durumu, başarı durumu, sosyal kulüp çalışmaları gibi bilgi ve belgeleri rehberlik ve psikolojik danışma servisi ile paylaşır. </a:t>
            </a:r>
          </a:p>
          <a:p>
            <a:pPr algn="just">
              <a:lnSpc>
                <a:spcPts val="4525"/>
              </a:lnSpc>
            </a:pPr>
          </a:p>
          <a:p>
            <a:pPr algn="just">
              <a:lnSpc>
                <a:spcPts val="4525"/>
              </a:lnSpc>
            </a:pPr>
            <a:r>
              <a:rPr lang="en-US" sz="3099">
                <a:solidFill>
                  <a:srgbClr val="000000"/>
                </a:solidFill>
                <a:latin typeface="Open Sauce Bold"/>
              </a:rPr>
              <a:t>c) </a:t>
            </a:r>
            <a:r>
              <a:rPr lang="en-US" sz="3099">
                <a:solidFill>
                  <a:srgbClr val="000000"/>
                </a:solidFill>
                <a:latin typeface="Open Sauce"/>
              </a:rPr>
              <a:t>Eğitim kurumu müdürünün vereceği rehberlik ve psikolojik danışma hizmetleriyle ilgili diğer görevleri yapar.</a:t>
            </a:r>
          </a:p>
          <a:p>
            <a:pPr algn="just">
              <a:lnSpc>
                <a:spcPts val="4525"/>
              </a:lnSpc>
            </a:pPr>
          </a:p>
          <a:p>
            <a:pPr algn="just">
              <a:lnSpc>
                <a:spcPts val="4525"/>
              </a:lnSpc>
            </a:pPr>
          </a:p>
          <a:p>
            <a:pPr algn="just">
              <a:lnSpc>
                <a:spcPts val="4525"/>
              </a:lnSpc>
            </a:pP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9CC79D"/>
        </a:solidFill>
      </p:bgPr>
    </p:bg>
    <p:spTree>
      <p:nvGrpSpPr>
        <p:cNvPr id="1" name=""/>
        <p:cNvGrpSpPr/>
        <p:nvPr/>
      </p:nvGrpSpPr>
      <p:grpSpPr>
        <a:xfrm>
          <a:off x="0" y="0"/>
          <a:ext cx="0" cy="0"/>
          <a:chOff x="0" y="0"/>
          <a:chExt cx="0" cy="0"/>
        </a:xfrm>
      </p:grpSpPr>
      <p:sp>
        <p:nvSpPr>
          <p:cNvPr name="TextBox 2" id="2"/>
          <p:cNvSpPr txBox="true"/>
          <p:nvPr/>
        </p:nvSpPr>
        <p:spPr>
          <a:xfrm rot="0">
            <a:off x="291916" y="897190"/>
            <a:ext cx="5806436" cy="5715000"/>
          </a:xfrm>
          <a:prstGeom prst="rect">
            <a:avLst/>
          </a:prstGeom>
        </p:spPr>
        <p:txBody>
          <a:bodyPr anchor="t" rtlCol="false" tIns="0" lIns="0" bIns="0" rIns="0">
            <a:spAutoFit/>
          </a:bodyPr>
          <a:lstStyle/>
          <a:p>
            <a:pPr algn="ctr">
              <a:lnSpc>
                <a:spcPts val="9000"/>
              </a:lnSpc>
            </a:pPr>
            <a:r>
              <a:rPr lang="en-US" sz="7500">
                <a:solidFill>
                  <a:srgbClr val="27066B"/>
                </a:solidFill>
                <a:latin typeface="Open Sauce Semi-Bold"/>
              </a:rPr>
              <a:t>Okul Rehber Öğretmen/Psikolojik Danışman</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145958" y="6612190"/>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726545" y="3110160"/>
            <a:ext cx="10925929" cy="6147818"/>
          </a:xfrm>
          <a:prstGeom prst="rect">
            <a:avLst/>
          </a:prstGeom>
        </p:spPr>
        <p:txBody>
          <a:bodyPr anchor="t" rtlCol="false" tIns="0" lIns="0" bIns="0" rIns="0">
            <a:spAutoFit/>
          </a:bodyPr>
          <a:lstStyle/>
          <a:p>
            <a:pPr algn="just">
              <a:lnSpc>
                <a:spcPts val="6131"/>
              </a:lnSpc>
            </a:pPr>
            <a:r>
              <a:rPr lang="en-US" sz="4199">
                <a:solidFill>
                  <a:srgbClr val="000000"/>
                </a:solidFill>
                <a:latin typeface="Open Sauce Bold"/>
              </a:rPr>
              <a:t>MADDE 21 </a:t>
            </a:r>
            <a:r>
              <a:rPr lang="en-US" sz="4199">
                <a:solidFill>
                  <a:srgbClr val="000000"/>
                </a:solidFill>
                <a:latin typeface="Open Sauce"/>
              </a:rPr>
              <a:t>– (1) Eğitim kurumlarında rehber öğretmen/psikolojik danışman gelişimsel ve önleyici hizmetler, iyileştirici hizmetler ve destek hizmetlere ilişkin görevlerini yerine getirir. </a:t>
            </a:r>
          </a:p>
          <a:p>
            <a:pPr algn="just">
              <a:lnSpc>
                <a:spcPts val="6131"/>
              </a:lnSpc>
            </a:pPr>
          </a:p>
          <a:p>
            <a:pPr algn="just">
              <a:lnSpc>
                <a:spcPts val="6131"/>
              </a:lnSpc>
            </a:pPr>
          </a:p>
          <a:p>
            <a:pPr algn="just">
              <a:lnSpc>
                <a:spcPts val="6131"/>
              </a:lnSpc>
            </a:pP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9CC79D"/>
        </a:solidFill>
      </p:bgPr>
    </p:bg>
    <p:spTree>
      <p:nvGrpSpPr>
        <p:cNvPr id="1" name=""/>
        <p:cNvGrpSpPr/>
        <p:nvPr/>
      </p:nvGrpSpPr>
      <p:grpSpPr>
        <a:xfrm>
          <a:off x="0" y="0"/>
          <a:ext cx="0" cy="0"/>
          <a:chOff x="0" y="0"/>
          <a:chExt cx="0" cy="0"/>
        </a:xfrm>
      </p:grpSpPr>
      <p:sp>
        <p:nvSpPr>
          <p:cNvPr name="TextBox 2" id="2"/>
          <p:cNvSpPr txBox="true"/>
          <p:nvPr/>
        </p:nvSpPr>
        <p:spPr>
          <a:xfrm rot="0">
            <a:off x="291916" y="897190"/>
            <a:ext cx="5806436" cy="5762625"/>
          </a:xfrm>
          <a:prstGeom prst="rect">
            <a:avLst/>
          </a:prstGeom>
        </p:spPr>
        <p:txBody>
          <a:bodyPr anchor="t" rtlCol="false" tIns="0" lIns="0" bIns="0" rIns="0">
            <a:spAutoFit/>
          </a:bodyPr>
          <a:lstStyle/>
          <a:p>
            <a:pPr algn="ctr">
              <a:lnSpc>
                <a:spcPts val="9120"/>
              </a:lnSpc>
            </a:pPr>
            <a:r>
              <a:rPr lang="en-US" sz="7600">
                <a:solidFill>
                  <a:srgbClr val="27066B"/>
                </a:solidFill>
                <a:latin typeface="Open Sauce Semi-Bold"/>
              </a:rPr>
              <a:t>Okul Rehber Öğretmen/Psikolojik Danışman</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145958" y="6659815"/>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726545" y="588136"/>
            <a:ext cx="10925929" cy="10270364"/>
          </a:xfrm>
          <a:prstGeom prst="rect">
            <a:avLst/>
          </a:prstGeom>
        </p:spPr>
        <p:txBody>
          <a:bodyPr anchor="t" rtlCol="false" tIns="0" lIns="0" bIns="0" rIns="0">
            <a:spAutoFit/>
          </a:bodyPr>
          <a:lstStyle/>
          <a:p>
            <a:pPr algn="just">
              <a:lnSpc>
                <a:spcPts val="4525"/>
              </a:lnSpc>
            </a:pPr>
          </a:p>
          <a:p>
            <a:pPr algn="just">
              <a:lnSpc>
                <a:spcPts val="4525"/>
              </a:lnSpc>
            </a:pPr>
            <a:r>
              <a:rPr lang="en-US" sz="3099">
                <a:solidFill>
                  <a:srgbClr val="000000"/>
                </a:solidFill>
                <a:latin typeface="Open Sauce Bold"/>
              </a:rPr>
              <a:t>(2) Gelişimsel ve önleyici hizmetler;</a:t>
            </a:r>
            <a:r>
              <a:rPr lang="en-US" sz="3099">
                <a:solidFill>
                  <a:srgbClr val="000000"/>
                </a:solidFill>
                <a:latin typeface="Open Sauce"/>
              </a:rPr>
              <a:t> </a:t>
            </a:r>
          </a:p>
          <a:p>
            <a:pPr algn="just">
              <a:lnSpc>
                <a:spcPts val="4525"/>
              </a:lnSpc>
            </a:pPr>
            <a:r>
              <a:rPr lang="en-US" sz="3099">
                <a:solidFill>
                  <a:srgbClr val="000000"/>
                </a:solidFill>
                <a:latin typeface="Open Sauce Bold"/>
              </a:rPr>
              <a:t>a)</a:t>
            </a:r>
            <a:r>
              <a:rPr lang="en-US" sz="3099">
                <a:solidFill>
                  <a:srgbClr val="000000"/>
                </a:solidFill>
                <a:latin typeface="Open Sauce"/>
              </a:rPr>
              <a:t> Sınıf rehberlik programı kapsamında rehberlik alanında özel bilgi ve beceri gerektiren etkinlikleri uygular. </a:t>
            </a:r>
          </a:p>
          <a:p>
            <a:pPr algn="just">
              <a:lnSpc>
                <a:spcPts val="4525"/>
              </a:lnSpc>
            </a:pPr>
          </a:p>
          <a:p>
            <a:pPr algn="just">
              <a:lnSpc>
                <a:spcPts val="4525"/>
              </a:lnSpc>
            </a:pPr>
            <a:r>
              <a:rPr lang="en-US" sz="3099">
                <a:solidFill>
                  <a:srgbClr val="000000"/>
                </a:solidFill>
                <a:latin typeface="Open Sauce Bold"/>
              </a:rPr>
              <a:t>b)</a:t>
            </a:r>
            <a:r>
              <a:rPr lang="en-US" sz="3099">
                <a:solidFill>
                  <a:srgbClr val="000000"/>
                </a:solidFill>
                <a:latin typeface="Open Sauce"/>
              </a:rPr>
              <a:t> Bireyi tanıma çalışmaları kapsamında bireyi tanıma tekniklerini uygular, değerlendirmelerini raporlaştırarak öğrencilere geribildirimde bulunur ve ilgililerle paylaşır. Gerektiğinde bireyi tanıma tekniklerini geliştirme çalışmalarına katılır. </a:t>
            </a:r>
          </a:p>
          <a:p>
            <a:pPr algn="just">
              <a:lnSpc>
                <a:spcPts val="4525"/>
              </a:lnSpc>
            </a:pPr>
          </a:p>
          <a:p>
            <a:pPr algn="just">
              <a:lnSpc>
                <a:spcPts val="4525"/>
              </a:lnSpc>
            </a:pPr>
            <a:r>
              <a:rPr lang="en-US" sz="3099">
                <a:solidFill>
                  <a:srgbClr val="000000"/>
                </a:solidFill>
                <a:latin typeface="Open Sauce Bold"/>
              </a:rPr>
              <a:t>c)</a:t>
            </a:r>
            <a:r>
              <a:rPr lang="en-US" sz="3099">
                <a:solidFill>
                  <a:srgbClr val="000000"/>
                </a:solidFill>
                <a:latin typeface="Open Sauce"/>
              </a:rPr>
              <a:t> Bilgi verme çalışmaları kapsamında öğrencilerin sosyal duygusal, akademik ve kariyer gelişim alanlarında ihtiyaç duydukları bilgileri bireysel çalışmalar, grup çalışmaları veya yayın hazırlama yoluyla öğrencilerle paylaşır. </a:t>
            </a:r>
          </a:p>
          <a:p>
            <a:pPr algn="just">
              <a:lnSpc>
                <a:spcPts val="4525"/>
              </a:lnSpc>
            </a:pPr>
          </a:p>
          <a:p>
            <a:pPr algn="just">
              <a:lnSpc>
                <a:spcPts val="4525"/>
              </a:lnSpc>
            </a:pPr>
          </a:p>
          <a:p>
            <a:pPr algn="just">
              <a:lnSpc>
                <a:spcPts val="4525"/>
              </a:lnSpc>
            </a:pP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9CC79D"/>
        </a:solidFill>
      </p:bgPr>
    </p:bg>
    <p:spTree>
      <p:nvGrpSpPr>
        <p:cNvPr id="1" name=""/>
        <p:cNvGrpSpPr/>
        <p:nvPr/>
      </p:nvGrpSpPr>
      <p:grpSpPr>
        <a:xfrm>
          <a:off x="0" y="0"/>
          <a:ext cx="0" cy="0"/>
          <a:chOff x="0" y="0"/>
          <a:chExt cx="0" cy="0"/>
        </a:xfrm>
      </p:grpSpPr>
      <p:sp>
        <p:nvSpPr>
          <p:cNvPr name="TextBox 2" id="2"/>
          <p:cNvSpPr txBox="true"/>
          <p:nvPr/>
        </p:nvSpPr>
        <p:spPr>
          <a:xfrm rot="0">
            <a:off x="291916" y="897190"/>
            <a:ext cx="5806436" cy="5715000"/>
          </a:xfrm>
          <a:prstGeom prst="rect">
            <a:avLst/>
          </a:prstGeom>
        </p:spPr>
        <p:txBody>
          <a:bodyPr anchor="t" rtlCol="false" tIns="0" lIns="0" bIns="0" rIns="0">
            <a:spAutoFit/>
          </a:bodyPr>
          <a:lstStyle/>
          <a:p>
            <a:pPr algn="ctr">
              <a:lnSpc>
                <a:spcPts val="9000"/>
              </a:lnSpc>
            </a:pPr>
            <a:r>
              <a:rPr lang="en-US" sz="7500">
                <a:solidFill>
                  <a:srgbClr val="27066B"/>
                </a:solidFill>
                <a:latin typeface="Open Sauce Semi-Bold"/>
              </a:rPr>
              <a:t>Okul Rehber Öğretmen/Psikolojik Danışman</a:t>
            </a:r>
          </a:p>
        </p:txBody>
      </p:sp>
      <p:sp>
        <p:nvSpPr>
          <p:cNvPr name="AutoShape 3" id="3"/>
          <p:cNvSpPr/>
          <p:nvPr/>
        </p:nvSpPr>
        <p:spPr>
          <a:xfrm rot="0">
            <a:off x="6441214" y="389284"/>
            <a:ext cx="11496590" cy="9568491"/>
          </a:xfrm>
          <a:prstGeom prst="rect">
            <a:avLst/>
          </a:prstGeom>
          <a:solidFill>
            <a:srgbClr val="FFFFFF"/>
          </a:solidFill>
        </p:spPr>
      </p:sp>
      <p:sp>
        <p:nvSpPr>
          <p:cNvPr name="TextBox 4" id="4"/>
          <p:cNvSpPr txBox="true"/>
          <p:nvPr/>
        </p:nvSpPr>
        <p:spPr>
          <a:xfrm rot="0">
            <a:off x="145958" y="6972816"/>
            <a:ext cx="6098352" cy="1828800"/>
          </a:xfrm>
          <a:prstGeom prst="rect">
            <a:avLst/>
          </a:prstGeom>
        </p:spPr>
        <p:txBody>
          <a:bodyPr anchor="t" rtlCol="false" tIns="0" lIns="0" bIns="0" rIns="0">
            <a:spAutoFit/>
          </a:bodyPr>
          <a:lstStyle/>
          <a:p>
            <a:pPr algn="ctr">
              <a:lnSpc>
                <a:spcPts val="7207"/>
              </a:lnSpc>
            </a:pPr>
            <a:r>
              <a:rPr lang="en-US" sz="6006">
                <a:solidFill>
                  <a:srgbClr val="E7F3F5"/>
                </a:solidFill>
                <a:latin typeface="Open Sauce Semi-Bold"/>
              </a:rPr>
              <a:t>Görev ve Sorumlulukları</a:t>
            </a:r>
          </a:p>
        </p:txBody>
      </p:sp>
      <p:sp>
        <p:nvSpPr>
          <p:cNvPr name="TextBox 5" id="5"/>
          <p:cNvSpPr txBox="true"/>
          <p:nvPr/>
        </p:nvSpPr>
        <p:spPr>
          <a:xfrm rot="0">
            <a:off x="6726545" y="588136"/>
            <a:ext cx="10925929" cy="10841864"/>
          </a:xfrm>
          <a:prstGeom prst="rect">
            <a:avLst/>
          </a:prstGeom>
        </p:spPr>
        <p:txBody>
          <a:bodyPr anchor="t" rtlCol="false" tIns="0" lIns="0" bIns="0" rIns="0">
            <a:spAutoFit/>
          </a:bodyPr>
          <a:lstStyle/>
          <a:p>
            <a:pPr algn="just">
              <a:lnSpc>
                <a:spcPts val="4525"/>
              </a:lnSpc>
            </a:pPr>
            <a:r>
              <a:rPr lang="en-US" sz="3099">
                <a:solidFill>
                  <a:srgbClr val="000000"/>
                </a:solidFill>
                <a:latin typeface="Open Sauce Bold"/>
              </a:rPr>
              <a:t>ç)</a:t>
            </a:r>
            <a:r>
              <a:rPr lang="en-US" sz="3099">
                <a:solidFill>
                  <a:srgbClr val="000000"/>
                </a:solidFill>
                <a:latin typeface="Open Sauce"/>
              </a:rPr>
              <a:t> Yöneltme ve izleme çalışmaları kapsamında bireyi tanıma ve bilgi verme hizmeti sunarak öğrenciyi kendine uygun olan eğitim kurumuna, alana, dala, staja, işe, mesleğe, okul içi ya da okul dışı sosyal ve kültürel etkinliklere yöneltir ve öğrencinin gelişimini izler. Merkezî sınavlara ait tercih dönemlerinde görev alır. </a:t>
            </a:r>
          </a:p>
          <a:p>
            <a:pPr algn="just">
              <a:lnSpc>
                <a:spcPts val="4525"/>
              </a:lnSpc>
            </a:pPr>
          </a:p>
          <a:p>
            <a:pPr algn="just">
              <a:lnSpc>
                <a:spcPts val="4525"/>
              </a:lnSpc>
            </a:pPr>
            <a:r>
              <a:rPr lang="en-US" sz="3099">
                <a:solidFill>
                  <a:srgbClr val="AF0D0D"/>
                </a:solidFill>
                <a:latin typeface="Open Sauce Bold"/>
              </a:rPr>
              <a:t>(3) İyileştirici hizmetler; </a:t>
            </a:r>
          </a:p>
          <a:p>
            <a:pPr algn="just">
              <a:lnSpc>
                <a:spcPts val="4525"/>
              </a:lnSpc>
            </a:pPr>
            <a:r>
              <a:rPr lang="en-US" sz="3099">
                <a:solidFill>
                  <a:srgbClr val="000000"/>
                </a:solidFill>
                <a:latin typeface="Open Sauce Bold"/>
              </a:rPr>
              <a:t>a)</a:t>
            </a:r>
            <a:r>
              <a:rPr lang="en-US" sz="3099">
                <a:solidFill>
                  <a:srgbClr val="000000"/>
                </a:solidFill>
                <a:latin typeface="Open Sauce"/>
              </a:rPr>
              <a:t> Öğrencilerin sosyal duygusal, akademik ve kariyer gelişimlerinin desteklenmesi, kendilerini keşfetmeleri, duygusal, düşünsel, davranışsal düzeyde kapasitelerinin güçlendirilmesi, iyileştirme ve geliştirme amacıyla formasyonu uygun olan rehber öğretmen/psikolojik danışman bireysel ve grupla psikolojik danışma yapar. </a:t>
            </a:r>
          </a:p>
          <a:p>
            <a:pPr algn="just">
              <a:lnSpc>
                <a:spcPts val="4525"/>
              </a:lnSpc>
            </a:pPr>
          </a:p>
          <a:p>
            <a:pPr algn="just">
              <a:lnSpc>
                <a:spcPts val="4525"/>
              </a:lnSpc>
            </a:pPr>
          </a:p>
          <a:p>
            <a:pPr algn="just">
              <a:lnSpc>
                <a:spcPts val="4525"/>
              </a:lnSpc>
            </a:pPr>
          </a:p>
          <a:p>
            <a:pPr algn="just">
              <a:lnSpc>
                <a:spcPts val="4525"/>
              </a:lnSpc>
            </a:pPr>
          </a:p>
          <a:p>
            <a:pPr algn="just">
              <a:lnSpc>
                <a:spcPts val="4525"/>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DAFtkvEOfo4</dc:identifier>
  <dcterms:modified xsi:type="dcterms:W3CDTF">2011-08-01T06:04:30Z</dcterms:modified>
  <cp:revision>1</cp:revision>
  <dc:title>OKUL REHBERLİK HİZMETLERİ</dc:title>
</cp:coreProperties>
</file>