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7"/>
    <p:sldId id="257" r:id="rId38"/>
    <p:sldId id="258" r:id="rId39"/>
    <p:sldId id="259" r:id="rId40"/>
    <p:sldId id="260" r:id="rId41"/>
    <p:sldId id="261" r:id="rId42"/>
    <p:sldId id="262" r:id="rId43"/>
    <p:sldId id="263" r:id="rId44"/>
    <p:sldId id="264" r:id="rId45"/>
    <p:sldId id="265" r:id="rId46"/>
    <p:sldId id="266" r:id="rId47"/>
    <p:sldId id="267" r:id="rId48"/>
    <p:sldId id="268" r:id="rId49"/>
    <p:sldId id="269" r:id="rId50"/>
    <p:sldId id="270" r:id="rId51"/>
    <p:sldId id="271" r:id="rId52"/>
    <p:sldId id="272" r:id="rId53"/>
    <p:sldId id="273" r:id="rId54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Jeepers" charset="1" panose="02000000000000000000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DejaVu Serif" charset="1" panose="02060603050605020204"/>
      <p:regular r:id="rId13"/>
    </p:embeddedFont>
    <p:embeddedFont>
      <p:font typeface="DejaVu Serif Bold" charset="1" panose="02060803050605020204"/>
      <p:regular r:id="rId14"/>
    </p:embeddedFont>
    <p:embeddedFont>
      <p:font typeface="DejaVu Serif Italics" charset="1" panose="020606030503050B0204"/>
      <p:regular r:id="rId15"/>
    </p:embeddedFont>
    <p:embeddedFont>
      <p:font typeface="DejaVu Serif Bold Italics" charset="1" panose="020608030503050B0204"/>
      <p:regular r:id="rId16"/>
    </p:embeddedFont>
    <p:embeddedFont>
      <p:font typeface="Alyssum" charset="1" panose="00000500000000000000"/>
      <p:regular r:id="rId17"/>
    </p:embeddedFont>
    <p:embeddedFont>
      <p:font typeface="Balloon Extra Bold" charset="1" panose="00000900000000000000"/>
      <p:regular r:id="rId18"/>
    </p:embeddedFont>
    <p:embeddedFont>
      <p:font typeface="Montserrat" charset="1" panose="00000500000000000000"/>
      <p:regular r:id="rId19"/>
    </p:embeddedFont>
    <p:embeddedFont>
      <p:font typeface="Montserrat Bold" charset="1" panose="00000800000000000000"/>
      <p:regular r:id="rId20"/>
    </p:embeddedFont>
    <p:embeddedFont>
      <p:font typeface="Montserrat Italics" charset="1" panose="00000500000000000000"/>
      <p:regular r:id="rId21"/>
    </p:embeddedFont>
    <p:embeddedFont>
      <p:font typeface="Montserrat Bold Italics" charset="1" panose="00000800000000000000"/>
      <p:regular r:id="rId22"/>
    </p:embeddedFont>
    <p:embeddedFont>
      <p:font typeface="Montserrat Thin" charset="1" panose="00000300000000000000"/>
      <p:regular r:id="rId23"/>
    </p:embeddedFont>
    <p:embeddedFont>
      <p:font typeface="Montserrat Thin Italics" charset="1" panose="00000300000000000000"/>
      <p:regular r:id="rId24"/>
    </p:embeddedFont>
    <p:embeddedFont>
      <p:font typeface="Montserrat Extra-Light" charset="1" panose="00000300000000000000"/>
      <p:regular r:id="rId25"/>
    </p:embeddedFont>
    <p:embeddedFont>
      <p:font typeface="Montserrat Extra-Light Italics" charset="1" panose="00000300000000000000"/>
      <p:regular r:id="rId26"/>
    </p:embeddedFont>
    <p:embeddedFont>
      <p:font typeface="Montserrat Light" charset="1" panose="00000400000000000000"/>
      <p:regular r:id="rId27"/>
    </p:embeddedFont>
    <p:embeddedFont>
      <p:font typeface="Montserrat Light Italics" charset="1" panose="00000400000000000000"/>
      <p:regular r:id="rId28"/>
    </p:embeddedFont>
    <p:embeddedFont>
      <p:font typeface="Montserrat Medium" charset="1" panose="00000600000000000000"/>
      <p:regular r:id="rId29"/>
    </p:embeddedFont>
    <p:embeddedFont>
      <p:font typeface="Montserrat Medium Italics" charset="1" panose="00000600000000000000"/>
      <p:regular r:id="rId30"/>
    </p:embeddedFont>
    <p:embeddedFont>
      <p:font typeface="Montserrat Semi-Bold" charset="1" panose="00000700000000000000"/>
      <p:regular r:id="rId31"/>
    </p:embeddedFont>
    <p:embeddedFont>
      <p:font typeface="Montserrat Semi-Bold Italics" charset="1" panose="00000700000000000000"/>
      <p:regular r:id="rId32"/>
    </p:embeddedFont>
    <p:embeddedFont>
      <p:font typeface="Montserrat Ultra-Bold" charset="1" panose="00000900000000000000"/>
      <p:regular r:id="rId33"/>
    </p:embeddedFont>
    <p:embeddedFont>
      <p:font typeface="Montserrat Ultra-Bold Italics" charset="1" panose="00000900000000000000"/>
      <p:regular r:id="rId34"/>
    </p:embeddedFont>
    <p:embeddedFont>
      <p:font typeface="Montserrat Heavy" charset="1" panose="00000A00000000000000"/>
      <p:regular r:id="rId35"/>
    </p:embeddedFont>
    <p:embeddedFont>
      <p:font typeface="Montserrat Heavy Italics" charset="1" panose="00000A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slides/slide1.xml" Type="http://schemas.openxmlformats.org/officeDocument/2006/relationships/slide"/><Relationship Id="rId38" Target="slides/slide2.xml" Type="http://schemas.openxmlformats.org/officeDocument/2006/relationships/slide"/><Relationship Id="rId39" Target="slides/slide3.xml" Type="http://schemas.openxmlformats.org/officeDocument/2006/relationships/slide"/><Relationship Id="rId4" Target="theme/theme1.xml" Type="http://schemas.openxmlformats.org/officeDocument/2006/relationships/theme"/><Relationship Id="rId40" Target="slides/slide4.xml" Type="http://schemas.openxmlformats.org/officeDocument/2006/relationships/slide"/><Relationship Id="rId41" Target="slides/slide5.xml" Type="http://schemas.openxmlformats.org/officeDocument/2006/relationships/slide"/><Relationship Id="rId42" Target="slides/slide6.xml" Type="http://schemas.openxmlformats.org/officeDocument/2006/relationships/slide"/><Relationship Id="rId43" Target="slides/slide7.xml" Type="http://schemas.openxmlformats.org/officeDocument/2006/relationships/slide"/><Relationship Id="rId44" Target="slides/slide8.xml" Type="http://schemas.openxmlformats.org/officeDocument/2006/relationships/slide"/><Relationship Id="rId45" Target="slides/slide9.xml" Type="http://schemas.openxmlformats.org/officeDocument/2006/relationships/slide"/><Relationship Id="rId46" Target="slides/slide10.xml" Type="http://schemas.openxmlformats.org/officeDocument/2006/relationships/slide"/><Relationship Id="rId47" Target="slides/slide11.xml" Type="http://schemas.openxmlformats.org/officeDocument/2006/relationships/slide"/><Relationship Id="rId48" Target="slides/slide12.xml" Type="http://schemas.openxmlformats.org/officeDocument/2006/relationships/slide"/><Relationship Id="rId49" Target="slides/slide13.xml" Type="http://schemas.openxmlformats.org/officeDocument/2006/relationships/slide"/><Relationship Id="rId5" Target="tableStyles.xml" Type="http://schemas.openxmlformats.org/officeDocument/2006/relationships/tableStyles"/><Relationship Id="rId50" Target="slides/slide14.xml" Type="http://schemas.openxmlformats.org/officeDocument/2006/relationships/slide"/><Relationship Id="rId51" Target="slides/slide15.xml" Type="http://schemas.openxmlformats.org/officeDocument/2006/relationships/slide"/><Relationship Id="rId52" Target="slides/slide16.xml" Type="http://schemas.openxmlformats.org/officeDocument/2006/relationships/slide"/><Relationship Id="rId53" Target="slides/slide17.xml" Type="http://schemas.openxmlformats.org/officeDocument/2006/relationships/slide"/><Relationship Id="rId54" Target="slides/slide18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4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5.jpe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6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7.jpeg" Type="http://schemas.openxmlformats.org/officeDocument/2006/relationships/image"/><Relationship Id="rId5" Target="../media/image35.jpe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7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rehberlikservisim.com/2023/04/lgs-ders-calisma-takip-cizelgesi/" TargetMode="External" Type="http://schemas.openxmlformats.org/officeDocument/2006/relationships/hyperlink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21.jpe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rehberlikservisim.com/2023/04/lgs-ders-calisma-takip-cizelgesi/" TargetMode="External" Type="http://schemas.openxmlformats.org/officeDocument/2006/relationships/hyperlink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21.jpe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08781">
            <a:off x="2067211" y="-524798"/>
            <a:ext cx="3966938" cy="3966938"/>
          </a:xfrm>
          <a:custGeom>
            <a:avLst/>
            <a:gdLst/>
            <a:ahLst/>
            <a:cxnLst/>
            <a:rect r="r" b="b" t="t" l="l"/>
            <a:pathLst>
              <a:path h="3966938" w="3966938">
                <a:moveTo>
                  <a:pt x="0" y="0"/>
                </a:moveTo>
                <a:lnTo>
                  <a:pt x="3966938" y="0"/>
                </a:lnTo>
                <a:lnTo>
                  <a:pt x="3966938" y="3966938"/>
                </a:lnTo>
                <a:lnTo>
                  <a:pt x="0" y="3966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08781">
            <a:off x="2508709" y="3755514"/>
            <a:ext cx="8266778" cy="8266778"/>
          </a:xfrm>
          <a:custGeom>
            <a:avLst/>
            <a:gdLst/>
            <a:ahLst/>
            <a:cxnLst/>
            <a:rect r="r" b="b" t="t" l="l"/>
            <a:pathLst>
              <a:path h="8266778" w="8266778">
                <a:moveTo>
                  <a:pt x="0" y="0"/>
                </a:moveTo>
                <a:lnTo>
                  <a:pt x="8266778" y="0"/>
                </a:lnTo>
                <a:lnTo>
                  <a:pt x="8266778" y="8266777"/>
                </a:lnTo>
                <a:lnTo>
                  <a:pt x="0" y="826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2182887" y="1028700"/>
            <a:ext cx="11105054" cy="11105010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9195462">
            <a:off x="-1346326" y="-1703370"/>
            <a:ext cx="4869905" cy="4869905"/>
          </a:xfrm>
          <a:custGeom>
            <a:avLst/>
            <a:gdLst/>
            <a:ahLst/>
            <a:cxnLst/>
            <a:rect r="r" b="b" t="t" l="l"/>
            <a:pathLst>
              <a:path h="4869905" w="4869905">
                <a:moveTo>
                  <a:pt x="0" y="0"/>
                </a:moveTo>
                <a:lnTo>
                  <a:pt x="4869905" y="0"/>
                </a:lnTo>
                <a:lnTo>
                  <a:pt x="4869905" y="4869905"/>
                </a:lnTo>
                <a:lnTo>
                  <a:pt x="0" y="486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008781">
            <a:off x="14428329" y="6880155"/>
            <a:ext cx="5661943" cy="5661943"/>
          </a:xfrm>
          <a:custGeom>
            <a:avLst/>
            <a:gdLst/>
            <a:ahLst/>
            <a:cxnLst/>
            <a:rect r="r" b="b" t="t" l="l"/>
            <a:pathLst>
              <a:path h="5661943" w="5661943">
                <a:moveTo>
                  <a:pt x="0" y="0"/>
                </a:moveTo>
                <a:lnTo>
                  <a:pt x="5661942" y="0"/>
                </a:lnTo>
                <a:lnTo>
                  <a:pt x="5661942" y="5661943"/>
                </a:lnTo>
                <a:lnTo>
                  <a:pt x="0" y="5661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972381" y="5907536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7123224" y="9159230"/>
            <a:ext cx="576719" cy="576719"/>
          </a:xfrm>
          <a:custGeom>
            <a:avLst/>
            <a:gdLst/>
            <a:ahLst/>
            <a:cxnLst/>
            <a:rect r="r" b="b" t="t" l="l"/>
            <a:pathLst>
              <a:path h="576719" w="576719">
                <a:moveTo>
                  <a:pt x="0" y="0"/>
                </a:moveTo>
                <a:lnTo>
                  <a:pt x="576719" y="0"/>
                </a:lnTo>
                <a:lnTo>
                  <a:pt x="576719" y="576719"/>
                </a:lnTo>
                <a:lnTo>
                  <a:pt x="0" y="576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213345" y="9237536"/>
            <a:ext cx="396477" cy="420108"/>
          </a:xfrm>
          <a:custGeom>
            <a:avLst/>
            <a:gdLst/>
            <a:ahLst/>
            <a:cxnLst/>
            <a:rect r="r" b="b" t="t" l="l"/>
            <a:pathLst>
              <a:path h="420108" w="396477">
                <a:moveTo>
                  <a:pt x="0" y="0"/>
                </a:moveTo>
                <a:lnTo>
                  <a:pt x="396477" y="0"/>
                </a:lnTo>
                <a:lnTo>
                  <a:pt x="396477" y="420108"/>
                </a:lnTo>
                <a:lnTo>
                  <a:pt x="0" y="420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914731" y="485775"/>
            <a:ext cx="8115300" cy="2760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530"/>
              </a:lnSpc>
            </a:pPr>
            <a:r>
              <a:rPr lang="en-US" sz="21386">
                <a:solidFill>
                  <a:srgbClr val="004AAD"/>
                </a:solidFill>
                <a:latin typeface="Montserrat Bold"/>
              </a:rPr>
              <a:t>LGS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54174" y="3258509"/>
            <a:ext cx="7946885" cy="2299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040"/>
              </a:lnSpc>
            </a:pPr>
            <a:r>
              <a:rPr lang="en-US" sz="8000">
                <a:solidFill>
                  <a:srgbClr val="404040"/>
                </a:solidFill>
                <a:latin typeface="Montserrat Bold"/>
              </a:rPr>
              <a:t>LISELERE GEÇIŞ SISTEMI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972381" y="5689256"/>
            <a:ext cx="3972336" cy="1012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259"/>
              </a:lnSpc>
            </a:pPr>
            <a:r>
              <a:rPr lang="en-US" sz="5899" spc="-336">
                <a:solidFill>
                  <a:srgbClr val="FFFFFF"/>
                </a:solidFill>
                <a:latin typeface="Montserrat Classic"/>
              </a:rPr>
              <a:t>sunu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175802" y="8518495"/>
            <a:ext cx="3825257" cy="298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31"/>
              </a:lnSpc>
            </a:pPr>
            <a:r>
              <a:rPr lang="en-US" sz="1737" spc="-27">
                <a:solidFill>
                  <a:srgbClr val="FFFFFF"/>
                </a:solidFill>
                <a:latin typeface="Montserrat Classic"/>
              </a:rPr>
              <a:t>www.rehberlikservisim.com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119702" y="9268202"/>
            <a:ext cx="3003521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spc="59">
                <a:solidFill>
                  <a:srgbClr val="FFFFFF"/>
                </a:solidFill>
                <a:latin typeface="Montserrat Classic"/>
              </a:rPr>
              <a:t>@rehberlik_servisim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73403" y="-408503"/>
            <a:ext cx="1749782" cy="11104006"/>
            <a:chOff x="0" y="0"/>
            <a:chExt cx="460848" cy="292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848" cy="2924512"/>
            </a:xfrm>
            <a:custGeom>
              <a:avLst/>
              <a:gdLst/>
              <a:ahLst/>
              <a:cxnLst/>
              <a:rect r="r" b="b" t="t" l="l"/>
              <a:pathLst>
                <a:path h="2924512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008781">
            <a:off x="973868" y="2069073"/>
            <a:ext cx="6148853" cy="6148853"/>
          </a:xfrm>
          <a:custGeom>
            <a:avLst/>
            <a:gdLst/>
            <a:ahLst/>
            <a:cxnLst/>
            <a:rect r="r" b="b" t="t" l="l"/>
            <a:pathLst>
              <a:path h="6148853" w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95964" y="2391181"/>
            <a:ext cx="5504661" cy="550463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t="0" r="-24906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738181" y="3057667"/>
            <a:ext cx="9521119" cy="1807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065"/>
              </a:lnSpc>
            </a:pPr>
            <a:r>
              <a:rPr lang="en-US" sz="12446" spc="-448">
                <a:solidFill>
                  <a:srgbClr val="404040"/>
                </a:solidFill>
                <a:latin typeface="Montserrat Bold"/>
              </a:rPr>
              <a:t>3 YANLIŞ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540211" y="4712055"/>
            <a:ext cx="8655788" cy="1996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35"/>
              </a:lnSpc>
            </a:pPr>
            <a:r>
              <a:rPr lang="en-US" sz="7366" spc="-265">
                <a:solidFill>
                  <a:srgbClr val="004AAD"/>
                </a:solidFill>
                <a:latin typeface="Montserrat Bold"/>
              </a:rPr>
              <a:t>1 DOĞRU CEVABI GÖTÜRMEKTEDIR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7008781">
            <a:off x="16306155" y="7950216"/>
            <a:ext cx="3720858" cy="3720858"/>
          </a:xfrm>
          <a:custGeom>
            <a:avLst/>
            <a:gdLst/>
            <a:ahLst/>
            <a:cxnLst/>
            <a:rect r="r" b="b" t="t" l="l"/>
            <a:pathLst>
              <a:path h="3720858" w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008781">
            <a:off x="14095197" y="7776101"/>
            <a:ext cx="4201605" cy="4201605"/>
          </a:xfrm>
          <a:custGeom>
            <a:avLst/>
            <a:gdLst/>
            <a:ahLst/>
            <a:cxnLst/>
            <a:rect r="r" b="b" t="t" l="l"/>
            <a:pathLst>
              <a:path h="4201605" w="4201605">
                <a:moveTo>
                  <a:pt x="0" y="0"/>
                </a:moveTo>
                <a:lnTo>
                  <a:pt x="4201605" y="0"/>
                </a:lnTo>
                <a:lnTo>
                  <a:pt x="4201605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7008781">
            <a:off x="14956605" y="-710740"/>
            <a:ext cx="1274967" cy="1274967"/>
          </a:xfrm>
          <a:custGeom>
            <a:avLst/>
            <a:gdLst/>
            <a:ahLst/>
            <a:cxnLst/>
            <a:rect r="r" b="b" t="t" l="l"/>
            <a:pathLst>
              <a:path h="1274967" w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008781">
            <a:off x="13208676" y="-1035267"/>
            <a:ext cx="2285290" cy="2285290"/>
          </a:xfrm>
          <a:custGeom>
            <a:avLst/>
            <a:gdLst/>
            <a:ahLst/>
            <a:cxnLst/>
            <a:rect r="r" b="b" t="t" l="l"/>
            <a:pathLst>
              <a:path h="2285290" w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73403" y="-408503"/>
            <a:ext cx="1749782" cy="11104006"/>
            <a:chOff x="0" y="0"/>
            <a:chExt cx="460848" cy="292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848" cy="2924512"/>
            </a:xfrm>
            <a:custGeom>
              <a:avLst/>
              <a:gdLst/>
              <a:ahLst/>
              <a:cxnLst/>
              <a:rect r="r" b="b" t="t" l="l"/>
              <a:pathLst>
                <a:path h="2924512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008781">
            <a:off x="973868" y="2069073"/>
            <a:ext cx="6148853" cy="6148853"/>
          </a:xfrm>
          <a:custGeom>
            <a:avLst/>
            <a:gdLst/>
            <a:ahLst/>
            <a:cxnLst/>
            <a:rect r="r" b="b" t="t" l="l"/>
            <a:pathLst>
              <a:path h="6148853" w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2524077">
            <a:off x="1295964" y="2391181"/>
            <a:ext cx="5504661" cy="550463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76" t="0" r="-2497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7008781">
            <a:off x="16477699" y="8952860"/>
            <a:ext cx="3720858" cy="3720858"/>
          </a:xfrm>
          <a:custGeom>
            <a:avLst/>
            <a:gdLst/>
            <a:ahLst/>
            <a:cxnLst/>
            <a:rect r="r" b="b" t="t" l="l"/>
            <a:pathLst>
              <a:path h="3720858" w="3720858">
                <a:moveTo>
                  <a:pt x="0" y="0"/>
                </a:moveTo>
                <a:lnTo>
                  <a:pt x="3720859" y="0"/>
                </a:lnTo>
                <a:lnTo>
                  <a:pt x="3720859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008781">
            <a:off x="14266742" y="8778745"/>
            <a:ext cx="4201605" cy="4201605"/>
          </a:xfrm>
          <a:custGeom>
            <a:avLst/>
            <a:gdLst/>
            <a:ahLst/>
            <a:cxnLst/>
            <a:rect r="r" b="b" t="t" l="l"/>
            <a:pathLst>
              <a:path h="4201605" w="4201605">
                <a:moveTo>
                  <a:pt x="0" y="0"/>
                </a:moveTo>
                <a:lnTo>
                  <a:pt x="4201604" y="0"/>
                </a:lnTo>
                <a:lnTo>
                  <a:pt x="4201604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008781">
            <a:off x="14956605" y="-710740"/>
            <a:ext cx="1274967" cy="1274967"/>
          </a:xfrm>
          <a:custGeom>
            <a:avLst/>
            <a:gdLst/>
            <a:ahLst/>
            <a:cxnLst/>
            <a:rect r="r" b="b" t="t" l="l"/>
            <a:pathLst>
              <a:path h="1274967" w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008781">
            <a:off x="13208676" y="-1035267"/>
            <a:ext cx="2285290" cy="2285290"/>
          </a:xfrm>
          <a:custGeom>
            <a:avLst/>
            <a:gdLst/>
            <a:ahLst/>
            <a:cxnLst/>
            <a:rect r="r" b="b" t="t" l="l"/>
            <a:pathLst>
              <a:path h="2285290" w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12" id="12"/>
          <p:cNvGraphicFramePr>
            <a:graphicFrameLocks noGrp="true"/>
          </p:cNvGraphicFramePr>
          <p:nvPr/>
        </p:nvGraphicFramePr>
        <p:xfrm>
          <a:off x="7360427" y="3393825"/>
          <a:ext cx="9261706" cy="5183533"/>
        </p:xfrm>
        <a:graphic>
          <a:graphicData uri="http://schemas.openxmlformats.org/drawingml/2006/table">
            <a:tbl>
              <a:tblPr/>
              <a:tblGrid>
                <a:gridCol w="3506729"/>
                <a:gridCol w="2637233"/>
                <a:gridCol w="3117744"/>
              </a:tblGrid>
              <a:tr h="141054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OTURUM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BAŞLAMA </a:t>
                      </a:r>
                      <a:endParaRPr lang="en-US" sz="1100"/>
                    </a:p>
                    <a:p>
                      <a:pPr algn="ctr">
                        <a:lnSpc>
                          <a:spcPts val="3640"/>
                        </a:lnSpc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SAATİ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BİTİŞ </a:t>
                      </a:r>
                      <a:endParaRPr lang="en-US" sz="1100"/>
                    </a:p>
                    <a:p>
                      <a:pPr algn="ctr">
                        <a:lnSpc>
                          <a:spcPts val="3640"/>
                        </a:lnSpc>
                      </a:pPr>
                      <a:r>
                        <a:rPr lang="en-US" sz="2600">
                          <a:solidFill>
                            <a:srgbClr val="FFFFFF"/>
                          </a:solidFill>
                          <a:latin typeface="Montserrat Bold"/>
                        </a:rPr>
                        <a:t>SAATİ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</a:tr>
              <a:tr h="197932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Balloon Extra Bold"/>
                        </a:rPr>
                        <a:t>SÖZEL OTURUM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66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Balloon Extra Bold"/>
                        </a:rPr>
                        <a:t>SAYISAL OTURUM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3" id="13"/>
          <p:cNvSpPr txBox="true"/>
          <p:nvPr/>
        </p:nvSpPr>
        <p:spPr>
          <a:xfrm rot="0">
            <a:off x="11212232" y="5318851"/>
            <a:ext cx="1775417" cy="827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7197">
                <a:solidFill>
                  <a:srgbClr val="FF9F10"/>
                </a:solidFill>
                <a:latin typeface="Jeepers Bold"/>
              </a:rPr>
              <a:t>09.30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42614" y="7266047"/>
            <a:ext cx="1914655" cy="827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7197">
                <a:solidFill>
                  <a:srgbClr val="FF9F10"/>
                </a:solidFill>
                <a:latin typeface="Jeepers Bold"/>
              </a:rPr>
              <a:t>11.30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136301" y="5378643"/>
            <a:ext cx="1629028" cy="827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7197">
                <a:solidFill>
                  <a:srgbClr val="FF9F10"/>
                </a:solidFill>
                <a:latin typeface="Jeepers Bold"/>
              </a:rPr>
              <a:t>10.45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36301" y="7266047"/>
            <a:ext cx="1641525" cy="827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7197">
                <a:solidFill>
                  <a:srgbClr val="FF9F10"/>
                </a:solidFill>
                <a:latin typeface="Jeepers Bold"/>
              </a:rPr>
              <a:t>12.50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1634" y="5871291"/>
            <a:ext cx="1553051" cy="554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4AAD"/>
                </a:solidFill>
                <a:latin typeface="Balloon Extra Bold"/>
              </a:rPr>
              <a:t>75 DAKİKA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80866" y="7758695"/>
            <a:ext cx="1553051" cy="554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4AAD"/>
                </a:solidFill>
                <a:latin typeface="Balloon Extra Bold"/>
              </a:rPr>
              <a:t>80 DAKİKA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157802">
            <a:off x="7849750" y="540688"/>
            <a:ext cx="4721813" cy="2439603"/>
          </a:xfrm>
          <a:custGeom>
            <a:avLst/>
            <a:gdLst/>
            <a:ahLst/>
            <a:cxnLst/>
            <a:rect r="r" b="b" t="t" l="l"/>
            <a:pathLst>
              <a:path h="2439603" w="4721813">
                <a:moveTo>
                  <a:pt x="0" y="0"/>
                </a:moveTo>
                <a:lnTo>
                  <a:pt x="4721813" y="0"/>
                </a:lnTo>
                <a:lnTo>
                  <a:pt x="4721813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559919">
            <a:off x="8292365" y="1247818"/>
            <a:ext cx="3934024" cy="837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1"/>
              </a:lnSpc>
            </a:pPr>
            <a:r>
              <a:rPr lang="en-US" sz="4278">
                <a:solidFill>
                  <a:srgbClr val="020202"/>
                </a:solidFill>
                <a:latin typeface="Balloon Extra Bold"/>
              </a:rPr>
              <a:t>SINAV SAATİ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08781">
            <a:off x="2067211" y="-524798"/>
            <a:ext cx="3966938" cy="3966938"/>
          </a:xfrm>
          <a:custGeom>
            <a:avLst/>
            <a:gdLst/>
            <a:ahLst/>
            <a:cxnLst/>
            <a:rect r="r" b="b" t="t" l="l"/>
            <a:pathLst>
              <a:path h="3966938" w="3966938">
                <a:moveTo>
                  <a:pt x="0" y="0"/>
                </a:moveTo>
                <a:lnTo>
                  <a:pt x="3966938" y="0"/>
                </a:lnTo>
                <a:lnTo>
                  <a:pt x="3966938" y="3966938"/>
                </a:lnTo>
                <a:lnTo>
                  <a:pt x="0" y="3966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08781">
            <a:off x="2508709" y="3755514"/>
            <a:ext cx="8266778" cy="8266778"/>
          </a:xfrm>
          <a:custGeom>
            <a:avLst/>
            <a:gdLst/>
            <a:ahLst/>
            <a:cxnLst/>
            <a:rect r="r" b="b" t="t" l="l"/>
            <a:pathLst>
              <a:path h="8266778" w="8266778">
                <a:moveTo>
                  <a:pt x="0" y="0"/>
                </a:moveTo>
                <a:lnTo>
                  <a:pt x="8266778" y="0"/>
                </a:lnTo>
                <a:lnTo>
                  <a:pt x="8266778" y="8266777"/>
                </a:lnTo>
                <a:lnTo>
                  <a:pt x="0" y="826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2182887" y="1028700"/>
            <a:ext cx="11105054" cy="11105010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9195462">
            <a:off x="-1406252" y="-2327525"/>
            <a:ext cx="4869905" cy="4869905"/>
          </a:xfrm>
          <a:custGeom>
            <a:avLst/>
            <a:gdLst/>
            <a:ahLst/>
            <a:cxnLst/>
            <a:rect r="r" b="b" t="t" l="l"/>
            <a:pathLst>
              <a:path h="4869905" w="4869905">
                <a:moveTo>
                  <a:pt x="0" y="0"/>
                </a:moveTo>
                <a:lnTo>
                  <a:pt x="4869904" y="0"/>
                </a:lnTo>
                <a:lnTo>
                  <a:pt x="4869904" y="4869905"/>
                </a:lnTo>
                <a:lnTo>
                  <a:pt x="0" y="486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008781">
            <a:off x="14428329" y="6880155"/>
            <a:ext cx="5661943" cy="5661943"/>
          </a:xfrm>
          <a:custGeom>
            <a:avLst/>
            <a:gdLst/>
            <a:ahLst/>
            <a:cxnLst/>
            <a:rect r="r" b="b" t="t" l="l"/>
            <a:pathLst>
              <a:path h="5661943" w="5661943">
                <a:moveTo>
                  <a:pt x="0" y="0"/>
                </a:moveTo>
                <a:lnTo>
                  <a:pt x="5661942" y="0"/>
                </a:lnTo>
                <a:lnTo>
                  <a:pt x="5661942" y="5661943"/>
                </a:lnTo>
                <a:lnTo>
                  <a:pt x="0" y="5661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59908" y="4346622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7123224" y="9159230"/>
            <a:ext cx="576719" cy="576719"/>
          </a:xfrm>
          <a:custGeom>
            <a:avLst/>
            <a:gdLst/>
            <a:ahLst/>
            <a:cxnLst/>
            <a:rect r="r" b="b" t="t" l="l"/>
            <a:pathLst>
              <a:path h="576719" w="576719">
                <a:moveTo>
                  <a:pt x="0" y="0"/>
                </a:moveTo>
                <a:lnTo>
                  <a:pt x="576719" y="0"/>
                </a:lnTo>
                <a:lnTo>
                  <a:pt x="576719" y="576719"/>
                </a:lnTo>
                <a:lnTo>
                  <a:pt x="0" y="576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213345" y="9237536"/>
            <a:ext cx="396477" cy="420108"/>
          </a:xfrm>
          <a:custGeom>
            <a:avLst/>
            <a:gdLst/>
            <a:ahLst/>
            <a:cxnLst/>
            <a:rect r="r" b="b" t="t" l="l"/>
            <a:pathLst>
              <a:path h="420108" w="396477">
                <a:moveTo>
                  <a:pt x="0" y="0"/>
                </a:moveTo>
                <a:lnTo>
                  <a:pt x="396477" y="0"/>
                </a:lnTo>
                <a:lnTo>
                  <a:pt x="396477" y="420108"/>
                </a:lnTo>
                <a:lnTo>
                  <a:pt x="0" y="420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328635" y="661117"/>
            <a:ext cx="10931111" cy="213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238"/>
              </a:lnSpc>
            </a:pPr>
          </a:p>
          <a:p>
            <a:pPr algn="r">
              <a:lnSpc>
                <a:spcPts val="8238"/>
              </a:lnSpc>
            </a:pPr>
            <a:r>
              <a:rPr lang="en-US" sz="8582">
                <a:solidFill>
                  <a:srgbClr val="004AAD"/>
                </a:solidFill>
                <a:latin typeface="Montserrat Bold"/>
              </a:rPr>
              <a:t>SINAVA GİRMEK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95492" y="2827702"/>
            <a:ext cx="9128831" cy="1156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040"/>
              </a:lnSpc>
            </a:pPr>
            <a:r>
              <a:rPr lang="en-US" sz="8000">
                <a:solidFill>
                  <a:srgbClr val="404040"/>
                </a:solidFill>
                <a:latin typeface="Montserrat Bold"/>
              </a:rPr>
              <a:t>ZORUNLU DEĞİL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286304" y="4353401"/>
            <a:ext cx="397233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-227">
                <a:solidFill>
                  <a:srgbClr val="FFFFFF"/>
                </a:solidFill>
                <a:latin typeface="Montserrat Classic"/>
              </a:rPr>
              <a:t>2024  LG 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720300" y="9210675"/>
            <a:ext cx="2309731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-114">
                <a:solidFill>
                  <a:srgbClr val="FFFFFF"/>
                </a:solidFill>
                <a:latin typeface="Montserrat Classic"/>
              </a:rPr>
              <a:t>rehberlik_servisim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21806" y="5532036"/>
            <a:ext cx="1749782" cy="5054131"/>
            <a:chOff x="0" y="0"/>
            <a:chExt cx="460848" cy="13311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848" cy="1331129"/>
            </a:xfrm>
            <a:custGeom>
              <a:avLst/>
              <a:gdLst/>
              <a:ahLst/>
              <a:cxnLst/>
              <a:rect r="r" b="b" t="t" l="l"/>
              <a:pathLst>
                <a:path h="1331129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1331129"/>
                  </a:lnTo>
                  <a:lnTo>
                    <a:pt x="0" y="133112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017255" y="-1024580"/>
            <a:ext cx="1749782" cy="5054131"/>
            <a:chOff x="0" y="0"/>
            <a:chExt cx="460848" cy="13311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0848" cy="1331129"/>
            </a:xfrm>
            <a:custGeom>
              <a:avLst/>
              <a:gdLst/>
              <a:ahLst/>
              <a:cxnLst/>
              <a:rect r="r" b="b" t="t" l="l"/>
              <a:pathLst>
                <a:path h="1331129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1331129"/>
                  </a:lnTo>
                  <a:lnTo>
                    <a:pt x="0" y="133112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7008781">
            <a:off x="12532269" y="741980"/>
            <a:ext cx="4719754" cy="4719754"/>
          </a:xfrm>
          <a:custGeom>
            <a:avLst/>
            <a:gdLst/>
            <a:ahLst/>
            <a:cxnLst/>
            <a:rect r="r" b="b" t="t" l="l"/>
            <a:pathLst>
              <a:path h="4719754" w="4719754">
                <a:moveTo>
                  <a:pt x="0" y="0"/>
                </a:moveTo>
                <a:lnTo>
                  <a:pt x="4719755" y="0"/>
                </a:lnTo>
                <a:lnTo>
                  <a:pt x="4719755" y="4719755"/>
                </a:lnTo>
                <a:lnTo>
                  <a:pt x="0" y="4719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008781">
            <a:off x="8436820" y="4478315"/>
            <a:ext cx="4719754" cy="4719754"/>
          </a:xfrm>
          <a:custGeom>
            <a:avLst/>
            <a:gdLst/>
            <a:ahLst/>
            <a:cxnLst/>
            <a:rect r="r" b="b" t="t" l="l"/>
            <a:pathLst>
              <a:path h="4719754" w="4719754">
                <a:moveTo>
                  <a:pt x="0" y="0"/>
                </a:moveTo>
                <a:lnTo>
                  <a:pt x="4719754" y="0"/>
                </a:lnTo>
                <a:lnTo>
                  <a:pt x="4719754" y="4719755"/>
                </a:lnTo>
                <a:lnTo>
                  <a:pt x="0" y="4719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8755046" y="4796550"/>
            <a:ext cx="4083301" cy="4083285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2462258">
            <a:off x="12850496" y="1060215"/>
            <a:ext cx="4083301" cy="408328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t="0" r="-24976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7008781">
            <a:off x="16707423" y="8602634"/>
            <a:ext cx="3164084" cy="3164084"/>
          </a:xfrm>
          <a:custGeom>
            <a:avLst/>
            <a:gdLst/>
            <a:ahLst/>
            <a:cxnLst/>
            <a:rect r="r" b="b" t="t" l="l"/>
            <a:pathLst>
              <a:path h="3164084" w="3164084">
                <a:moveTo>
                  <a:pt x="0" y="0"/>
                </a:moveTo>
                <a:lnTo>
                  <a:pt x="3164084" y="0"/>
                </a:lnTo>
                <a:lnTo>
                  <a:pt x="3164084" y="3164084"/>
                </a:lnTo>
                <a:lnTo>
                  <a:pt x="0" y="316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008781">
            <a:off x="13456587" y="7982365"/>
            <a:ext cx="4404622" cy="4404622"/>
          </a:xfrm>
          <a:custGeom>
            <a:avLst/>
            <a:gdLst/>
            <a:ahLst/>
            <a:cxnLst/>
            <a:rect r="r" b="b" t="t" l="l"/>
            <a:pathLst>
              <a:path h="4404622" w="4404622">
                <a:moveTo>
                  <a:pt x="0" y="0"/>
                </a:moveTo>
                <a:lnTo>
                  <a:pt x="4404622" y="0"/>
                </a:lnTo>
                <a:lnTo>
                  <a:pt x="4404622" y="4404622"/>
                </a:lnTo>
                <a:lnTo>
                  <a:pt x="0" y="440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28700" y="6983801"/>
            <a:ext cx="2897451" cy="2274499"/>
          </a:xfrm>
          <a:custGeom>
            <a:avLst/>
            <a:gdLst/>
            <a:ahLst/>
            <a:cxnLst/>
            <a:rect r="r" b="b" t="t" l="l"/>
            <a:pathLst>
              <a:path h="2274499" w="2897451">
                <a:moveTo>
                  <a:pt x="0" y="0"/>
                </a:moveTo>
                <a:lnTo>
                  <a:pt x="2897451" y="0"/>
                </a:lnTo>
                <a:lnTo>
                  <a:pt x="2897451" y="2274499"/>
                </a:lnTo>
                <a:lnTo>
                  <a:pt x="0" y="2274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47723" y="2386450"/>
            <a:ext cx="4482969" cy="1430814"/>
          </a:xfrm>
          <a:custGeom>
            <a:avLst/>
            <a:gdLst/>
            <a:ahLst/>
            <a:cxnLst/>
            <a:rect r="r" b="b" t="t" l="l"/>
            <a:pathLst>
              <a:path h="1430814" w="4482969">
                <a:moveTo>
                  <a:pt x="0" y="0"/>
                </a:moveTo>
                <a:lnTo>
                  <a:pt x="4482969" y="0"/>
                </a:lnTo>
                <a:lnTo>
                  <a:pt x="4482969" y="1430815"/>
                </a:lnTo>
                <a:lnTo>
                  <a:pt x="0" y="1430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65354" y="1486660"/>
            <a:ext cx="8025543" cy="812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56"/>
              </a:lnSpc>
            </a:pPr>
            <a:r>
              <a:rPr lang="en-US" sz="6308">
                <a:solidFill>
                  <a:srgbClr val="000000"/>
                </a:solidFill>
                <a:latin typeface="Montserrat Bold"/>
              </a:rPr>
              <a:t>SÖZEL OTURUM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08781">
            <a:off x="12690762" y="9160972"/>
            <a:ext cx="2063893" cy="2063893"/>
          </a:xfrm>
          <a:custGeom>
            <a:avLst/>
            <a:gdLst/>
            <a:ahLst/>
            <a:cxnLst/>
            <a:rect r="r" b="b" t="t" l="l"/>
            <a:pathLst>
              <a:path h="2063893" w="2063893">
                <a:moveTo>
                  <a:pt x="0" y="0"/>
                </a:moveTo>
                <a:lnTo>
                  <a:pt x="2063893" y="0"/>
                </a:lnTo>
                <a:lnTo>
                  <a:pt x="2063893" y="2063893"/>
                </a:lnTo>
                <a:lnTo>
                  <a:pt x="0" y="2063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08781">
            <a:off x="9519161" y="7989179"/>
            <a:ext cx="4011108" cy="4011108"/>
          </a:xfrm>
          <a:custGeom>
            <a:avLst/>
            <a:gdLst/>
            <a:ahLst/>
            <a:cxnLst/>
            <a:rect r="r" b="b" t="t" l="l"/>
            <a:pathLst>
              <a:path h="4011108" w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134673" y="2914628"/>
            <a:ext cx="712081" cy="712081"/>
          </a:xfrm>
          <a:custGeom>
            <a:avLst/>
            <a:gdLst/>
            <a:ahLst/>
            <a:cxnLst/>
            <a:rect r="r" b="b" t="t" l="l"/>
            <a:pathLst>
              <a:path h="712081" w="712081">
                <a:moveTo>
                  <a:pt x="0" y="0"/>
                </a:moveTo>
                <a:lnTo>
                  <a:pt x="712081" y="0"/>
                </a:lnTo>
                <a:lnTo>
                  <a:pt x="712081" y="712081"/>
                </a:lnTo>
                <a:lnTo>
                  <a:pt x="0" y="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134673" y="4948515"/>
            <a:ext cx="712081" cy="712081"/>
          </a:xfrm>
          <a:custGeom>
            <a:avLst/>
            <a:gdLst/>
            <a:ahLst/>
            <a:cxnLst/>
            <a:rect r="r" b="b" t="t" l="l"/>
            <a:pathLst>
              <a:path h="712081" w="712081">
                <a:moveTo>
                  <a:pt x="0" y="0"/>
                </a:moveTo>
                <a:lnTo>
                  <a:pt x="712081" y="0"/>
                </a:lnTo>
                <a:lnTo>
                  <a:pt x="712081" y="712081"/>
                </a:lnTo>
                <a:lnTo>
                  <a:pt x="0" y="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008781">
            <a:off x="11269598" y="-1624930"/>
            <a:ext cx="5307260" cy="5307260"/>
          </a:xfrm>
          <a:custGeom>
            <a:avLst/>
            <a:gdLst/>
            <a:ahLst/>
            <a:cxnLst/>
            <a:rect r="r" b="b" t="t" l="l"/>
            <a:pathLst>
              <a:path h="5307260" w="5307260">
                <a:moveTo>
                  <a:pt x="0" y="0"/>
                </a:moveTo>
                <a:lnTo>
                  <a:pt x="5307260" y="0"/>
                </a:lnTo>
                <a:lnTo>
                  <a:pt x="5307260" y="5307260"/>
                </a:lnTo>
                <a:lnTo>
                  <a:pt x="0" y="530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05070" y="2938918"/>
            <a:ext cx="5755631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-199">
                <a:solidFill>
                  <a:srgbClr val="004AAD"/>
                </a:solidFill>
                <a:latin typeface="Montserrat Bold"/>
              </a:rPr>
              <a:t>MERKEZI YERLEŞTIRME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05070" y="4972805"/>
            <a:ext cx="6440076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-199">
                <a:solidFill>
                  <a:srgbClr val="004AAD"/>
                </a:solidFill>
                <a:latin typeface="Montserrat Semi-Bold"/>
              </a:rPr>
              <a:t>YEREL YERLEŞTIRME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05070" y="3598134"/>
            <a:ext cx="8983761" cy="849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05"/>
              </a:lnSpc>
            </a:pPr>
            <a:r>
              <a:rPr lang="en-US" sz="2599" spc="-148">
                <a:solidFill>
                  <a:srgbClr val="6F6E6E"/>
                </a:solidFill>
                <a:latin typeface="Montserrat Classic"/>
              </a:rPr>
              <a:t>Sınavla öğrenci alan okullar için en fazla </a:t>
            </a:r>
            <a:r>
              <a:rPr lang="en-US" sz="2599" spc="-148">
                <a:solidFill>
                  <a:srgbClr val="6F6E6E"/>
                </a:solidFill>
                <a:latin typeface="Montserrat Classic Bold"/>
              </a:rPr>
              <a:t>10</a:t>
            </a:r>
            <a:r>
              <a:rPr lang="en-US" sz="2599" spc="-148">
                <a:solidFill>
                  <a:srgbClr val="6F6E6E"/>
                </a:solidFill>
                <a:latin typeface="Montserrat Classic"/>
              </a:rPr>
              <a:t> tane okul tercihi yapılabilecek.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05070" y="5632021"/>
            <a:ext cx="8813961" cy="849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05"/>
              </a:lnSpc>
            </a:pPr>
            <a:r>
              <a:rPr lang="en-US" sz="2599" spc="-148">
                <a:solidFill>
                  <a:srgbClr val="6F6E6E"/>
                </a:solidFill>
                <a:latin typeface="Montserrat Classic"/>
              </a:rPr>
              <a:t>Adrese göre yerleştirme yapılan okullar için en fazla 5 okul tercih edilebilecek.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34673" y="1478659"/>
            <a:ext cx="500134" cy="596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01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4673" y="4972805"/>
            <a:ext cx="712081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5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7008781">
            <a:off x="13025676" y="-3001794"/>
            <a:ext cx="8195095" cy="8195095"/>
          </a:xfrm>
          <a:custGeom>
            <a:avLst/>
            <a:gdLst/>
            <a:ahLst/>
            <a:cxnLst/>
            <a:rect r="r" b="b" t="t" l="l"/>
            <a:pathLst>
              <a:path h="8195095" w="8195095">
                <a:moveTo>
                  <a:pt x="0" y="0"/>
                </a:moveTo>
                <a:lnTo>
                  <a:pt x="8195095" y="0"/>
                </a:lnTo>
                <a:lnTo>
                  <a:pt x="8195095" y="8195095"/>
                </a:lnTo>
                <a:lnTo>
                  <a:pt x="0" y="8195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134673" y="7308460"/>
            <a:ext cx="712081" cy="712081"/>
          </a:xfrm>
          <a:custGeom>
            <a:avLst/>
            <a:gdLst/>
            <a:ahLst/>
            <a:cxnLst/>
            <a:rect r="r" b="b" t="t" l="l"/>
            <a:pathLst>
              <a:path h="712081" w="712081">
                <a:moveTo>
                  <a:pt x="0" y="0"/>
                </a:moveTo>
                <a:lnTo>
                  <a:pt x="712081" y="0"/>
                </a:lnTo>
                <a:lnTo>
                  <a:pt x="712081" y="712081"/>
                </a:lnTo>
                <a:lnTo>
                  <a:pt x="0" y="71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005070" y="7332750"/>
            <a:ext cx="8983761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-199">
                <a:solidFill>
                  <a:srgbClr val="004AAD"/>
                </a:solidFill>
                <a:latin typeface="Montserrat Semi-Bold"/>
              </a:rPr>
              <a:t>PANSIYONLU OKULLAR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3811" y="5872491"/>
            <a:ext cx="581858" cy="596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03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57802">
            <a:off x="4054827" y="-124048"/>
            <a:ext cx="4721813" cy="2439603"/>
          </a:xfrm>
          <a:custGeom>
            <a:avLst/>
            <a:gdLst/>
            <a:ahLst/>
            <a:cxnLst/>
            <a:rect r="r" b="b" t="t" l="l"/>
            <a:pathLst>
              <a:path h="2439603" w="4721813">
                <a:moveTo>
                  <a:pt x="0" y="0"/>
                </a:moveTo>
                <a:lnTo>
                  <a:pt x="4721813" y="0"/>
                </a:lnTo>
                <a:lnTo>
                  <a:pt x="4721813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-559919">
            <a:off x="4644445" y="583082"/>
            <a:ext cx="3934024" cy="837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1"/>
              </a:lnSpc>
            </a:pPr>
            <a:r>
              <a:rPr lang="en-US" sz="4278">
                <a:solidFill>
                  <a:srgbClr val="020202"/>
                </a:solidFill>
                <a:latin typeface="Balloon Extra Bold"/>
              </a:rPr>
              <a:t>tercİh İşlemlerİ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34673" y="2938918"/>
            <a:ext cx="712081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10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31091" y="7901075"/>
            <a:ext cx="7388232" cy="849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05"/>
              </a:lnSpc>
            </a:pPr>
            <a:r>
              <a:rPr lang="en-US" sz="2599" spc="-148">
                <a:solidFill>
                  <a:srgbClr val="6F6E6E"/>
                </a:solidFill>
                <a:latin typeface="Montserrat Classic"/>
              </a:rPr>
              <a:t>Pansiyonlu  okullar için en fazla 5 okul tercih edilebilecek.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34673" y="7336092"/>
            <a:ext cx="712081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Classic"/>
              </a:rPr>
              <a:t>5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73403" y="-408503"/>
            <a:ext cx="1749782" cy="11104006"/>
            <a:chOff x="0" y="0"/>
            <a:chExt cx="460848" cy="292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848" cy="2924512"/>
            </a:xfrm>
            <a:custGeom>
              <a:avLst/>
              <a:gdLst/>
              <a:ahLst/>
              <a:cxnLst/>
              <a:rect r="r" b="b" t="t" l="l"/>
              <a:pathLst>
                <a:path h="2924512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008781">
            <a:off x="973868" y="2069073"/>
            <a:ext cx="6148853" cy="6148853"/>
          </a:xfrm>
          <a:custGeom>
            <a:avLst/>
            <a:gdLst/>
            <a:ahLst/>
            <a:cxnLst/>
            <a:rect r="r" b="b" t="t" l="l"/>
            <a:pathLst>
              <a:path h="6148853" w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95964" y="2391181"/>
            <a:ext cx="5504661" cy="550463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5633" r="0" b="-563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7008781">
            <a:off x="16306155" y="7950216"/>
            <a:ext cx="3720858" cy="3720858"/>
          </a:xfrm>
          <a:custGeom>
            <a:avLst/>
            <a:gdLst/>
            <a:ahLst/>
            <a:cxnLst/>
            <a:rect r="r" b="b" t="t" l="l"/>
            <a:pathLst>
              <a:path h="3720858" w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008781">
            <a:off x="14095197" y="7776101"/>
            <a:ext cx="4201605" cy="4201605"/>
          </a:xfrm>
          <a:custGeom>
            <a:avLst/>
            <a:gdLst/>
            <a:ahLst/>
            <a:cxnLst/>
            <a:rect r="r" b="b" t="t" l="l"/>
            <a:pathLst>
              <a:path h="4201605" w="4201605">
                <a:moveTo>
                  <a:pt x="0" y="0"/>
                </a:moveTo>
                <a:lnTo>
                  <a:pt x="4201605" y="0"/>
                </a:lnTo>
                <a:lnTo>
                  <a:pt x="4201605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008781">
            <a:off x="14956605" y="-710740"/>
            <a:ext cx="1274967" cy="1274967"/>
          </a:xfrm>
          <a:custGeom>
            <a:avLst/>
            <a:gdLst/>
            <a:ahLst/>
            <a:cxnLst/>
            <a:rect r="r" b="b" t="t" l="l"/>
            <a:pathLst>
              <a:path h="1274967" w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008781">
            <a:off x="13208676" y="-1035267"/>
            <a:ext cx="2285290" cy="2285290"/>
          </a:xfrm>
          <a:custGeom>
            <a:avLst/>
            <a:gdLst/>
            <a:ahLst/>
            <a:cxnLst/>
            <a:rect r="r" b="b" t="t" l="l"/>
            <a:pathLst>
              <a:path h="2285290" w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57802">
            <a:off x="7092807" y="-301453"/>
            <a:ext cx="4721813" cy="2439603"/>
          </a:xfrm>
          <a:custGeom>
            <a:avLst/>
            <a:gdLst/>
            <a:ahLst/>
            <a:cxnLst/>
            <a:rect r="r" b="b" t="t" l="l"/>
            <a:pathLst>
              <a:path h="2439603" w="4721813">
                <a:moveTo>
                  <a:pt x="0" y="0"/>
                </a:moveTo>
                <a:lnTo>
                  <a:pt x="4721812" y="0"/>
                </a:lnTo>
                <a:lnTo>
                  <a:pt x="4721812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306479" y="2901903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515368" y="2937956"/>
            <a:ext cx="908912" cy="821615"/>
            <a:chOff x="0" y="0"/>
            <a:chExt cx="239384" cy="2163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9384" cy="216392"/>
            </a:xfrm>
            <a:custGeom>
              <a:avLst/>
              <a:gdLst/>
              <a:ahLst/>
              <a:cxnLst/>
              <a:rect r="r" b="b" t="t" l="l"/>
              <a:pathLst>
                <a:path h="216392" w="239384">
                  <a:moveTo>
                    <a:pt x="0" y="0"/>
                  </a:moveTo>
                  <a:lnTo>
                    <a:pt x="239384" y="0"/>
                  </a:lnTo>
                  <a:lnTo>
                    <a:pt x="239384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7306479" y="4062323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543418" y="4098375"/>
            <a:ext cx="880862" cy="821615"/>
            <a:chOff x="0" y="0"/>
            <a:chExt cx="231997" cy="21639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7306479" y="5143500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7543418" y="5179552"/>
            <a:ext cx="880862" cy="821615"/>
            <a:chOff x="0" y="0"/>
            <a:chExt cx="231997" cy="21639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7306479" y="6227719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7543418" y="6263772"/>
            <a:ext cx="880862" cy="821615"/>
            <a:chOff x="0" y="0"/>
            <a:chExt cx="231997" cy="21639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7306479" y="7340514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7543418" y="7376566"/>
            <a:ext cx="880862" cy="821615"/>
            <a:chOff x="0" y="0"/>
            <a:chExt cx="231997" cy="21639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7320789" y="8462833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0" y="0"/>
                </a:lnTo>
                <a:lnTo>
                  <a:pt x="9661830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7557728" y="8498885"/>
            <a:ext cx="880862" cy="821615"/>
            <a:chOff x="0" y="0"/>
            <a:chExt cx="231997" cy="216392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-559919">
            <a:off x="7628412" y="226854"/>
            <a:ext cx="3934024" cy="1427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2"/>
              </a:lnSpc>
            </a:pPr>
            <a:r>
              <a:rPr lang="en-US" sz="3478">
                <a:solidFill>
                  <a:srgbClr val="FFFFFF"/>
                </a:solidFill>
                <a:latin typeface="Balloon Extra Bold"/>
              </a:rPr>
              <a:t>merkezİ yerleştİrme nasıl olacak?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850824" y="3025231"/>
            <a:ext cx="3017282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Sınav Puanı,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667467" y="4185650"/>
            <a:ext cx="6401276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Ortaöğretim Başarı Puanı,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520108" y="5298942"/>
            <a:ext cx="5963960" cy="441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20202"/>
                </a:solidFill>
                <a:latin typeface="DejaVu Serif Bold"/>
              </a:rPr>
              <a:t>Yıl Sonu Başarı Puanı Üstünlüğü 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667467" y="6351047"/>
            <a:ext cx="6921937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8. Sınıf Özürsüz Devamsızlık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460299" y="7463841"/>
            <a:ext cx="3798332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Tercih önceliği,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351338" y="5443996"/>
            <a:ext cx="2631281" cy="25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1480">
                <a:solidFill>
                  <a:srgbClr val="020202"/>
                </a:solidFill>
                <a:latin typeface="DejaVu Serif Bold"/>
              </a:rPr>
              <a:t> (sırasıyla 8,7 ve 6. Sınıf)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8504782" y="8577133"/>
            <a:ext cx="7381756" cy="1180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Öğrencinin Yaşı (küçük olana)</a:t>
            </a:r>
          </a:p>
          <a:p>
            <a:pPr algn="ctr">
              <a:lnSpc>
                <a:spcPts val="4760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7843975" y="3044778"/>
            <a:ext cx="251698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1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821649" y="4203677"/>
            <a:ext cx="353020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2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824804" y="5286091"/>
            <a:ext cx="346710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3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882160" y="6400816"/>
            <a:ext cx="341948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"/>
              </a:rPr>
              <a:t>4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824804" y="7481457"/>
            <a:ext cx="346710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5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881001" y="8642842"/>
            <a:ext cx="335637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6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73403" y="-408503"/>
            <a:ext cx="1749782" cy="11104006"/>
            <a:chOff x="0" y="0"/>
            <a:chExt cx="460848" cy="292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848" cy="2924512"/>
            </a:xfrm>
            <a:custGeom>
              <a:avLst/>
              <a:gdLst/>
              <a:ahLst/>
              <a:cxnLst/>
              <a:rect r="r" b="b" t="t" l="l"/>
              <a:pathLst>
                <a:path h="2924512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008781">
            <a:off x="941061" y="1974610"/>
            <a:ext cx="6148853" cy="6148853"/>
          </a:xfrm>
          <a:custGeom>
            <a:avLst/>
            <a:gdLst/>
            <a:ahLst/>
            <a:cxnLst/>
            <a:rect r="r" b="b" t="t" l="l"/>
            <a:pathLst>
              <a:path h="6148853" w="6148853">
                <a:moveTo>
                  <a:pt x="0" y="0"/>
                </a:moveTo>
                <a:lnTo>
                  <a:pt x="6148853" y="0"/>
                </a:lnTo>
                <a:lnTo>
                  <a:pt x="6148853" y="6148853"/>
                </a:lnTo>
                <a:lnTo>
                  <a:pt x="0" y="6148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95964" y="2391181"/>
            <a:ext cx="5504661" cy="550463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1882" t="0" r="-3188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7008781">
            <a:off x="16306155" y="7950216"/>
            <a:ext cx="3720858" cy="3720858"/>
          </a:xfrm>
          <a:custGeom>
            <a:avLst/>
            <a:gdLst/>
            <a:ahLst/>
            <a:cxnLst/>
            <a:rect r="r" b="b" t="t" l="l"/>
            <a:pathLst>
              <a:path h="3720858" w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008781">
            <a:off x="14095197" y="7776101"/>
            <a:ext cx="4201605" cy="4201605"/>
          </a:xfrm>
          <a:custGeom>
            <a:avLst/>
            <a:gdLst/>
            <a:ahLst/>
            <a:cxnLst/>
            <a:rect r="r" b="b" t="t" l="l"/>
            <a:pathLst>
              <a:path h="4201605" w="4201605">
                <a:moveTo>
                  <a:pt x="0" y="0"/>
                </a:moveTo>
                <a:lnTo>
                  <a:pt x="4201605" y="0"/>
                </a:lnTo>
                <a:lnTo>
                  <a:pt x="4201605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008781">
            <a:off x="14956605" y="-710740"/>
            <a:ext cx="1274967" cy="1274967"/>
          </a:xfrm>
          <a:custGeom>
            <a:avLst/>
            <a:gdLst/>
            <a:ahLst/>
            <a:cxnLst/>
            <a:rect r="r" b="b" t="t" l="l"/>
            <a:pathLst>
              <a:path h="1274967" w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008781">
            <a:off x="13208676" y="-1035267"/>
            <a:ext cx="2285290" cy="2285290"/>
          </a:xfrm>
          <a:custGeom>
            <a:avLst/>
            <a:gdLst/>
            <a:ahLst/>
            <a:cxnLst/>
            <a:rect r="r" b="b" t="t" l="l"/>
            <a:pathLst>
              <a:path h="2285290" w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57802">
            <a:off x="7518972" y="305305"/>
            <a:ext cx="4721813" cy="2439603"/>
          </a:xfrm>
          <a:custGeom>
            <a:avLst/>
            <a:gdLst/>
            <a:ahLst/>
            <a:cxnLst/>
            <a:rect r="r" b="b" t="t" l="l"/>
            <a:pathLst>
              <a:path h="2439603" w="4721813">
                <a:moveTo>
                  <a:pt x="0" y="0"/>
                </a:moveTo>
                <a:lnTo>
                  <a:pt x="4721813" y="0"/>
                </a:lnTo>
                <a:lnTo>
                  <a:pt x="4721813" y="2439603"/>
                </a:lnTo>
                <a:lnTo>
                  <a:pt x="0" y="2439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228547" y="3531685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437436" y="3567738"/>
            <a:ext cx="908912" cy="821615"/>
            <a:chOff x="0" y="0"/>
            <a:chExt cx="239384" cy="2163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9384" cy="216392"/>
            </a:xfrm>
            <a:custGeom>
              <a:avLst/>
              <a:gdLst/>
              <a:ahLst/>
              <a:cxnLst/>
              <a:rect r="r" b="b" t="t" l="l"/>
              <a:pathLst>
                <a:path h="216392" w="239384">
                  <a:moveTo>
                    <a:pt x="0" y="0"/>
                  </a:moveTo>
                  <a:lnTo>
                    <a:pt x="239384" y="0"/>
                  </a:lnTo>
                  <a:lnTo>
                    <a:pt x="239384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7228547" y="4692105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465486" y="4728157"/>
            <a:ext cx="880862" cy="821615"/>
            <a:chOff x="0" y="0"/>
            <a:chExt cx="231997" cy="21639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7228547" y="5773282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20"/>
                </a:lnTo>
                <a:lnTo>
                  <a:pt x="0" y="8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7465486" y="5809335"/>
            <a:ext cx="880862" cy="821615"/>
            <a:chOff x="0" y="0"/>
            <a:chExt cx="231997" cy="21639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7228547" y="6857502"/>
            <a:ext cx="9661831" cy="893719"/>
          </a:xfrm>
          <a:custGeom>
            <a:avLst/>
            <a:gdLst/>
            <a:ahLst/>
            <a:cxnLst/>
            <a:rect r="r" b="b" t="t" l="l"/>
            <a:pathLst>
              <a:path h="893719" w="9661831">
                <a:moveTo>
                  <a:pt x="0" y="0"/>
                </a:moveTo>
                <a:lnTo>
                  <a:pt x="9661831" y="0"/>
                </a:lnTo>
                <a:lnTo>
                  <a:pt x="9661831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7465486" y="6893554"/>
            <a:ext cx="880862" cy="821615"/>
            <a:chOff x="0" y="0"/>
            <a:chExt cx="231997" cy="21639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31997" cy="216392"/>
            </a:xfrm>
            <a:custGeom>
              <a:avLst/>
              <a:gdLst/>
              <a:ahLst/>
              <a:cxnLst/>
              <a:rect r="r" b="b" t="t" l="l"/>
              <a:pathLst>
                <a:path h="216392" w="231997">
                  <a:moveTo>
                    <a:pt x="0" y="0"/>
                  </a:moveTo>
                  <a:lnTo>
                    <a:pt x="231997" y="0"/>
                  </a:lnTo>
                  <a:lnTo>
                    <a:pt x="231997" y="216392"/>
                  </a:lnTo>
                  <a:lnTo>
                    <a:pt x="0" y="21639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-559919">
            <a:off x="8095414" y="906857"/>
            <a:ext cx="3934024" cy="979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2"/>
              </a:lnSpc>
            </a:pPr>
            <a:r>
              <a:rPr lang="en-US" sz="3478">
                <a:solidFill>
                  <a:srgbClr val="FFFFFF"/>
                </a:solidFill>
                <a:latin typeface="Balloon Extra Bold"/>
              </a:rPr>
              <a:t>yerel yerleştİrme nasıl olacak?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577391" y="3655013"/>
            <a:ext cx="3408283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İkamet Adresi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589536" y="4815432"/>
            <a:ext cx="6401276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Ortaöğretim Başarı Puanı,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488143" y="7064650"/>
            <a:ext cx="5785247" cy="441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20202"/>
                </a:solidFill>
                <a:latin typeface="DejaVu Serif Bold"/>
              </a:rPr>
              <a:t>Yıl Sonu Baarı Puanı Üstünlüğü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524706" y="5867538"/>
            <a:ext cx="6921937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20202"/>
                </a:solidFill>
                <a:latin typeface="DejaVu Serif Bold"/>
              </a:rPr>
              <a:t>8. Sınıf Özürsüz Devamsızlık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273406" y="7149564"/>
            <a:ext cx="2631281" cy="25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1480">
                <a:solidFill>
                  <a:srgbClr val="020202"/>
                </a:solidFill>
                <a:latin typeface="DejaVu Serif Bold"/>
              </a:rPr>
              <a:t> (sırasıyla 8,7 ve 6. Sınıf)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723504" y="3718733"/>
            <a:ext cx="251698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743717" y="4833459"/>
            <a:ext cx="353020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2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746872" y="5915873"/>
            <a:ext cx="346710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 Bold"/>
              </a:rPr>
              <a:t>3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804228" y="7030599"/>
            <a:ext cx="341948" cy="75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6380">
                <a:solidFill>
                  <a:srgbClr val="FFFFFF"/>
                </a:solidFill>
                <a:latin typeface="Jeepers"/>
              </a:rPr>
              <a:t>4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08781">
            <a:off x="3264309" y="7417076"/>
            <a:ext cx="5203099" cy="5203099"/>
          </a:xfrm>
          <a:custGeom>
            <a:avLst/>
            <a:gdLst/>
            <a:ahLst/>
            <a:cxnLst/>
            <a:rect r="r" b="b" t="t" l="l"/>
            <a:pathLst>
              <a:path h="5203099" w="5203099">
                <a:moveTo>
                  <a:pt x="0" y="0"/>
                </a:moveTo>
                <a:lnTo>
                  <a:pt x="5203099" y="0"/>
                </a:lnTo>
                <a:lnTo>
                  <a:pt x="5203099" y="5203099"/>
                </a:lnTo>
                <a:lnTo>
                  <a:pt x="0" y="5203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08781">
            <a:off x="14920313" y="-2258592"/>
            <a:ext cx="4361840" cy="4361840"/>
          </a:xfrm>
          <a:custGeom>
            <a:avLst/>
            <a:gdLst/>
            <a:ahLst/>
            <a:cxnLst/>
            <a:rect r="r" b="b" t="t" l="l"/>
            <a:pathLst>
              <a:path h="4361840" w="4361840">
                <a:moveTo>
                  <a:pt x="0" y="0"/>
                </a:moveTo>
                <a:lnTo>
                  <a:pt x="4361840" y="0"/>
                </a:lnTo>
                <a:lnTo>
                  <a:pt x="4361840" y="4361840"/>
                </a:lnTo>
                <a:lnTo>
                  <a:pt x="0" y="436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6119767" y="6613945"/>
            <a:ext cx="7400110" cy="2327671"/>
          </a:xfrm>
          <a:custGeom>
            <a:avLst/>
            <a:gdLst/>
            <a:ahLst/>
            <a:cxnLst/>
            <a:rect r="r" b="b" t="t" l="l"/>
            <a:pathLst>
              <a:path h="2327671" w="7400110">
                <a:moveTo>
                  <a:pt x="7400111" y="0"/>
                </a:moveTo>
                <a:lnTo>
                  <a:pt x="0" y="0"/>
                </a:lnTo>
                <a:lnTo>
                  <a:pt x="0" y="2327671"/>
                </a:lnTo>
                <a:lnTo>
                  <a:pt x="7400111" y="2327671"/>
                </a:lnTo>
                <a:lnTo>
                  <a:pt x="74001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866204" y="3092246"/>
            <a:ext cx="8826971" cy="8826936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24906" r="0" b="-24906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7008781">
            <a:off x="12328480" y="-2462702"/>
            <a:ext cx="4925403" cy="4925403"/>
          </a:xfrm>
          <a:custGeom>
            <a:avLst/>
            <a:gdLst/>
            <a:ahLst/>
            <a:cxnLst/>
            <a:rect r="r" b="b" t="t" l="l"/>
            <a:pathLst>
              <a:path h="4925403" w="4925403">
                <a:moveTo>
                  <a:pt x="0" y="0"/>
                </a:moveTo>
                <a:lnTo>
                  <a:pt x="4925404" y="0"/>
                </a:lnTo>
                <a:lnTo>
                  <a:pt x="4925404" y="4925404"/>
                </a:lnTo>
                <a:lnTo>
                  <a:pt x="0" y="49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8808497" y="7164103"/>
            <a:ext cx="1227357" cy="1227357"/>
          </a:xfrm>
          <a:custGeom>
            <a:avLst/>
            <a:gdLst/>
            <a:ahLst/>
            <a:cxnLst/>
            <a:rect r="r" b="b" t="t" l="l"/>
            <a:pathLst>
              <a:path h="1227357" w="1227357">
                <a:moveTo>
                  <a:pt x="0" y="0"/>
                </a:moveTo>
                <a:lnTo>
                  <a:pt x="1227356" y="0"/>
                </a:lnTo>
                <a:lnTo>
                  <a:pt x="1227356" y="1227356"/>
                </a:lnTo>
                <a:lnTo>
                  <a:pt x="0" y="1227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1627849" y="7164103"/>
            <a:ext cx="1227357" cy="1227357"/>
          </a:xfrm>
          <a:custGeom>
            <a:avLst/>
            <a:gdLst/>
            <a:ahLst/>
            <a:cxnLst/>
            <a:rect r="r" b="b" t="t" l="l"/>
            <a:pathLst>
              <a:path h="1227357" w="1227357">
                <a:moveTo>
                  <a:pt x="0" y="0"/>
                </a:moveTo>
                <a:lnTo>
                  <a:pt x="1227357" y="0"/>
                </a:lnTo>
                <a:lnTo>
                  <a:pt x="1227357" y="1227356"/>
                </a:lnTo>
                <a:lnTo>
                  <a:pt x="0" y="1227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150218" y="2520390"/>
            <a:ext cx="658278" cy="500292"/>
          </a:xfrm>
          <a:custGeom>
            <a:avLst/>
            <a:gdLst/>
            <a:ahLst/>
            <a:cxnLst/>
            <a:rect r="r" b="b" t="t" l="l"/>
            <a:pathLst>
              <a:path h="500292" w="658278">
                <a:moveTo>
                  <a:pt x="0" y="0"/>
                </a:moveTo>
                <a:lnTo>
                  <a:pt x="658279" y="0"/>
                </a:lnTo>
                <a:lnTo>
                  <a:pt x="658279" y="500292"/>
                </a:lnTo>
                <a:lnTo>
                  <a:pt x="0" y="500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958027"/>
            <a:ext cx="12218053" cy="887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72"/>
              </a:lnSpc>
            </a:pPr>
            <a:r>
              <a:rPr lang="en-US" sz="6081" spc="-218">
                <a:solidFill>
                  <a:srgbClr val="404040"/>
                </a:solidFill>
                <a:latin typeface="Montserrat Bold"/>
              </a:rPr>
              <a:t>GÜZEL SANATLAR VE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73763" y="1883332"/>
            <a:ext cx="6511436" cy="887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72"/>
              </a:lnSpc>
            </a:pPr>
            <a:r>
              <a:rPr lang="en-US" sz="6081" spc="-218">
                <a:solidFill>
                  <a:srgbClr val="004AAD"/>
                </a:solidFill>
                <a:latin typeface="Montserrat Bold"/>
              </a:rPr>
              <a:t>SPOR LISELERI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212727" y="7530640"/>
            <a:ext cx="1497293" cy="612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2027" spc="-115">
                <a:solidFill>
                  <a:srgbClr val="FFFFFF"/>
                </a:solidFill>
                <a:latin typeface="Montserrat Bold"/>
              </a:rPr>
              <a:t>Yetenek Sınavı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43954" y="7496189"/>
            <a:ext cx="1739628" cy="72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56" spc="-134">
                <a:solidFill>
                  <a:srgbClr val="FFFFFF"/>
                </a:solidFill>
                <a:latin typeface="Montserrat Semi-Bold"/>
              </a:rPr>
              <a:t>OBP</a:t>
            </a:r>
          </a:p>
          <a:p>
            <a:pPr algn="ctr">
              <a:lnSpc>
                <a:spcPts val="2874"/>
              </a:lnSpc>
            </a:pPr>
            <a:r>
              <a:rPr lang="en-US" sz="2356" spc="-134">
                <a:solidFill>
                  <a:srgbClr val="FFFFFF"/>
                </a:solidFill>
                <a:latin typeface="Montserrat Semi-Bold"/>
              </a:rPr>
              <a:t> Puanı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976824" y="2793905"/>
            <a:ext cx="8339012" cy="3421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58"/>
              </a:lnSpc>
            </a:pPr>
            <a:r>
              <a:rPr lang="en-US" sz="4474" spc="-255">
                <a:solidFill>
                  <a:srgbClr val="404040"/>
                </a:solidFill>
                <a:latin typeface="Montserrat Semi-Bold"/>
              </a:rPr>
              <a:t>Güzel sanatlar ve spor liselerine başvuru ve yerleştirme işlemleri Haziran-Temmuz aylarında yapılacak.</a:t>
            </a:r>
          </a:p>
          <a:p>
            <a:pPr>
              <a:lnSpc>
                <a:spcPts val="5458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8205489" y="9341666"/>
            <a:ext cx="9881682" cy="661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4"/>
              </a:lnSpc>
              <a:spcBef>
                <a:spcPct val="0"/>
              </a:spcBef>
            </a:pPr>
            <a:r>
              <a:rPr lang="en-US" sz="2200" spc="-125">
                <a:solidFill>
                  <a:srgbClr val="004AAD"/>
                </a:solidFill>
                <a:latin typeface="Montserrat Semi-Bold"/>
              </a:rPr>
              <a:t>Öğrencilerin Yetenek Sınavı (%70) ve OBP (Öğretim Başarı Puanı %30) kriterlerine yerleştirme yapılacak.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76824" y="7490306"/>
            <a:ext cx="842998" cy="508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7"/>
              </a:lnSpc>
            </a:pPr>
            <a:r>
              <a:rPr lang="en-US" sz="2912">
                <a:solidFill>
                  <a:srgbClr val="000000"/>
                </a:solidFill>
                <a:latin typeface="Arimo Bold"/>
              </a:rPr>
              <a:t>% 70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820028" y="7490306"/>
            <a:ext cx="842998" cy="508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7"/>
              </a:lnSpc>
            </a:pPr>
            <a:r>
              <a:rPr lang="en-US" sz="2912">
                <a:solidFill>
                  <a:srgbClr val="000000"/>
                </a:solidFill>
                <a:latin typeface="Arimo Bold"/>
              </a:rPr>
              <a:t>% 30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80323" y="5035443"/>
            <a:ext cx="10127355" cy="1276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FFFFFF"/>
                </a:solidFill>
                <a:latin typeface="Montserrat Bold"/>
              </a:rPr>
              <a:t>TEŞEKKÜRLER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080323" y="3872345"/>
            <a:ext cx="10127355" cy="997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3"/>
              </a:lnSpc>
            </a:pPr>
            <a:r>
              <a:rPr lang="en-US" sz="7784">
                <a:solidFill>
                  <a:srgbClr val="FFFFFF"/>
                </a:solidFill>
                <a:latin typeface="Montserrat Bold"/>
              </a:rPr>
              <a:t>DINLEDIĞINIZ IÇIN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35473" y="8881184"/>
            <a:ext cx="5989366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000">
                <a:solidFill>
                  <a:srgbClr val="FFFFFF"/>
                </a:solidFill>
                <a:latin typeface="Montserrat Semi-Bold"/>
              </a:rPr>
              <a:t>www.rehberlikservisim.com</a:t>
            </a:r>
          </a:p>
        </p:txBody>
      </p:sp>
      <p:grpSp>
        <p:nvGrpSpPr>
          <p:cNvPr name="Group 6" id="6"/>
          <p:cNvGrpSpPr/>
          <p:nvPr/>
        </p:nvGrpSpPr>
        <p:grpSpPr>
          <a:xfrm rot="5400000">
            <a:off x="9056673" y="1675780"/>
            <a:ext cx="174654" cy="9665047"/>
            <a:chOff x="0" y="0"/>
            <a:chExt cx="45999" cy="25455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999" cy="2545527"/>
            </a:xfrm>
            <a:custGeom>
              <a:avLst/>
              <a:gdLst/>
              <a:ahLst/>
              <a:cxnLst/>
              <a:rect r="r" b="b" t="t" l="l"/>
              <a:pathLst>
                <a:path h="2545527" w="45999">
                  <a:moveTo>
                    <a:pt x="0" y="0"/>
                  </a:moveTo>
                  <a:lnTo>
                    <a:pt x="45999" y="0"/>
                  </a:lnTo>
                  <a:lnTo>
                    <a:pt x="45999" y="2545527"/>
                  </a:lnTo>
                  <a:lnTo>
                    <a:pt x="0" y="25455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391746" y="9439349"/>
            <a:ext cx="5989366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000">
                <a:solidFill>
                  <a:srgbClr val="FFFFFF"/>
                </a:solidFill>
                <a:latin typeface="Montserrat Semi-Bold"/>
              </a:rPr>
              <a:t>@rehberlik_servisim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B7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479387">
            <a:off x="2841437" y="-1740714"/>
            <a:ext cx="17898815" cy="17898815"/>
          </a:xfrm>
          <a:custGeom>
            <a:avLst/>
            <a:gdLst/>
            <a:ahLst/>
            <a:cxnLst/>
            <a:rect r="r" b="b" t="t" l="l"/>
            <a:pathLst>
              <a:path h="17898815" w="17898815">
                <a:moveTo>
                  <a:pt x="0" y="0"/>
                </a:moveTo>
                <a:lnTo>
                  <a:pt x="17898815" y="0"/>
                </a:lnTo>
                <a:lnTo>
                  <a:pt x="17898815" y="17898815"/>
                </a:lnTo>
                <a:lnTo>
                  <a:pt x="0" y="17898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93171" y="3742624"/>
            <a:ext cx="5251897" cy="2344209"/>
            <a:chOff x="0" y="0"/>
            <a:chExt cx="910486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10486" cy="406400"/>
            </a:xfrm>
            <a:custGeom>
              <a:avLst/>
              <a:gdLst/>
              <a:ahLst/>
              <a:cxnLst/>
              <a:rect r="r" b="b" t="t" l="l"/>
              <a:pathLst>
                <a:path h="406400" w="910486">
                  <a:moveTo>
                    <a:pt x="0" y="0"/>
                  </a:moveTo>
                  <a:lnTo>
                    <a:pt x="707286" y="0"/>
                  </a:lnTo>
                  <a:lnTo>
                    <a:pt x="910486" y="203200"/>
                  </a:lnTo>
                  <a:lnTo>
                    <a:pt x="70728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3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70124" y="6717071"/>
            <a:ext cx="5100705" cy="2269506"/>
            <a:chOff x="0" y="0"/>
            <a:chExt cx="913382" cy="406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3382" cy="406400"/>
            </a:xfrm>
            <a:custGeom>
              <a:avLst/>
              <a:gdLst/>
              <a:ahLst/>
              <a:cxnLst/>
              <a:rect r="r" b="b" t="t" l="l"/>
              <a:pathLst>
                <a:path h="406400" w="913382">
                  <a:moveTo>
                    <a:pt x="0" y="0"/>
                  </a:moveTo>
                  <a:lnTo>
                    <a:pt x="710182" y="0"/>
                  </a:lnTo>
                  <a:lnTo>
                    <a:pt x="913382" y="203200"/>
                  </a:lnTo>
                  <a:lnTo>
                    <a:pt x="710182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77800" y="-38100"/>
              <a:ext cx="5588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31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3535168" y="928451"/>
            <a:ext cx="7448264" cy="7419169"/>
            <a:chOff x="0" y="0"/>
            <a:chExt cx="6502400" cy="6477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665" t="0" r="-24665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2926200" y="214147"/>
            <a:ext cx="10608968" cy="2095271"/>
          </a:xfrm>
          <a:custGeom>
            <a:avLst/>
            <a:gdLst/>
            <a:ahLst/>
            <a:cxnLst/>
            <a:rect r="r" b="b" t="t" l="l"/>
            <a:pathLst>
              <a:path h="2095271" w="10608968">
                <a:moveTo>
                  <a:pt x="0" y="0"/>
                </a:moveTo>
                <a:lnTo>
                  <a:pt x="10608968" y="0"/>
                </a:lnTo>
                <a:lnTo>
                  <a:pt x="10608968" y="2095271"/>
                </a:lnTo>
                <a:lnTo>
                  <a:pt x="0" y="2095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649809" y="4264860"/>
            <a:ext cx="6755472" cy="1657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19"/>
              </a:lnSpc>
            </a:pPr>
            <a:r>
              <a:rPr lang="en-US" sz="6582">
                <a:solidFill>
                  <a:srgbClr val="FFDE59"/>
                </a:solidFill>
                <a:latin typeface="Montserrat Bold"/>
              </a:rPr>
              <a:t>PROJE OKULLARI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49809" y="7494332"/>
            <a:ext cx="6755472" cy="857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19"/>
              </a:lnSpc>
            </a:pPr>
            <a:r>
              <a:rPr lang="en-US" sz="6582">
                <a:solidFill>
                  <a:srgbClr val="FFDE59"/>
                </a:solidFill>
                <a:latin typeface="Montserrat Bold"/>
              </a:rPr>
              <a:t>DIĞER LISELER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10128" y="4148973"/>
            <a:ext cx="4217985" cy="1455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5"/>
              </a:lnSpc>
            </a:pPr>
            <a:r>
              <a:rPr lang="en-US" sz="4204">
                <a:solidFill>
                  <a:srgbClr val="004AAD"/>
                </a:solidFill>
                <a:latin typeface="Montserrat Classic"/>
              </a:rPr>
              <a:t>Merkezi Yerleştirme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850363" y="399399"/>
            <a:ext cx="8642404" cy="1449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8"/>
              </a:lnSpc>
            </a:pPr>
            <a:r>
              <a:rPr lang="en-US" sz="4521">
                <a:solidFill>
                  <a:srgbClr val="000000"/>
                </a:solidFill>
                <a:latin typeface="Alyssum"/>
              </a:rPr>
              <a:t>LİSELERE YERLEŞTİRME </a:t>
            </a:r>
            <a:r>
              <a:rPr lang="en-US" sz="4521">
                <a:solidFill>
                  <a:srgbClr val="004AAD"/>
                </a:solidFill>
                <a:latin typeface="Alyssum"/>
              </a:rPr>
              <a:t>NASIL YAPILACAK?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11484" y="7122968"/>
            <a:ext cx="4217985" cy="1500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5"/>
              </a:lnSpc>
            </a:pPr>
            <a:r>
              <a:rPr lang="en-US" sz="4304">
                <a:solidFill>
                  <a:srgbClr val="004AAD"/>
                </a:solidFill>
                <a:latin typeface="Montserrat Classic"/>
              </a:rPr>
              <a:t>Yerel</a:t>
            </a:r>
          </a:p>
          <a:p>
            <a:pPr algn="ctr">
              <a:lnSpc>
                <a:spcPts val="6025"/>
              </a:lnSpc>
            </a:pPr>
            <a:r>
              <a:rPr lang="en-US" sz="4304">
                <a:solidFill>
                  <a:srgbClr val="004AAD"/>
                </a:solidFill>
                <a:latin typeface="Montserrat Classic"/>
              </a:rPr>
              <a:t>Yerleştirme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27519" y="4536425"/>
            <a:ext cx="4010827" cy="4936403"/>
            <a:chOff x="0" y="0"/>
            <a:chExt cx="6604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138446" y="4536425"/>
            <a:ext cx="4010827" cy="4936403"/>
            <a:chOff x="0" y="0"/>
            <a:chExt cx="6604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949373" y="4536425"/>
            <a:ext cx="4010827" cy="4936403"/>
            <a:chOff x="0" y="0"/>
            <a:chExt cx="6604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611693" y="3921962"/>
            <a:ext cx="9064615" cy="1021829"/>
          </a:xfrm>
          <a:custGeom>
            <a:avLst/>
            <a:gdLst/>
            <a:ahLst/>
            <a:cxnLst/>
            <a:rect r="r" b="b" t="t" l="l"/>
            <a:pathLst>
              <a:path h="1021829" w="9064615">
                <a:moveTo>
                  <a:pt x="0" y="0"/>
                </a:moveTo>
                <a:lnTo>
                  <a:pt x="9064614" y="0"/>
                </a:lnTo>
                <a:lnTo>
                  <a:pt x="9064614" y="1021829"/>
                </a:lnTo>
                <a:lnTo>
                  <a:pt x="0" y="1021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2327379" y="2427322"/>
            <a:ext cx="4011108" cy="4011108"/>
          </a:xfrm>
          <a:custGeom>
            <a:avLst/>
            <a:gdLst/>
            <a:ahLst/>
            <a:cxnLst/>
            <a:rect r="r" b="b" t="t" l="l"/>
            <a:pathLst>
              <a:path h="4011108" w="4011108">
                <a:moveTo>
                  <a:pt x="0" y="0"/>
                </a:moveTo>
                <a:lnTo>
                  <a:pt x="4011107" y="0"/>
                </a:lnTo>
                <a:lnTo>
                  <a:pt x="4011107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7138446" y="2427322"/>
            <a:ext cx="4011108" cy="4011108"/>
          </a:xfrm>
          <a:custGeom>
            <a:avLst/>
            <a:gdLst/>
            <a:ahLst/>
            <a:cxnLst/>
            <a:rect r="r" b="b" t="t" l="l"/>
            <a:pathLst>
              <a:path h="4011108" w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800000">
            <a:off x="11949654" y="2427322"/>
            <a:ext cx="4011108" cy="4011108"/>
          </a:xfrm>
          <a:custGeom>
            <a:avLst/>
            <a:gdLst/>
            <a:ahLst/>
            <a:cxnLst/>
            <a:rect r="r" b="b" t="t" l="l"/>
            <a:pathLst>
              <a:path h="4011108" w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890727" y="3576004"/>
            <a:ext cx="2884412" cy="1628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696" spc="-267">
                <a:solidFill>
                  <a:srgbClr val="FFFFFF"/>
                </a:solidFill>
                <a:latin typeface="Montserrat Semi-Bold"/>
              </a:rPr>
              <a:t>FEN LİSELERİ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55450" y="6647980"/>
            <a:ext cx="3578121" cy="173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-142">
                <a:solidFill>
                  <a:srgbClr val="404040"/>
                </a:solidFill>
                <a:latin typeface="Montserrat Semi-Bold"/>
              </a:rPr>
              <a:t>Tüm Fen Liselerine merkezi sınava puanına göre yerleştirme yapılmaktadır.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69238" y="3482597"/>
            <a:ext cx="2149524" cy="183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Semi-Bold"/>
              </a:rPr>
              <a:t>SOSYAL BILIMLERLISESI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77304" y="3481964"/>
            <a:ext cx="3080316" cy="183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-199">
                <a:solidFill>
                  <a:srgbClr val="FFFFFF"/>
                </a:solidFill>
                <a:latin typeface="Montserrat Semi-Bold"/>
              </a:rPr>
              <a:t>PROJE UYGULAYAN OKULLAR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407695" y="587766"/>
            <a:ext cx="9119241" cy="710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4920" spc="-177">
                <a:solidFill>
                  <a:srgbClr val="404040"/>
                </a:solidFill>
                <a:latin typeface="Montserrat Bold"/>
              </a:rPr>
              <a:t>MERKEZI YERLEŞTIRME İLE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407695" y="1328120"/>
            <a:ext cx="9703579" cy="842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40"/>
              </a:lnSpc>
            </a:pPr>
            <a:r>
              <a:rPr lang="en-US" sz="5787" spc="-179">
                <a:solidFill>
                  <a:srgbClr val="004AAD"/>
                </a:solidFill>
                <a:latin typeface="Montserrat Bold"/>
              </a:rPr>
              <a:t>ÖĞRENCİ ALAN OKULLAR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354799" y="6629293"/>
            <a:ext cx="3578121" cy="2174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-142">
                <a:solidFill>
                  <a:srgbClr val="404040"/>
                </a:solidFill>
                <a:latin typeface="Montserrat Semi-Bold"/>
              </a:rPr>
              <a:t>Tüm Sosyal Bilimler Liselerine merkezi sınava puanına göre yerleştirme yapılmaktadır.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73504" y="6390805"/>
            <a:ext cx="3526166" cy="2789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spc="-131">
                <a:solidFill>
                  <a:srgbClr val="404040"/>
                </a:solidFill>
                <a:latin typeface="Montserrat Semi-Bold"/>
              </a:rPr>
              <a:t>Proje kapsamına  alınan Anadolu Liseleri, Meslek Liseleri ve Anadolu İmam Hatip Liselerine de merkezi sınav puanına göre yerleştirme yapılmaktadır.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53504" y="4733439"/>
            <a:ext cx="2433740" cy="2995373"/>
            <a:chOff x="0" y="0"/>
            <a:chExt cx="6604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372739" y="4733439"/>
            <a:ext cx="2433740" cy="2995373"/>
            <a:chOff x="0" y="0"/>
            <a:chExt cx="6604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91974" y="4733439"/>
            <a:ext cx="2433740" cy="2995373"/>
            <a:chOff x="0" y="0"/>
            <a:chExt cx="6604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3839524" y="4360587"/>
            <a:ext cx="5500341" cy="620038"/>
          </a:xfrm>
          <a:custGeom>
            <a:avLst/>
            <a:gdLst/>
            <a:ahLst/>
            <a:cxnLst/>
            <a:rect r="r" b="b" t="t" l="l"/>
            <a:pathLst>
              <a:path h="620038" w="5500341">
                <a:moveTo>
                  <a:pt x="0" y="0"/>
                </a:moveTo>
                <a:lnTo>
                  <a:pt x="5500341" y="0"/>
                </a:lnTo>
                <a:lnTo>
                  <a:pt x="5500341" y="620038"/>
                </a:lnTo>
                <a:lnTo>
                  <a:pt x="0" y="620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2453419" y="3453651"/>
            <a:ext cx="2433910" cy="2433910"/>
          </a:xfrm>
          <a:custGeom>
            <a:avLst/>
            <a:gdLst/>
            <a:ahLst/>
            <a:cxnLst/>
            <a:rect r="r" b="b" t="t" l="l"/>
            <a:pathLst>
              <a:path h="2433910" w="2433910">
                <a:moveTo>
                  <a:pt x="0" y="0"/>
                </a:moveTo>
                <a:lnTo>
                  <a:pt x="2433910" y="0"/>
                </a:lnTo>
                <a:lnTo>
                  <a:pt x="2433910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5372739" y="3453651"/>
            <a:ext cx="2433910" cy="2433910"/>
          </a:xfrm>
          <a:custGeom>
            <a:avLst/>
            <a:gdLst/>
            <a:ahLst/>
            <a:cxnLst/>
            <a:rect r="r" b="b" t="t" l="l"/>
            <a:pathLst>
              <a:path h="2433910" w="2433910">
                <a:moveTo>
                  <a:pt x="0" y="0"/>
                </a:moveTo>
                <a:lnTo>
                  <a:pt x="2433911" y="0"/>
                </a:lnTo>
                <a:lnTo>
                  <a:pt x="2433911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67315" y="4360587"/>
            <a:ext cx="5500341" cy="620038"/>
          </a:xfrm>
          <a:custGeom>
            <a:avLst/>
            <a:gdLst/>
            <a:ahLst/>
            <a:cxnLst/>
            <a:rect r="r" b="b" t="t" l="l"/>
            <a:pathLst>
              <a:path h="620038" w="5500341">
                <a:moveTo>
                  <a:pt x="0" y="0"/>
                </a:moveTo>
                <a:lnTo>
                  <a:pt x="5500341" y="0"/>
                </a:lnTo>
                <a:lnTo>
                  <a:pt x="5500341" y="620038"/>
                </a:lnTo>
                <a:lnTo>
                  <a:pt x="0" y="620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800000">
            <a:off x="8292144" y="3453651"/>
            <a:ext cx="2433910" cy="2433910"/>
          </a:xfrm>
          <a:custGeom>
            <a:avLst/>
            <a:gdLst/>
            <a:ahLst/>
            <a:cxnLst/>
            <a:rect r="r" b="b" t="t" l="l"/>
            <a:pathLst>
              <a:path h="2433910" w="2433910">
                <a:moveTo>
                  <a:pt x="0" y="0"/>
                </a:moveTo>
                <a:lnTo>
                  <a:pt x="2433911" y="0"/>
                </a:lnTo>
                <a:lnTo>
                  <a:pt x="2433911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1500531" y="4733439"/>
            <a:ext cx="2433740" cy="2995373"/>
            <a:chOff x="0" y="0"/>
            <a:chExt cx="6604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419766" y="4733439"/>
            <a:ext cx="2433740" cy="2995373"/>
            <a:chOff x="0" y="0"/>
            <a:chExt cx="6604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A8DBF8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10800000">
            <a:off x="11500531" y="3453651"/>
            <a:ext cx="2433910" cy="2433910"/>
          </a:xfrm>
          <a:custGeom>
            <a:avLst/>
            <a:gdLst/>
            <a:ahLst/>
            <a:cxnLst/>
            <a:rect r="r" b="b" t="t" l="l"/>
            <a:pathLst>
              <a:path h="2433910" w="2433910">
                <a:moveTo>
                  <a:pt x="0" y="0"/>
                </a:moveTo>
                <a:lnTo>
                  <a:pt x="2433910" y="0"/>
                </a:lnTo>
                <a:lnTo>
                  <a:pt x="2433910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0800000">
            <a:off x="14419936" y="3453651"/>
            <a:ext cx="2433910" cy="2433910"/>
          </a:xfrm>
          <a:custGeom>
            <a:avLst/>
            <a:gdLst/>
            <a:ahLst/>
            <a:cxnLst/>
            <a:rect r="r" b="b" t="t" l="l"/>
            <a:pathLst>
              <a:path h="2433910" w="2433910">
                <a:moveTo>
                  <a:pt x="0" y="0"/>
                </a:moveTo>
                <a:lnTo>
                  <a:pt x="2433910" y="0"/>
                </a:lnTo>
                <a:lnTo>
                  <a:pt x="2433910" y="2433910"/>
                </a:lnTo>
                <a:lnTo>
                  <a:pt x="0" y="2433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392086" y="2051017"/>
            <a:ext cx="7315200" cy="1250234"/>
          </a:xfrm>
          <a:custGeom>
            <a:avLst/>
            <a:gdLst/>
            <a:ahLst/>
            <a:cxnLst/>
            <a:rect r="r" b="b" t="t" l="l"/>
            <a:pathLst>
              <a:path h="1250234" w="7315200">
                <a:moveTo>
                  <a:pt x="0" y="0"/>
                </a:moveTo>
                <a:lnTo>
                  <a:pt x="7315200" y="0"/>
                </a:lnTo>
                <a:lnTo>
                  <a:pt x="7315200" y="1250234"/>
                </a:lnTo>
                <a:lnTo>
                  <a:pt x="0" y="1250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-1172073" y="-1391041"/>
            <a:ext cx="3625492" cy="3625492"/>
          </a:xfrm>
          <a:custGeom>
            <a:avLst/>
            <a:gdLst/>
            <a:ahLst/>
            <a:cxnLst/>
            <a:rect r="r" b="b" t="t" l="l"/>
            <a:pathLst>
              <a:path h="3625492" w="3625492">
                <a:moveTo>
                  <a:pt x="0" y="0"/>
                </a:moveTo>
                <a:lnTo>
                  <a:pt x="3625492" y="0"/>
                </a:lnTo>
                <a:lnTo>
                  <a:pt x="3625492" y="3625492"/>
                </a:lnTo>
                <a:lnTo>
                  <a:pt x="0" y="3625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858098" y="6724326"/>
            <a:ext cx="4429902" cy="4462356"/>
          </a:xfrm>
          <a:custGeom>
            <a:avLst/>
            <a:gdLst/>
            <a:ahLst/>
            <a:cxnLst/>
            <a:rect r="r" b="b" t="t" l="l"/>
            <a:pathLst>
              <a:path h="4462356" w="4429902">
                <a:moveTo>
                  <a:pt x="0" y="0"/>
                </a:moveTo>
                <a:lnTo>
                  <a:pt x="4429902" y="0"/>
                </a:lnTo>
                <a:lnTo>
                  <a:pt x="4429902" y="4462355"/>
                </a:lnTo>
                <a:lnTo>
                  <a:pt x="0" y="4462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2594949" y="4261029"/>
            <a:ext cx="2091990" cy="771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49" spc="-128">
                <a:solidFill>
                  <a:srgbClr val="FFFFFF"/>
                </a:solidFill>
                <a:latin typeface="Montserrat Semi-Bold"/>
              </a:rPr>
              <a:t>SINAV BAŞVURULARI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652490" y="6005513"/>
            <a:ext cx="2171177" cy="1066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1516">
                <a:solidFill>
                  <a:srgbClr val="404040"/>
                </a:solidFill>
                <a:latin typeface="Montserrat Semi-Bold"/>
              </a:rPr>
              <a:t>Sınav Başvuruları MEB tarafından otomatik yapılmaktadır.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937537" y="4086816"/>
            <a:ext cx="1304315" cy="1326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523" spc="-143">
                <a:solidFill>
                  <a:srgbClr val="FFFFFF"/>
                </a:solidFill>
                <a:latin typeface="Montserrat Semi-Bold"/>
              </a:rPr>
              <a:t>SINAV GIRIŞ BELGESI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401944" y="3914943"/>
            <a:ext cx="2323770" cy="914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640" spc="-150">
                <a:solidFill>
                  <a:srgbClr val="FFFFFF"/>
                </a:solidFill>
                <a:latin typeface="Montserrat Semi-Bold"/>
              </a:rPr>
              <a:t>SINAV</a:t>
            </a:r>
          </a:p>
          <a:p>
            <a:pPr algn="ctr">
              <a:lnSpc>
                <a:spcPts val="3696"/>
              </a:lnSpc>
            </a:pPr>
            <a:r>
              <a:rPr lang="en-US" sz="2640" spc="-150">
                <a:solidFill>
                  <a:srgbClr val="FFFFFF"/>
                </a:solidFill>
                <a:latin typeface="Montserrat Semi-Bold"/>
              </a:rPr>
              <a:t> TARIHI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951096" y="946990"/>
            <a:ext cx="5138978" cy="1287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5"/>
              </a:lnSpc>
            </a:pPr>
            <a:r>
              <a:rPr lang="en-US" sz="8907" spc="-320">
                <a:solidFill>
                  <a:srgbClr val="404040"/>
                </a:solidFill>
                <a:latin typeface="Montserrat Bold"/>
              </a:rPr>
              <a:t>SINAV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147928" y="1344798"/>
            <a:ext cx="3869713" cy="842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40"/>
              </a:lnSpc>
            </a:pPr>
            <a:r>
              <a:rPr lang="en-US" sz="5787" spc="-179">
                <a:solidFill>
                  <a:srgbClr val="38B6FF"/>
                </a:solidFill>
                <a:latin typeface="Montserrat Bold"/>
              </a:rPr>
              <a:t>TAKVIMI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434997" y="6193025"/>
            <a:ext cx="2171177" cy="531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1516" spc="-86">
                <a:solidFill>
                  <a:srgbClr val="404040"/>
                </a:solidFill>
                <a:latin typeface="Montserrat Semi-Bold"/>
              </a:rPr>
              <a:t>Sınavdan bir hafta önce yayımlanmaktadır.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707286" y="4032302"/>
            <a:ext cx="2020230" cy="1111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spc="-121">
                <a:solidFill>
                  <a:srgbClr val="FFFFFF"/>
                </a:solidFill>
                <a:latin typeface="Montserrat Semi-Bold"/>
              </a:rPr>
              <a:t>SINAV SONUÇLARININ AÇIKLANMASI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751715" y="4220143"/>
            <a:ext cx="1869113" cy="73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3" spc="-121">
                <a:solidFill>
                  <a:srgbClr val="FFFFFF"/>
                </a:solidFill>
                <a:latin typeface="Montserrat Semi-Bold"/>
              </a:rPr>
              <a:t>TERCIH İŞLEMLERI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563914" y="6159263"/>
            <a:ext cx="2171177" cy="772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2216" spc="-126">
                <a:solidFill>
                  <a:srgbClr val="404040"/>
                </a:solidFill>
                <a:latin typeface="Montserrat Semi-Bold"/>
              </a:rPr>
              <a:t>Haziran Ayının</a:t>
            </a:r>
          </a:p>
          <a:p>
            <a:pPr algn="ctr">
              <a:lnSpc>
                <a:spcPts val="3103"/>
              </a:lnSpc>
            </a:pPr>
            <a:r>
              <a:rPr lang="en-US" sz="2216" spc="-126">
                <a:solidFill>
                  <a:srgbClr val="404040"/>
                </a:solidFill>
                <a:latin typeface="Montserrat Semi-Bold"/>
              </a:rPr>
              <a:t> Sonu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368721" y="6519647"/>
            <a:ext cx="2171177" cy="322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3"/>
              </a:lnSpc>
            </a:pPr>
            <a:r>
              <a:rPr lang="en-US" sz="1916" spc="-109">
                <a:solidFill>
                  <a:srgbClr val="404040"/>
                </a:solidFill>
                <a:latin typeface="Montserrat Bold"/>
              </a:rPr>
              <a:t>02 HAziran 2024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445018" y="6212291"/>
            <a:ext cx="2171177" cy="265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1516" spc="-86">
                <a:solidFill>
                  <a:srgbClr val="404040"/>
                </a:solidFill>
                <a:latin typeface="Montserrat Semi-Bold"/>
              </a:rPr>
              <a:t>Muhtemel Sınav Tarihi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4620071" y="6159263"/>
            <a:ext cx="2171177" cy="381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2216" spc="-126">
                <a:solidFill>
                  <a:srgbClr val="404040"/>
                </a:solidFill>
                <a:latin typeface="Montserrat Bold"/>
              </a:rPr>
              <a:t>Temmuz Ayı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73403" y="-408503"/>
            <a:ext cx="1749782" cy="11104006"/>
            <a:chOff x="0" y="0"/>
            <a:chExt cx="460848" cy="2924512"/>
          </a:xfrm>
        </p:grpSpPr>
        <p:sp>
          <p:nvSpPr>
            <p:cNvPr name="Freeform 3" id="3">
              <a:hlinkClick r:id="rId2" tooltip="https://www.rehberlikservisim.com/2023/04/lgs-ders-calisma-takip-cizelgesi/"/>
            </p:cNvPr>
            <p:cNvSpPr/>
            <p:nvPr/>
          </p:nvSpPr>
          <p:spPr>
            <a:xfrm flipH="false" flipV="false" rot="0">
              <a:off x="0" y="0"/>
              <a:ext cx="460848" cy="2924512"/>
            </a:xfrm>
            <a:custGeom>
              <a:avLst/>
              <a:gdLst/>
              <a:ahLst/>
              <a:cxnLst/>
              <a:rect r="r" b="b" t="t" l="l"/>
              <a:pathLst>
                <a:path h="2924512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008781">
            <a:off x="973868" y="2069073"/>
            <a:ext cx="6148853" cy="6148853"/>
          </a:xfrm>
          <a:custGeom>
            <a:avLst/>
            <a:gdLst/>
            <a:ahLst/>
            <a:cxnLst/>
            <a:rect r="r" b="b" t="t" l="l"/>
            <a:pathLst>
              <a:path h="6148853" w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95964" y="2391181"/>
            <a:ext cx="5504661" cy="550463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7070" t="0" r="-2707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7008781">
            <a:off x="16306155" y="7950216"/>
            <a:ext cx="3720858" cy="3720858"/>
          </a:xfrm>
          <a:custGeom>
            <a:avLst/>
            <a:gdLst/>
            <a:ahLst/>
            <a:cxnLst/>
            <a:rect r="r" b="b" t="t" l="l"/>
            <a:pathLst>
              <a:path h="3720858" w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008781">
            <a:off x="16608297" y="6913613"/>
            <a:ext cx="4201605" cy="4201605"/>
          </a:xfrm>
          <a:custGeom>
            <a:avLst/>
            <a:gdLst/>
            <a:ahLst/>
            <a:cxnLst/>
            <a:rect r="r" b="b" t="t" l="l"/>
            <a:pathLst>
              <a:path h="4201605" w="4201605">
                <a:moveTo>
                  <a:pt x="0" y="0"/>
                </a:moveTo>
                <a:lnTo>
                  <a:pt x="4201604" y="0"/>
                </a:lnTo>
                <a:lnTo>
                  <a:pt x="4201604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008781">
            <a:off x="14956605" y="-710740"/>
            <a:ext cx="1274967" cy="1274967"/>
          </a:xfrm>
          <a:custGeom>
            <a:avLst/>
            <a:gdLst/>
            <a:ahLst/>
            <a:cxnLst/>
            <a:rect r="r" b="b" t="t" l="l"/>
            <a:pathLst>
              <a:path h="1274967" w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008781">
            <a:off x="13208676" y="-1035267"/>
            <a:ext cx="2285290" cy="2285290"/>
          </a:xfrm>
          <a:custGeom>
            <a:avLst/>
            <a:gdLst/>
            <a:ahLst/>
            <a:cxnLst/>
            <a:rect r="r" b="b" t="t" l="l"/>
            <a:pathLst>
              <a:path h="2285290" w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57802">
            <a:off x="7082000" y="50364"/>
            <a:ext cx="5452729" cy="2817243"/>
          </a:xfrm>
          <a:custGeom>
            <a:avLst/>
            <a:gdLst/>
            <a:ahLst/>
            <a:cxnLst/>
            <a:rect r="r" b="b" t="t" l="l"/>
            <a:pathLst>
              <a:path h="2817243" w="5452729">
                <a:moveTo>
                  <a:pt x="0" y="0"/>
                </a:moveTo>
                <a:lnTo>
                  <a:pt x="5452730" y="0"/>
                </a:lnTo>
                <a:lnTo>
                  <a:pt x="5452730" y="2817244"/>
                </a:lnTo>
                <a:lnTo>
                  <a:pt x="0" y="2817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7297236" y="5367514"/>
            <a:ext cx="4104513" cy="4114800"/>
          </a:xfrm>
          <a:custGeom>
            <a:avLst/>
            <a:gdLst/>
            <a:ahLst/>
            <a:cxnLst/>
            <a:rect r="r" b="b" t="t" l="l"/>
            <a:pathLst>
              <a:path h="4114800" w="4104513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642767" y="7136172"/>
            <a:ext cx="1621394" cy="116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spc="-290" u="sng">
                <a:solidFill>
                  <a:srgbClr val="FFFFFF"/>
                </a:solidFill>
                <a:latin typeface="Montserrat Bold"/>
              </a:rPr>
              <a:t>50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562083" y="4123226"/>
            <a:ext cx="8841494" cy="1050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7666" spc="-276">
                <a:solidFill>
                  <a:srgbClr val="004AAD"/>
                </a:solidFill>
                <a:latin typeface="Montserrat Bold"/>
              </a:rPr>
              <a:t>SÖZEL OTURUM</a:t>
            </a:r>
          </a:p>
        </p:txBody>
      </p:sp>
      <p:sp>
        <p:nvSpPr>
          <p:cNvPr name="TextBox 16" id="16"/>
          <p:cNvSpPr txBox="true"/>
          <p:nvPr/>
        </p:nvSpPr>
        <p:spPr>
          <a:xfrm rot="-559919">
            <a:off x="7676903" y="562817"/>
            <a:ext cx="4821982" cy="1604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11"/>
              </a:lnSpc>
            </a:pPr>
            <a:r>
              <a:rPr lang="en-US" sz="4244">
                <a:solidFill>
                  <a:srgbClr val="020202"/>
                </a:solidFill>
                <a:latin typeface="Balloon Extra Bold"/>
              </a:rPr>
              <a:t>sınav süresİ ve soru sayısı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0800000">
            <a:off x="12299065" y="5367514"/>
            <a:ext cx="4104513" cy="4114800"/>
          </a:xfrm>
          <a:custGeom>
            <a:avLst/>
            <a:gdLst/>
            <a:ahLst/>
            <a:cxnLst/>
            <a:rect r="r" b="b" t="t" l="l"/>
            <a:pathLst>
              <a:path h="4114800" w="4104513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3848690" y="7340850"/>
            <a:ext cx="1818289" cy="116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spc="-290" u="sng">
                <a:solidFill>
                  <a:srgbClr val="FFFFFF"/>
                </a:solidFill>
                <a:latin typeface="Montserrat Bold"/>
              </a:rPr>
              <a:t>75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775800" y="8533086"/>
            <a:ext cx="146458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Dakİka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681557" y="8320996"/>
            <a:ext cx="112680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soru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73403" y="-408503"/>
            <a:ext cx="1749782" cy="11104006"/>
            <a:chOff x="0" y="0"/>
            <a:chExt cx="460848" cy="2924512"/>
          </a:xfrm>
        </p:grpSpPr>
        <p:sp>
          <p:nvSpPr>
            <p:cNvPr name="Freeform 3" id="3">
              <a:hlinkClick r:id="rId2" tooltip="https://www.rehberlikservisim.com/2023/04/lgs-ders-calisma-takip-cizelgesi/"/>
            </p:cNvPr>
            <p:cNvSpPr/>
            <p:nvPr/>
          </p:nvSpPr>
          <p:spPr>
            <a:xfrm flipH="false" flipV="false" rot="0">
              <a:off x="0" y="0"/>
              <a:ext cx="460848" cy="2924512"/>
            </a:xfrm>
            <a:custGeom>
              <a:avLst/>
              <a:gdLst/>
              <a:ahLst/>
              <a:cxnLst/>
              <a:rect r="r" b="b" t="t" l="l"/>
              <a:pathLst>
                <a:path h="2924512" w="460848">
                  <a:moveTo>
                    <a:pt x="0" y="0"/>
                  </a:moveTo>
                  <a:lnTo>
                    <a:pt x="460848" y="0"/>
                  </a:lnTo>
                  <a:lnTo>
                    <a:pt x="460848" y="2924512"/>
                  </a:lnTo>
                  <a:lnTo>
                    <a:pt x="0" y="292451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3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008781">
            <a:off x="973868" y="2069073"/>
            <a:ext cx="6148853" cy="6148853"/>
          </a:xfrm>
          <a:custGeom>
            <a:avLst/>
            <a:gdLst/>
            <a:ahLst/>
            <a:cxnLst/>
            <a:rect r="r" b="b" t="t" l="l"/>
            <a:pathLst>
              <a:path h="6148853" w="6148853">
                <a:moveTo>
                  <a:pt x="0" y="0"/>
                </a:moveTo>
                <a:lnTo>
                  <a:pt x="6148853" y="0"/>
                </a:lnTo>
                <a:lnTo>
                  <a:pt x="6148853" y="6148854"/>
                </a:lnTo>
                <a:lnTo>
                  <a:pt x="0" y="6148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95964" y="2391181"/>
            <a:ext cx="5504661" cy="550463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7070" t="0" r="-2707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7008781">
            <a:off x="16306155" y="7950216"/>
            <a:ext cx="3720858" cy="3720858"/>
          </a:xfrm>
          <a:custGeom>
            <a:avLst/>
            <a:gdLst/>
            <a:ahLst/>
            <a:cxnLst/>
            <a:rect r="r" b="b" t="t" l="l"/>
            <a:pathLst>
              <a:path h="3720858" w="3720858">
                <a:moveTo>
                  <a:pt x="0" y="0"/>
                </a:moveTo>
                <a:lnTo>
                  <a:pt x="3720858" y="0"/>
                </a:lnTo>
                <a:lnTo>
                  <a:pt x="3720858" y="3720859"/>
                </a:lnTo>
                <a:lnTo>
                  <a:pt x="0" y="3720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008781">
            <a:off x="16608297" y="6913613"/>
            <a:ext cx="4201605" cy="4201605"/>
          </a:xfrm>
          <a:custGeom>
            <a:avLst/>
            <a:gdLst/>
            <a:ahLst/>
            <a:cxnLst/>
            <a:rect r="r" b="b" t="t" l="l"/>
            <a:pathLst>
              <a:path h="4201605" w="4201605">
                <a:moveTo>
                  <a:pt x="0" y="0"/>
                </a:moveTo>
                <a:lnTo>
                  <a:pt x="4201604" y="0"/>
                </a:lnTo>
                <a:lnTo>
                  <a:pt x="4201604" y="4201605"/>
                </a:lnTo>
                <a:lnTo>
                  <a:pt x="0" y="420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008781">
            <a:off x="14956605" y="-710740"/>
            <a:ext cx="1274967" cy="1274967"/>
          </a:xfrm>
          <a:custGeom>
            <a:avLst/>
            <a:gdLst/>
            <a:ahLst/>
            <a:cxnLst/>
            <a:rect r="r" b="b" t="t" l="l"/>
            <a:pathLst>
              <a:path h="1274967" w="1274967">
                <a:moveTo>
                  <a:pt x="0" y="0"/>
                </a:moveTo>
                <a:lnTo>
                  <a:pt x="1274967" y="0"/>
                </a:lnTo>
                <a:lnTo>
                  <a:pt x="1274967" y="1274967"/>
                </a:lnTo>
                <a:lnTo>
                  <a:pt x="0" y="1274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008781">
            <a:off x="13208676" y="-1035267"/>
            <a:ext cx="2285290" cy="2285290"/>
          </a:xfrm>
          <a:custGeom>
            <a:avLst/>
            <a:gdLst/>
            <a:ahLst/>
            <a:cxnLst/>
            <a:rect r="r" b="b" t="t" l="l"/>
            <a:pathLst>
              <a:path h="2285290" w="2285290">
                <a:moveTo>
                  <a:pt x="0" y="0"/>
                </a:moveTo>
                <a:lnTo>
                  <a:pt x="2285290" y="0"/>
                </a:lnTo>
                <a:lnTo>
                  <a:pt x="2285290" y="2285290"/>
                </a:lnTo>
                <a:lnTo>
                  <a:pt x="0" y="2285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57802">
            <a:off x="7082000" y="50364"/>
            <a:ext cx="5452729" cy="2817243"/>
          </a:xfrm>
          <a:custGeom>
            <a:avLst/>
            <a:gdLst/>
            <a:ahLst/>
            <a:cxnLst/>
            <a:rect r="r" b="b" t="t" l="l"/>
            <a:pathLst>
              <a:path h="2817243" w="5452729">
                <a:moveTo>
                  <a:pt x="0" y="0"/>
                </a:moveTo>
                <a:lnTo>
                  <a:pt x="5452730" y="0"/>
                </a:lnTo>
                <a:lnTo>
                  <a:pt x="5452730" y="2817244"/>
                </a:lnTo>
                <a:lnTo>
                  <a:pt x="0" y="2817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7297236" y="5367514"/>
            <a:ext cx="4104513" cy="4114800"/>
          </a:xfrm>
          <a:custGeom>
            <a:avLst/>
            <a:gdLst/>
            <a:ahLst/>
            <a:cxnLst/>
            <a:rect r="r" b="b" t="t" l="l"/>
            <a:pathLst>
              <a:path h="4114800" w="4104513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642767" y="7136172"/>
            <a:ext cx="1621394" cy="116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spc="-290" u="sng">
                <a:solidFill>
                  <a:srgbClr val="FFFFFF"/>
                </a:solidFill>
                <a:latin typeface="Montserrat Bold"/>
              </a:rPr>
              <a:t>40</a:t>
            </a:r>
          </a:p>
        </p:txBody>
      </p:sp>
      <p:sp>
        <p:nvSpPr>
          <p:cNvPr name="TextBox 15" id="15"/>
          <p:cNvSpPr txBox="true"/>
          <p:nvPr/>
        </p:nvSpPr>
        <p:spPr>
          <a:xfrm rot="-559919">
            <a:off x="7676903" y="562817"/>
            <a:ext cx="4821982" cy="1604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11"/>
              </a:lnSpc>
            </a:pPr>
            <a:r>
              <a:rPr lang="en-US" sz="4244">
                <a:solidFill>
                  <a:srgbClr val="020202"/>
                </a:solidFill>
                <a:latin typeface="Balloon Extra Bold"/>
              </a:rPr>
              <a:t>sınav süresİ ve soru sayısı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178983" y="3920343"/>
            <a:ext cx="8512151" cy="995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0"/>
              </a:lnSpc>
            </a:pPr>
            <a:r>
              <a:rPr lang="en-US" sz="7266" spc="-261">
                <a:solidFill>
                  <a:srgbClr val="004AAD"/>
                </a:solidFill>
                <a:latin typeface="Montserrat Bold"/>
              </a:rPr>
              <a:t>SAYISAL OTURUM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0800000">
            <a:off x="12346076" y="5367514"/>
            <a:ext cx="4104513" cy="4114800"/>
          </a:xfrm>
          <a:custGeom>
            <a:avLst/>
            <a:gdLst/>
            <a:ahLst/>
            <a:cxnLst/>
            <a:rect r="r" b="b" t="t" l="l"/>
            <a:pathLst>
              <a:path h="4114800" w="4104513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3848690" y="7340850"/>
            <a:ext cx="1818289" cy="116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15"/>
              </a:lnSpc>
            </a:pPr>
            <a:r>
              <a:rPr lang="en-US" sz="8066" spc="-290" u="sng">
                <a:solidFill>
                  <a:srgbClr val="FFFFFF"/>
                </a:solidFill>
                <a:latin typeface="Montserrat Bold"/>
              </a:rPr>
              <a:t>80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775800" y="8533086"/>
            <a:ext cx="146458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Dakİka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681557" y="8320996"/>
            <a:ext cx="112680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DE59"/>
                </a:solidFill>
                <a:latin typeface="Alyssum"/>
              </a:rPr>
              <a:t>soru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08781">
            <a:off x="3551965" y="8372112"/>
            <a:ext cx="2063893" cy="2063893"/>
          </a:xfrm>
          <a:custGeom>
            <a:avLst/>
            <a:gdLst/>
            <a:ahLst/>
            <a:cxnLst/>
            <a:rect r="r" b="b" t="t" l="l"/>
            <a:pathLst>
              <a:path h="2063893" w="2063893">
                <a:moveTo>
                  <a:pt x="0" y="0"/>
                </a:moveTo>
                <a:lnTo>
                  <a:pt x="2063893" y="0"/>
                </a:lnTo>
                <a:lnTo>
                  <a:pt x="2063893" y="2063893"/>
                </a:lnTo>
                <a:lnTo>
                  <a:pt x="0" y="2063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08781">
            <a:off x="680691" y="8281446"/>
            <a:ext cx="4011108" cy="4011108"/>
          </a:xfrm>
          <a:custGeom>
            <a:avLst/>
            <a:gdLst/>
            <a:ahLst/>
            <a:cxnLst/>
            <a:rect r="r" b="b" t="t" l="l"/>
            <a:pathLst>
              <a:path h="4011108" w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008781">
            <a:off x="11425475" y="-3375239"/>
            <a:ext cx="5307260" cy="5307260"/>
          </a:xfrm>
          <a:custGeom>
            <a:avLst/>
            <a:gdLst/>
            <a:ahLst/>
            <a:cxnLst/>
            <a:rect r="r" b="b" t="t" l="l"/>
            <a:pathLst>
              <a:path h="5307260" w="5307260">
                <a:moveTo>
                  <a:pt x="0" y="0"/>
                </a:moveTo>
                <a:lnTo>
                  <a:pt x="5307260" y="0"/>
                </a:lnTo>
                <a:lnTo>
                  <a:pt x="5307260" y="5307260"/>
                </a:lnTo>
                <a:lnTo>
                  <a:pt x="0" y="530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008781">
            <a:off x="13245422" y="-4275455"/>
            <a:ext cx="8195095" cy="8195095"/>
          </a:xfrm>
          <a:custGeom>
            <a:avLst/>
            <a:gdLst/>
            <a:ahLst/>
            <a:cxnLst/>
            <a:rect r="r" b="b" t="t" l="l"/>
            <a:pathLst>
              <a:path h="8195095" w="8195095">
                <a:moveTo>
                  <a:pt x="0" y="0"/>
                </a:moveTo>
                <a:lnTo>
                  <a:pt x="8195095" y="0"/>
                </a:lnTo>
                <a:lnTo>
                  <a:pt x="8195095" y="8195094"/>
                </a:lnTo>
                <a:lnTo>
                  <a:pt x="0" y="8195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57802">
            <a:off x="4242959" y="24847"/>
            <a:ext cx="5850937" cy="3022984"/>
          </a:xfrm>
          <a:custGeom>
            <a:avLst/>
            <a:gdLst/>
            <a:ahLst/>
            <a:cxnLst/>
            <a:rect r="r" b="b" t="t" l="l"/>
            <a:pathLst>
              <a:path h="3022984" w="5850937">
                <a:moveTo>
                  <a:pt x="0" y="0"/>
                </a:moveTo>
                <a:lnTo>
                  <a:pt x="5850937" y="0"/>
                </a:lnTo>
                <a:lnTo>
                  <a:pt x="5850937" y="3022984"/>
                </a:lnTo>
                <a:lnTo>
                  <a:pt x="0" y="302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228882"/>
            <a:ext cx="7315200" cy="2926080"/>
          </a:xfrm>
          <a:custGeom>
            <a:avLst/>
            <a:gdLst/>
            <a:ahLst/>
            <a:cxnLst/>
            <a:rect r="r" b="b" t="t" l="l"/>
            <a:pathLst>
              <a:path h="2926080" w="731520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86245" y="4108020"/>
            <a:ext cx="3795334" cy="1053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TÜRKÇE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67303" y="4017459"/>
            <a:ext cx="1565211" cy="1144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20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5091493"/>
            <a:ext cx="7315200" cy="2926080"/>
          </a:xfrm>
          <a:custGeom>
            <a:avLst/>
            <a:gdLst/>
            <a:ahLst/>
            <a:cxnLst/>
            <a:rect r="r" b="b" t="t" l="l"/>
            <a:pathLst>
              <a:path h="2926080" w="731520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772400" y="3234819"/>
            <a:ext cx="7315200" cy="2926080"/>
          </a:xfrm>
          <a:custGeom>
            <a:avLst/>
            <a:gdLst/>
            <a:ahLst/>
            <a:cxnLst/>
            <a:rect r="r" b="b" t="t" l="l"/>
            <a:pathLst>
              <a:path h="2926080" w="731520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827539" y="5327408"/>
            <a:ext cx="7315200" cy="2926080"/>
          </a:xfrm>
          <a:custGeom>
            <a:avLst/>
            <a:gdLst/>
            <a:ahLst/>
            <a:cxnLst/>
            <a:rect r="r" b="b" t="t" l="l"/>
            <a:pathLst>
              <a:path h="2926080" w="731520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686245" y="5951581"/>
            <a:ext cx="3795334" cy="1053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İNKILAP T.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7303" y="5861019"/>
            <a:ext cx="1565211" cy="1144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10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08150" y="4026984"/>
            <a:ext cx="3795334" cy="1053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DIN K.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71439" y="3947427"/>
            <a:ext cx="1565211" cy="1144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10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13784" y="6184785"/>
            <a:ext cx="4628955" cy="1053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YABNCI DIL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38114" y="6094224"/>
            <a:ext cx="1565211" cy="1144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10</a:t>
            </a:r>
          </a:p>
        </p:txBody>
      </p:sp>
      <p:sp>
        <p:nvSpPr>
          <p:cNvPr name="TextBox 19" id="19"/>
          <p:cNvSpPr txBox="true"/>
          <p:nvPr/>
        </p:nvSpPr>
        <p:spPr>
          <a:xfrm rot="-559919">
            <a:off x="4956117" y="1009746"/>
            <a:ext cx="4821982" cy="101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244">
                <a:solidFill>
                  <a:srgbClr val="020202"/>
                </a:solidFill>
                <a:latin typeface="Balloon Extra Bold"/>
              </a:rPr>
              <a:t>sözel oturum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08781">
            <a:off x="3551965" y="8372112"/>
            <a:ext cx="2063893" cy="2063893"/>
          </a:xfrm>
          <a:custGeom>
            <a:avLst/>
            <a:gdLst/>
            <a:ahLst/>
            <a:cxnLst/>
            <a:rect r="r" b="b" t="t" l="l"/>
            <a:pathLst>
              <a:path h="2063893" w="2063893">
                <a:moveTo>
                  <a:pt x="0" y="0"/>
                </a:moveTo>
                <a:lnTo>
                  <a:pt x="2063893" y="0"/>
                </a:lnTo>
                <a:lnTo>
                  <a:pt x="2063893" y="2063893"/>
                </a:lnTo>
                <a:lnTo>
                  <a:pt x="0" y="2063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08781">
            <a:off x="680691" y="8281446"/>
            <a:ext cx="4011108" cy="4011108"/>
          </a:xfrm>
          <a:custGeom>
            <a:avLst/>
            <a:gdLst/>
            <a:ahLst/>
            <a:cxnLst/>
            <a:rect r="r" b="b" t="t" l="l"/>
            <a:pathLst>
              <a:path h="4011108" w="4011108">
                <a:moveTo>
                  <a:pt x="0" y="0"/>
                </a:moveTo>
                <a:lnTo>
                  <a:pt x="4011108" y="0"/>
                </a:lnTo>
                <a:lnTo>
                  <a:pt x="4011108" y="4011108"/>
                </a:lnTo>
                <a:lnTo>
                  <a:pt x="0" y="401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008781">
            <a:off x="12925788" y="-1075451"/>
            <a:ext cx="5307260" cy="5307260"/>
          </a:xfrm>
          <a:custGeom>
            <a:avLst/>
            <a:gdLst/>
            <a:ahLst/>
            <a:cxnLst/>
            <a:rect r="r" b="b" t="t" l="l"/>
            <a:pathLst>
              <a:path h="5307260" w="5307260">
                <a:moveTo>
                  <a:pt x="0" y="0"/>
                </a:moveTo>
                <a:lnTo>
                  <a:pt x="5307260" y="0"/>
                </a:lnTo>
                <a:lnTo>
                  <a:pt x="5307260" y="5307260"/>
                </a:lnTo>
                <a:lnTo>
                  <a:pt x="0" y="530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008781">
            <a:off x="13245422" y="-4275455"/>
            <a:ext cx="8195095" cy="8195095"/>
          </a:xfrm>
          <a:custGeom>
            <a:avLst/>
            <a:gdLst/>
            <a:ahLst/>
            <a:cxnLst/>
            <a:rect r="r" b="b" t="t" l="l"/>
            <a:pathLst>
              <a:path h="8195095" w="8195095">
                <a:moveTo>
                  <a:pt x="0" y="0"/>
                </a:moveTo>
                <a:lnTo>
                  <a:pt x="8195095" y="0"/>
                </a:lnTo>
                <a:lnTo>
                  <a:pt x="8195095" y="8195094"/>
                </a:lnTo>
                <a:lnTo>
                  <a:pt x="0" y="8195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57802">
            <a:off x="4712900" y="144509"/>
            <a:ext cx="6374078" cy="3293273"/>
          </a:xfrm>
          <a:custGeom>
            <a:avLst/>
            <a:gdLst/>
            <a:ahLst/>
            <a:cxnLst/>
            <a:rect r="r" b="b" t="t" l="l"/>
            <a:pathLst>
              <a:path h="3293273" w="6374078">
                <a:moveTo>
                  <a:pt x="0" y="0"/>
                </a:moveTo>
                <a:lnTo>
                  <a:pt x="6374078" y="0"/>
                </a:lnTo>
                <a:lnTo>
                  <a:pt x="6374078" y="3293273"/>
                </a:lnTo>
                <a:lnTo>
                  <a:pt x="0" y="329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228882"/>
            <a:ext cx="7899939" cy="3159976"/>
          </a:xfrm>
          <a:custGeom>
            <a:avLst/>
            <a:gdLst/>
            <a:ahLst/>
            <a:cxnLst/>
            <a:rect r="r" b="b" t="t" l="l"/>
            <a:pathLst>
              <a:path h="3159976" w="7899939">
                <a:moveTo>
                  <a:pt x="0" y="0"/>
                </a:moveTo>
                <a:lnTo>
                  <a:pt x="7899939" y="0"/>
                </a:lnTo>
                <a:lnTo>
                  <a:pt x="7899939" y="3159976"/>
                </a:lnTo>
                <a:lnTo>
                  <a:pt x="0" y="3159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13784" y="4108020"/>
            <a:ext cx="5086155" cy="1053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MATEMATIK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67303" y="4017459"/>
            <a:ext cx="1565211" cy="1144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20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024653" y="5527336"/>
            <a:ext cx="8554765" cy="3421906"/>
          </a:xfrm>
          <a:custGeom>
            <a:avLst/>
            <a:gdLst/>
            <a:ahLst/>
            <a:cxnLst/>
            <a:rect r="r" b="b" t="t" l="l"/>
            <a:pathLst>
              <a:path h="3421906" w="8554765">
                <a:moveTo>
                  <a:pt x="0" y="0"/>
                </a:moveTo>
                <a:lnTo>
                  <a:pt x="8554765" y="0"/>
                </a:lnTo>
                <a:lnTo>
                  <a:pt x="8554765" y="3421906"/>
                </a:lnTo>
                <a:lnTo>
                  <a:pt x="0" y="3421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827592" y="6654387"/>
            <a:ext cx="6829186" cy="1053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 spc="-353">
                <a:solidFill>
                  <a:srgbClr val="FFFFFF"/>
                </a:solidFill>
                <a:latin typeface="Montserrat Semi-Bold"/>
              </a:rPr>
              <a:t>FEN BILIMLERI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99939" y="6448345"/>
            <a:ext cx="1565211" cy="1144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1"/>
              </a:lnSpc>
            </a:pPr>
            <a:r>
              <a:rPr lang="en-US" sz="6708">
                <a:solidFill>
                  <a:srgbClr val="FCBC34"/>
                </a:solidFill>
                <a:latin typeface="Montserrat Classic Bold"/>
              </a:rPr>
              <a:t>20</a:t>
            </a:r>
          </a:p>
        </p:txBody>
      </p:sp>
      <p:sp>
        <p:nvSpPr>
          <p:cNvPr name="TextBox 13" id="13"/>
          <p:cNvSpPr txBox="true"/>
          <p:nvPr/>
        </p:nvSpPr>
        <p:spPr>
          <a:xfrm rot="-559919">
            <a:off x="5985620" y="1196683"/>
            <a:ext cx="4821982" cy="101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244">
                <a:solidFill>
                  <a:srgbClr val="020202"/>
                </a:solidFill>
                <a:latin typeface="Balloon Extra Bold"/>
              </a:rPr>
              <a:t>sayısal oturum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B7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479387">
            <a:off x="4094242" y="-3562698"/>
            <a:ext cx="17898815" cy="17898815"/>
          </a:xfrm>
          <a:custGeom>
            <a:avLst/>
            <a:gdLst/>
            <a:ahLst/>
            <a:cxnLst/>
            <a:rect r="r" b="b" t="t" l="l"/>
            <a:pathLst>
              <a:path h="17898815" w="17898815">
                <a:moveTo>
                  <a:pt x="0" y="0"/>
                </a:moveTo>
                <a:lnTo>
                  <a:pt x="17898815" y="0"/>
                </a:lnTo>
                <a:lnTo>
                  <a:pt x="17898815" y="17898815"/>
                </a:lnTo>
                <a:lnTo>
                  <a:pt x="0" y="17898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57802">
            <a:off x="4712900" y="144509"/>
            <a:ext cx="6374078" cy="3293273"/>
          </a:xfrm>
          <a:custGeom>
            <a:avLst/>
            <a:gdLst/>
            <a:ahLst/>
            <a:cxnLst/>
            <a:rect r="r" b="b" t="t" l="l"/>
            <a:pathLst>
              <a:path h="3293273" w="6374078">
                <a:moveTo>
                  <a:pt x="0" y="0"/>
                </a:moveTo>
                <a:lnTo>
                  <a:pt x="6374078" y="0"/>
                </a:lnTo>
                <a:lnTo>
                  <a:pt x="6374078" y="3293273"/>
                </a:lnTo>
                <a:lnTo>
                  <a:pt x="0" y="329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476402" y="4321606"/>
            <a:ext cx="6043138" cy="1065103"/>
          </a:xfrm>
          <a:custGeom>
            <a:avLst/>
            <a:gdLst/>
            <a:ahLst/>
            <a:cxnLst/>
            <a:rect r="r" b="b" t="t" l="l"/>
            <a:pathLst>
              <a:path h="1065103" w="6043138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59919">
            <a:off x="5770888" y="700842"/>
            <a:ext cx="4821982" cy="196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244">
                <a:solidFill>
                  <a:srgbClr val="020202"/>
                </a:solidFill>
                <a:latin typeface="Balloon Extra Bold"/>
              </a:rPr>
              <a:t>testlerin katsayılar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0800000">
            <a:off x="1476402" y="5962647"/>
            <a:ext cx="6043138" cy="1065103"/>
          </a:xfrm>
          <a:custGeom>
            <a:avLst/>
            <a:gdLst/>
            <a:ahLst/>
            <a:cxnLst/>
            <a:rect r="r" b="b" t="t" l="l"/>
            <a:pathLst>
              <a:path h="1065103" w="6043138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76402" y="7770700"/>
            <a:ext cx="6043138" cy="1065103"/>
          </a:xfrm>
          <a:custGeom>
            <a:avLst/>
            <a:gdLst/>
            <a:ahLst/>
            <a:cxnLst/>
            <a:rect r="r" b="b" t="t" l="l"/>
            <a:pathLst>
              <a:path h="1065103" w="6043138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9475183" y="7770700"/>
            <a:ext cx="6043138" cy="1065103"/>
          </a:xfrm>
          <a:custGeom>
            <a:avLst/>
            <a:gdLst/>
            <a:ahLst/>
            <a:cxnLst/>
            <a:rect r="r" b="b" t="t" l="l"/>
            <a:pathLst>
              <a:path h="1065103" w="6043138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9475183" y="4610948"/>
            <a:ext cx="6043138" cy="1065103"/>
          </a:xfrm>
          <a:custGeom>
            <a:avLst/>
            <a:gdLst/>
            <a:ahLst/>
            <a:cxnLst/>
            <a:rect r="r" b="b" t="t" l="l"/>
            <a:pathLst>
              <a:path h="1065103" w="6043138">
                <a:moveTo>
                  <a:pt x="0" y="0"/>
                </a:moveTo>
                <a:lnTo>
                  <a:pt x="6043138" y="0"/>
                </a:lnTo>
                <a:lnTo>
                  <a:pt x="6043138" y="1065104"/>
                </a:lnTo>
                <a:lnTo>
                  <a:pt x="0" y="1065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9475183" y="6190824"/>
            <a:ext cx="6043138" cy="1065103"/>
          </a:xfrm>
          <a:custGeom>
            <a:avLst/>
            <a:gdLst/>
            <a:ahLst/>
            <a:cxnLst/>
            <a:rect r="r" b="b" t="t" l="l"/>
            <a:pathLst>
              <a:path h="1065103" w="6043138">
                <a:moveTo>
                  <a:pt x="0" y="0"/>
                </a:moveTo>
                <a:lnTo>
                  <a:pt x="6043138" y="0"/>
                </a:lnTo>
                <a:lnTo>
                  <a:pt x="6043138" y="1065103"/>
                </a:lnTo>
                <a:lnTo>
                  <a:pt x="0" y="106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111490">
            <a:off x="288791" y="4157084"/>
            <a:ext cx="8699992" cy="101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1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2578688" y="4317770"/>
            <a:ext cx="3685111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0202"/>
                </a:solidFill>
                <a:latin typeface="Balloon Extra Bold"/>
              </a:rPr>
              <a:t>Türkçe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13555" y="4399086"/>
            <a:ext cx="628101" cy="82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57926" y="5990799"/>
            <a:ext cx="3685111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0202"/>
                </a:solidFill>
                <a:latin typeface="Balloon Extra Bold"/>
              </a:rPr>
              <a:t>matematİk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68515" y="7761175"/>
            <a:ext cx="4505457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0202"/>
                </a:solidFill>
                <a:latin typeface="Balloon Extra Bold"/>
              </a:rPr>
              <a:t>fen bİlİmlerİ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813555" y="6087532"/>
            <a:ext cx="628101" cy="82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891438" y="7845321"/>
            <a:ext cx="628101" cy="82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475183" y="4713693"/>
            <a:ext cx="5400859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0202"/>
                </a:solidFill>
                <a:latin typeface="Balloon Extra Bold"/>
              </a:rPr>
              <a:t>t.C. İnkılap TArİhİ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553708" y="6345438"/>
            <a:ext cx="5400859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0202"/>
                </a:solidFill>
                <a:latin typeface="Balloon Extra Bold"/>
              </a:rPr>
              <a:t>dİn kültürü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475183" y="7843933"/>
            <a:ext cx="5400859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0202"/>
                </a:solidFill>
                <a:latin typeface="Balloon Extra Bold"/>
              </a:rPr>
              <a:t>yabancı dİL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837942" y="4665363"/>
            <a:ext cx="628101" cy="82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837942" y="6265445"/>
            <a:ext cx="628101" cy="82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837942" y="7899192"/>
            <a:ext cx="628101" cy="82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020202"/>
                </a:solidFill>
                <a:latin typeface="Alyssum"/>
              </a:rPr>
              <a:t>1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7008781">
            <a:off x="14159959" y="-2265227"/>
            <a:ext cx="5307260" cy="5307260"/>
          </a:xfrm>
          <a:custGeom>
            <a:avLst/>
            <a:gdLst/>
            <a:ahLst/>
            <a:cxnLst/>
            <a:rect r="r" b="b" t="t" l="l"/>
            <a:pathLst>
              <a:path h="5307260" w="5307260">
                <a:moveTo>
                  <a:pt x="0" y="0"/>
                </a:moveTo>
                <a:lnTo>
                  <a:pt x="5307259" y="0"/>
                </a:lnTo>
                <a:lnTo>
                  <a:pt x="5307259" y="5307259"/>
                </a:lnTo>
                <a:lnTo>
                  <a:pt x="0" y="5307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DAFxOrFSPtg</dc:identifier>
  <dcterms:modified xsi:type="dcterms:W3CDTF">2011-08-01T06:04:30Z</dcterms:modified>
  <cp:revision>1</cp:revision>
  <dc:title>lgs SUNU</dc:title>
</cp:coreProperties>
</file>