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9" r:id="rId3"/>
    <p:sldId id="260" r:id="rId4"/>
    <p:sldId id="262" r:id="rId5"/>
    <p:sldId id="258" r:id="rId6"/>
    <p:sldId id="261" r:id="rId7"/>
    <p:sldId id="257" r:id="rId8"/>
    <p:sldId id="264" r:id="rId9"/>
    <p:sldId id="266" r:id="rId10"/>
    <p:sldId id="268"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Açık Stil 2 - Vurgu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Orta Stil 1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84EB49F-C2BA-442C-B4A3-0EF1D19B743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 xmlns:a16="http://schemas.microsoft.com/office/drawing/2014/main" id="{97F72360-B6F3-4338-B10F-0F67389663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 xmlns:a16="http://schemas.microsoft.com/office/drawing/2014/main" id="{4C9BA5FD-38EF-4DAB-81F3-55F637D25D1C}"/>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5" name="Alt Bilgi Yer Tutucusu 4">
            <a:extLst>
              <a:ext uri="{FF2B5EF4-FFF2-40B4-BE49-F238E27FC236}">
                <a16:creationId xmlns="" xmlns:a16="http://schemas.microsoft.com/office/drawing/2014/main" id="{AEECDDEC-ECB9-41EF-B348-08475E12E1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E0402F94-8599-4A39-B490-40B7754D611C}"/>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3719613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30C6BD7-D4BB-4F4A-9F9C-D8E896E255E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09B63608-5FCA-445D-8DD8-01162A7DB9A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5CFC7CC5-05AD-4828-812A-4540F40CCEE3}"/>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5" name="Alt Bilgi Yer Tutucusu 4">
            <a:extLst>
              <a:ext uri="{FF2B5EF4-FFF2-40B4-BE49-F238E27FC236}">
                <a16:creationId xmlns="" xmlns:a16="http://schemas.microsoft.com/office/drawing/2014/main" id="{89EDC3D5-40B4-45FA-BE6D-470B7E79EA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55DF950D-D37A-4A3B-8440-4CE2059653B2}"/>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61526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 xmlns:a16="http://schemas.microsoft.com/office/drawing/2014/main" id="{A27C26A3-7393-4988-9CDE-C014A63B0F3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6E481A13-EF27-47B1-B7C4-3B2F2768AD6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D7B77D90-3109-40E7-87D0-D7AE88505D74}"/>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5" name="Alt Bilgi Yer Tutucusu 4">
            <a:extLst>
              <a:ext uri="{FF2B5EF4-FFF2-40B4-BE49-F238E27FC236}">
                <a16:creationId xmlns="" xmlns:a16="http://schemas.microsoft.com/office/drawing/2014/main" id="{A16B6FE9-A1F0-4504-AF91-BB3E7CF692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6D8D50A1-6CDA-4DAC-B43F-5394A58F1083}"/>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218354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F8E6D0A-D015-4BC6-9B08-D5908F00152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BE5C8700-BFD3-4C7A-9E53-D1D60EC5014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C8FEB350-8A17-4CF5-8B5B-C62879553299}"/>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5" name="Alt Bilgi Yer Tutucusu 4">
            <a:extLst>
              <a:ext uri="{FF2B5EF4-FFF2-40B4-BE49-F238E27FC236}">
                <a16:creationId xmlns="" xmlns:a16="http://schemas.microsoft.com/office/drawing/2014/main" id="{884F1936-09DB-4872-AAB6-74EE3799025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98DF4733-CC61-491F-B26C-249EDEDFF4D1}"/>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116078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9EFD1BB-D7D7-44D6-920F-6B939D16AE3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 xmlns:a16="http://schemas.microsoft.com/office/drawing/2014/main" id="{C3A50F79-AD61-495D-8DA0-05FA312082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 xmlns:a16="http://schemas.microsoft.com/office/drawing/2014/main" id="{B1A23A20-817B-41F8-A614-0C747B64610A}"/>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5" name="Alt Bilgi Yer Tutucusu 4">
            <a:extLst>
              <a:ext uri="{FF2B5EF4-FFF2-40B4-BE49-F238E27FC236}">
                <a16:creationId xmlns="" xmlns:a16="http://schemas.microsoft.com/office/drawing/2014/main" id="{9A6DCE79-09A6-47B6-81D6-18A1A1E484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37EE1537-84AD-4E12-8FF4-A719E00380DA}"/>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17677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5E46E45-8BBC-40B5-88A7-1703516DB5B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36B0212D-63B7-4E4E-8AC4-6271B403D33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 xmlns:a16="http://schemas.microsoft.com/office/drawing/2014/main" id="{118C16E2-C6AA-4858-B61B-0C7795EF9FB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 xmlns:a16="http://schemas.microsoft.com/office/drawing/2014/main" id="{A6B9C60C-DA83-4904-A631-CADD44C22C86}"/>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6" name="Alt Bilgi Yer Tutucusu 5">
            <a:extLst>
              <a:ext uri="{FF2B5EF4-FFF2-40B4-BE49-F238E27FC236}">
                <a16:creationId xmlns="" xmlns:a16="http://schemas.microsoft.com/office/drawing/2014/main" id="{3231082C-C3CE-457C-BC86-EC6D7795AE8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D246537C-999C-41A4-B2BC-FDB47EBAF0E6}"/>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2645128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5FBC9E05-51B9-4796-B73D-8CDB3723E01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694AFE0D-12E3-4DC9-872E-C133ED9385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 xmlns:a16="http://schemas.microsoft.com/office/drawing/2014/main" id="{ED8A0F5B-3B68-45F1-8757-D768615AC18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 xmlns:a16="http://schemas.microsoft.com/office/drawing/2014/main" id="{0A0FA8EB-C06E-469C-87B6-FF080262A2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 xmlns:a16="http://schemas.microsoft.com/office/drawing/2014/main" id="{B2E333C0-A405-4B9B-A7D5-4FC972FD30A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 xmlns:a16="http://schemas.microsoft.com/office/drawing/2014/main" id="{D0A7B9BA-4DE0-43EE-998A-E83F9F444F6A}"/>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8" name="Alt Bilgi Yer Tutucusu 7">
            <a:extLst>
              <a:ext uri="{FF2B5EF4-FFF2-40B4-BE49-F238E27FC236}">
                <a16:creationId xmlns="" xmlns:a16="http://schemas.microsoft.com/office/drawing/2014/main" id="{1A0B5F0D-5A5E-46F4-81DE-11A75569D5B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 xmlns:a16="http://schemas.microsoft.com/office/drawing/2014/main" id="{A2162C6D-7705-4094-9F6C-3B1AC0EBC7CC}"/>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59015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AF4F765-CBFF-4AB0-9440-13198F9D4F5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 xmlns:a16="http://schemas.microsoft.com/office/drawing/2014/main" id="{A128C6F7-15BA-4A34-9038-3C246BA0CFDD}"/>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4" name="Alt Bilgi Yer Tutucusu 3">
            <a:extLst>
              <a:ext uri="{FF2B5EF4-FFF2-40B4-BE49-F238E27FC236}">
                <a16:creationId xmlns="" xmlns:a16="http://schemas.microsoft.com/office/drawing/2014/main" id="{7EB4B4CA-5972-4438-A858-4314E3E1852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 xmlns:a16="http://schemas.microsoft.com/office/drawing/2014/main" id="{5E630650-7E71-4C44-ABC9-157FC8770135}"/>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2116508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 xmlns:a16="http://schemas.microsoft.com/office/drawing/2014/main" id="{57BA70A1-DE71-485F-B775-C2AB6CE1A184}"/>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3" name="Alt Bilgi Yer Tutucusu 2">
            <a:extLst>
              <a:ext uri="{FF2B5EF4-FFF2-40B4-BE49-F238E27FC236}">
                <a16:creationId xmlns="" xmlns:a16="http://schemas.microsoft.com/office/drawing/2014/main" id="{FBAD9F22-224A-4B94-ACC9-2A3B8B99167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 xmlns:a16="http://schemas.microsoft.com/office/drawing/2014/main" id="{83895498-6436-44E7-BE46-CA6BCD45C7C7}"/>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1173591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FBC0E43-B4B8-48DA-AAEC-9B5356FA476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4CA4422F-80D7-4B9D-B9EE-AF056BD6F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 xmlns:a16="http://schemas.microsoft.com/office/drawing/2014/main" id="{BF355B1E-E7C7-45DF-B3E2-AAF049828F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F6D6F8D7-E07E-4FD6-9D94-3358929FEDC1}"/>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6" name="Alt Bilgi Yer Tutucusu 5">
            <a:extLst>
              <a:ext uri="{FF2B5EF4-FFF2-40B4-BE49-F238E27FC236}">
                <a16:creationId xmlns="" xmlns:a16="http://schemas.microsoft.com/office/drawing/2014/main" id="{EE120637-F036-4212-B6B5-EF7577AEC3A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2E4E4212-10FC-490F-8301-69CC99C432B4}"/>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344668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69A29E4-D8A4-48FD-B40D-846D79A8FBE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 xmlns:a16="http://schemas.microsoft.com/office/drawing/2014/main" id="{1955A599-24B4-477D-BE6D-24C18AF52D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 xmlns:a16="http://schemas.microsoft.com/office/drawing/2014/main" id="{43A61AAD-9DB3-4B41-B35C-24BEC099E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ECB36385-B7D0-4253-8602-29DB657279ED}"/>
              </a:ext>
            </a:extLst>
          </p:cNvPr>
          <p:cNvSpPr>
            <a:spLocks noGrp="1"/>
          </p:cNvSpPr>
          <p:nvPr>
            <p:ph type="dt" sz="half" idx="10"/>
          </p:nvPr>
        </p:nvSpPr>
        <p:spPr/>
        <p:txBody>
          <a:bodyPr/>
          <a:lstStyle/>
          <a:p>
            <a:fld id="{F898EFA2-08CB-4BB0-B267-445A884449C8}" type="datetimeFigureOut">
              <a:rPr lang="tr-TR" smtClean="0"/>
              <a:t>5.04.2022</a:t>
            </a:fld>
            <a:endParaRPr lang="tr-TR"/>
          </a:p>
        </p:txBody>
      </p:sp>
      <p:sp>
        <p:nvSpPr>
          <p:cNvPr id="6" name="Alt Bilgi Yer Tutucusu 5">
            <a:extLst>
              <a:ext uri="{FF2B5EF4-FFF2-40B4-BE49-F238E27FC236}">
                <a16:creationId xmlns="" xmlns:a16="http://schemas.microsoft.com/office/drawing/2014/main" id="{8CCFC2EB-BCA6-4451-9CF5-0C7398124E7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3334B346-EA15-4672-882A-96C659967BF2}"/>
              </a:ext>
            </a:extLst>
          </p:cNvPr>
          <p:cNvSpPr>
            <a:spLocks noGrp="1"/>
          </p:cNvSpPr>
          <p:nvPr>
            <p:ph type="sldNum" sz="quarter" idx="12"/>
          </p:nvPr>
        </p:nvSpPr>
        <p:spPr/>
        <p:txBody>
          <a:bodyPr/>
          <a:lstStyle/>
          <a:p>
            <a:fld id="{EB60B49D-DF1B-499E-B078-24B34BDD18E9}" type="slidenum">
              <a:rPr lang="tr-TR" smtClean="0"/>
              <a:t>‹#›</a:t>
            </a:fld>
            <a:endParaRPr lang="tr-TR"/>
          </a:p>
        </p:txBody>
      </p:sp>
    </p:spTree>
    <p:extLst>
      <p:ext uri="{BB962C8B-B14F-4D97-AF65-F5344CB8AC3E}">
        <p14:creationId xmlns:p14="http://schemas.microsoft.com/office/powerpoint/2010/main" val="162247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 xmlns:a16="http://schemas.microsoft.com/office/drawing/2014/main" id="{3E7E0F0E-C830-4B6A-86D0-DBEAC59EB5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8C211672-6A12-4116-9A90-4E559B1FBA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3EC715E7-3836-4A7F-8C7B-6EDC2030E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8EFA2-08CB-4BB0-B267-445A884449C8}" type="datetimeFigureOut">
              <a:rPr lang="tr-TR" smtClean="0"/>
              <a:t>5.04.2022</a:t>
            </a:fld>
            <a:endParaRPr lang="tr-TR"/>
          </a:p>
        </p:txBody>
      </p:sp>
      <p:sp>
        <p:nvSpPr>
          <p:cNvPr id="5" name="Alt Bilgi Yer Tutucusu 4">
            <a:extLst>
              <a:ext uri="{FF2B5EF4-FFF2-40B4-BE49-F238E27FC236}">
                <a16:creationId xmlns="" xmlns:a16="http://schemas.microsoft.com/office/drawing/2014/main" id="{E3EBB513-97D8-422B-91FD-9B5F18B4A5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 xmlns:a16="http://schemas.microsoft.com/office/drawing/2014/main" id="{36A123A8-116B-44A4-8682-2CCF8D4356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0B49D-DF1B-499E-B078-24B34BDD18E9}" type="slidenum">
              <a:rPr lang="tr-TR" smtClean="0"/>
              <a:t>‹#›</a:t>
            </a:fld>
            <a:endParaRPr lang="tr-TR"/>
          </a:p>
        </p:txBody>
      </p:sp>
    </p:spTree>
    <p:extLst>
      <p:ext uri="{BB962C8B-B14F-4D97-AF65-F5344CB8AC3E}">
        <p14:creationId xmlns:p14="http://schemas.microsoft.com/office/powerpoint/2010/main" val="1224189716"/>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Şerit: Aşağı Bükülmüş 5">
            <a:extLst>
              <a:ext uri="{FF2B5EF4-FFF2-40B4-BE49-F238E27FC236}">
                <a16:creationId xmlns="" xmlns:a16="http://schemas.microsoft.com/office/drawing/2014/main" id="{7A87F194-B2C0-480C-8E89-6992CF614B36}"/>
              </a:ext>
            </a:extLst>
          </p:cNvPr>
          <p:cNvSpPr/>
          <p:nvPr/>
        </p:nvSpPr>
        <p:spPr>
          <a:xfrm>
            <a:off x="211956" y="490341"/>
            <a:ext cx="11569822" cy="2345776"/>
          </a:xfrm>
          <a:prstGeom prst="ribb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tr-TR" dirty="0"/>
          </a:p>
        </p:txBody>
      </p:sp>
      <p:sp>
        <p:nvSpPr>
          <p:cNvPr id="2" name="Metin kutusu 1">
            <a:extLst>
              <a:ext uri="{FF2B5EF4-FFF2-40B4-BE49-F238E27FC236}">
                <a16:creationId xmlns="" xmlns:a16="http://schemas.microsoft.com/office/drawing/2014/main" id="{951FDDDE-04BF-4C61-BC1B-8EA0F20BA526}"/>
              </a:ext>
            </a:extLst>
          </p:cNvPr>
          <p:cNvSpPr txBox="1"/>
          <p:nvPr/>
        </p:nvSpPr>
        <p:spPr>
          <a:xfrm>
            <a:off x="3592497" y="849835"/>
            <a:ext cx="6569476" cy="1200329"/>
          </a:xfrm>
          <a:prstGeom prst="rect">
            <a:avLst/>
          </a:prstGeom>
          <a:noFill/>
        </p:spPr>
        <p:txBody>
          <a:bodyPr wrap="square" rtlCol="0">
            <a:spAutoFit/>
          </a:bodyPr>
          <a:lstStyle/>
          <a:p>
            <a:r>
              <a:rPr lang="tr-TR" sz="7200" b="1" u="sng"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2022 </a:t>
            </a:r>
            <a:r>
              <a:rPr lang="tr-TR" sz="7200" b="1" u="sng" dirty="0">
                <a:ln w="10160">
                  <a:solidFill>
                    <a:schemeClr val="accent5"/>
                  </a:solidFill>
                  <a:prstDash val="solid"/>
                </a:ln>
                <a:solidFill>
                  <a:srgbClr val="FFFFFF"/>
                </a:solidFill>
                <a:effectLst>
                  <a:outerShdw blurRad="38100" dist="22860" dir="5400000" algn="tl" rotWithShape="0">
                    <a:srgbClr val="000000">
                      <a:alpha val="30000"/>
                    </a:srgbClr>
                  </a:outerShdw>
                </a:effectLst>
              </a:rPr>
              <a:t>İOKBS</a:t>
            </a:r>
          </a:p>
        </p:txBody>
      </p:sp>
      <p:sp>
        <p:nvSpPr>
          <p:cNvPr id="3" name="Metin kutusu 2">
            <a:extLst>
              <a:ext uri="{FF2B5EF4-FFF2-40B4-BE49-F238E27FC236}">
                <a16:creationId xmlns="" xmlns:a16="http://schemas.microsoft.com/office/drawing/2014/main" id="{10979628-32F6-456C-A5C1-540E643D8CC4}"/>
              </a:ext>
            </a:extLst>
          </p:cNvPr>
          <p:cNvSpPr txBox="1"/>
          <p:nvPr/>
        </p:nvSpPr>
        <p:spPr>
          <a:xfrm>
            <a:off x="1169880" y="3688688"/>
            <a:ext cx="9288213" cy="1446550"/>
          </a:xfrm>
          <a:prstGeom prst="rect">
            <a:avLst/>
          </a:prstGeom>
          <a:ln w="57150">
            <a:solidFill>
              <a:schemeClr val="accent6">
                <a:lumMod val="40000"/>
                <a:lumOff val="60000"/>
              </a:schemeClr>
            </a:solidFill>
          </a:ln>
          <a:effectLst>
            <a:reflection blurRad="6350" stA="50000" endA="300" endPos="38500" dist="50800" dir="5400000" sy="-100000" algn="bl" rotWithShape="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tr-TR" sz="4000" b="1" dirty="0">
                <a:solidFill>
                  <a:schemeClr val="accent6">
                    <a:lumMod val="75000"/>
                  </a:schemeClr>
                </a:solidFill>
              </a:rPr>
              <a:t>BAŞVURULAR </a:t>
            </a:r>
            <a:r>
              <a:rPr lang="tr-TR" sz="8800" b="1" dirty="0">
                <a:solidFill>
                  <a:schemeClr val="accent6">
                    <a:lumMod val="75000"/>
                  </a:schemeClr>
                </a:solidFill>
              </a:rPr>
              <a:t>NASIL</a:t>
            </a:r>
            <a:r>
              <a:rPr lang="tr-TR" sz="4800" b="1" dirty="0">
                <a:solidFill>
                  <a:schemeClr val="accent6">
                    <a:lumMod val="75000"/>
                  </a:schemeClr>
                </a:solidFill>
              </a:rPr>
              <a:t> </a:t>
            </a:r>
            <a:r>
              <a:rPr lang="tr-TR" sz="4000" b="1" dirty="0">
                <a:solidFill>
                  <a:schemeClr val="accent6">
                    <a:lumMod val="75000"/>
                  </a:schemeClr>
                </a:solidFill>
              </a:rPr>
              <a:t>YAPILACAK?</a:t>
            </a:r>
          </a:p>
        </p:txBody>
      </p:sp>
      <p:sp>
        <p:nvSpPr>
          <p:cNvPr id="4" name="Metin kutusu 3">
            <a:extLst>
              <a:ext uri="{FF2B5EF4-FFF2-40B4-BE49-F238E27FC236}">
                <a16:creationId xmlns="" xmlns:a16="http://schemas.microsoft.com/office/drawing/2014/main" id="{AE43B2C3-3EF2-4B00-AF7A-747CB813DA1D}"/>
              </a:ext>
            </a:extLst>
          </p:cNvPr>
          <p:cNvSpPr txBox="1"/>
          <p:nvPr/>
        </p:nvSpPr>
        <p:spPr>
          <a:xfrm>
            <a:off x="3391272" y="1819981"/>
            <a:ext cx="5619565" cy="1107996"/>
          </a:xfrm>
          <a:prstGeom prst="rect">
            <a:avLst/>
          </a:prstGeom>
          <a:noFill/>
        </p:spPr>
        <p:txBody>
          <a:bodyPr wrap="square" rtlCol="0">
            <a:spAutoFit/>
          </a:bodyPr>
          <a:lstStyle/>
          <a:p>
            <a:r>
              <a:rPr lang="tr-TR" sz="4800" b="1" dirty="0"/>
              <a:t>BURSLULUK SINAVI </a:t>
            </a:r>
          </a:p>
          <a:p>
            <a:endParaRPr lang="tr-TR" dirty="0"/>
          </a:p>
        </p:txBody>
      </p:sp>
      <p:sp>
        <p:nvSpPr>
          <p:cNvPr id="9" name="Dikdörtgen: Üst Köşeleri Yuvarlatılmış 8">
            <a:extLst>
              <a:ext uri="{FF2B5EF4-FFF2-40B4-BE49-F238E27FC236}">
                <a16:creationId xmlns="" xmlns:a16="http://schemas.microsoft.com/office/drawing/2014/main" id="{EC30B96C-AD0E-474A-9573-88524E30523C}"/>
              </a:ext>
            </a:extLst>
          </p:cNvPr>
          <p:cNvSpPr/>
          <p:nvPr/>
        </p:nvSpPr>
        <p:spPr>
          <a:xfrm>
            <a:off x="0" y="6206119"/>
            <a:ext cx="12192000" cy="729068"/>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a:p>
        </p:txBody>
      </p:sp>
      <p:sp>
        <p:nvSpPr>
          <p:cNvPr id="10" name="Akış Çizelgesi: Sonlandırıcı 9">
            <a:extLst>
              <a:ext uri="{FF2B5EF4-FFF2-40B4-BE49-F238E27FC236}">
                <a16:creationId xmlns="" xmlns:a16="http://schemas.microsoft.com/office/drawing/2014/main" id="{C41247A7-61BB-45B3-9EC4-5F96B8637B70}"/>
              </a:ext>
            </a:extLst>
          </p:cNvPr>
          <p:cNvSpPr/>
          <p:nvPr/>
        </p:nvSpPr>
        <p:spPr>
          <a:xfrm>
            <a:off x="3573262" y="5895950"/>
            <a:ext cx="5045476" cy="674703"/>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spTree>
    <p:extLst>
      <p:ext uri="{BB962C8B-B14F-4D97-AF65-F5344CB8AC3E}">
        <p14:creationId xmlns:p14="http://schemas.microsoft.com/office/powerpoint/2010/main" val="4273271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 xmlns:a16="http://schemas.microsoft.com/office/drawing/2014/main" id="{E3235F4F-9EDB-477E-802F-0852EA68A8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578" y="1455036"/>
            <a:ext cx="2732653" cy="2628693"/>
          </a:xfrm>
          <a:prstGeom prst="rect">
            <a:avLst/>
          </a:prstGeom>
        </p:spPr>
      </p:pic>
      <p:sp>
        <p:nvSpPr>
          <p:cNvPr id="7" name="Metin kutusu 6">
            <a:extLst>
              <a:ext uri="{FF2B5EF4-FFF2-40B4-BE49-F238E27FC236}">
                <a16:creationId xmlns="" xmlns:a16="http://schemas.microsoft.com/office/drawing/2014/main" id="{3602991A-EA1D-4C0A-A1C0-41A68430A572}"/>
              </a:ext>
            </a:extLst>
          </p:cNvPr>
          <p:cNvSpPr txBox="1"/>
          <p:nvPr/>
        </p:nvSpPr>
        <p:spPr>
          <a:xfrm>
            <a:off x="71021" y="266330"/>
            <a:ext cx="12192000" cy="7694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4400" b="1" dirty="0"/>
              <a:t>Sınav Süresi ve Soru Sayısı</a:t>
            </a:r>
          </a:p>
        </p:txBody>
      </p:sp>
      <p:sp>
        <p:nvSpPr>
          <p:cNvPr id="8" name="Metin kutusu 7">
            <a:extLst>
              <a:ext uri="{FF2B5EF4-FFF2-40B4-BE49-F238E27FC236}">
                <a16:creationId xmlns="" xmlns:a16="http://schemas.microsoft.com/office/drawing/2014/main" id="{F6337EFD-15E5-414D-BF3B-A7812939ECBD}"/>
              </a:ext>
            </a:extLst>
          </p:cNvPr>
          <p:cNvSpPr txBox="1"/>
          <p:nvPr/>
        </p:nvSpPr>
        <p:spPr>
          <a:xfrm>
            <a:off x="580008" y="4149051"/>
            <a:ext cx="3182085" cy="7078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2400" b="1" dirty="0"/>
              <a:t>Sınav Saati:</a:t>
            </a:r>
            <a:r>
              <a:rPr lang="tr-TR" sz="4000" b="1" dirty="0"/>
              <a:t>10.00</a:t>
            </a:r>
            <a:endParaRPr lang="tr-TR" sz="1400" b="1" dirty="0"/>
          </a:p>
        </p:txBody>
      </p:sp>
      <p:sp>
        <p:nvSpPr>
          <p:cNvPr id="9" name="Metin kutusu 8">
            <a:extLst>
              <a:ext uri="{FF2B5EF4-FFF2-40B4-BE49-F238E27FC236}">
                <a16:creationId xmlns="" xmlns:a16="http://schemas.microsoft.com/office/drawing/2014/main" id="{3EA00DBD-1432-4183-920E-0C1E5406BAE9}"/>
              </a:ext>
            </a:extLst>
          </p:cNvPr>
          <p:cNvSpPr txBox="1"/>
          <p:nvPr/>
        </p:nvSpPr>
        <p:spPr>
          <a:xfrm>
            <a:off x="5222732" y="1621221"/>
            <a:ext cx="5557421" cy="14465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tr-TR" sz="3600" b="1" dirty="0"/>
              <a:t>Toplam </a:t>
            </a:r>
            <a:r>
              <a:rPr lang="tr-TR" sz="8800" b="1" dirty="0"/>
              <a:t>100</a:t>
            </a:r>
            <a:r>
              <a:rPr lang="tr-TR" sz="3600" b="1" dirty="0"/>
              <a:t> Soru</a:t>
            </a:r>
          </a:p>
        </p:txBody>
      </p:sp>
      <p:sp>
        <p:nvSpPr>
          <p:cNvPr id="10" name="Metin kutusu 9">
            <a:extLst>
              <a:ext uri="{FF2B5EF4-FFF2-40B4-BE49-F238E27FC236}">
                <a16:creationId xmlns="" xmlns:a16="http://schemas.microsoft.com/office/drawing/2014/main" id="{8B2144A1-F723-49ED-AE92-E942C402028B}"/>
              </a:ext>
            </a:extLst>
          </p:cNvPr>
          <p:cNvSpPr txBox="1"/>
          <p:nvPr/>
        </p:nvSpPr>
        <p:spPr>
          <a:xfrm>
            <a:off x="5222732" y="3525558"/>
            <a:ext cx="5557421" cy="14465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tr-TR" sz="3600" b="1" dirty="0"/>
              <a:t>Toplam </a:t>
            </a:r>
            <a:r>
              <a:rPr lang="tr-TR" sz="8800" b="1" dirty="0"/>
              <a:t>120</a:t>
            </a:r>
            <a:r>
              <a:rPr lang="tr-TR" sz="3600" b="1" dirty="0"/>
              <a:t> Dakika</a:t>
            </a:r>
          </a:p>
        </p:txBody>
      </p:sp>
      <p:sp>
        <p:nvSpPr>
          <p:cNvPr id="11" name="Dikdörtgen 10">
            <a:extLst>
              <a:ext uri="{FF2B5EF4-FFF2-40B4-BE49-F238E27FC236}">
                <a16:creationId xmlns="" xmlns:a16="http://schemas.microsoft.com/office/drawing/2014/main" id="{FA83F41F-FA31-4F33-8010-1167B45EE67A}"/>
              </a:ext>
            </a:extLst>
          </p:cNvPr>
          <p:cNvSpPr/>
          <p:nvPr/>
        </p:nvSpPr>
        <p:spPr>
          <a:xfrm>
            <a:off x="71120" y="6452902"/>
            <a:ext cx="12120880" cy="40509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dirty="0"/>
          </a:p>
        </p:txBody>
      </p:sp>
      <p:sp>
        <p:nvSpPr>
          <p:cNvPr id="13" name="Akış Çizelgesi: Sonlandırıcı 12">
            <a:extLst>
              <a:ext uri="{FF2B5EF4-FFF2-40B4-BE49-F238E27FC236}">
                <a16:creationId xmlns="" xmlns:a16="http://schemas.microsoft.com/office/drawing/2014/main" id="{7981BD91-4781-4E19-91FB-5E8C0C67B1A5}"/>
              </a:ext>
            </a:extLst>
          </p:cNvPr>
          <p:cNvSpPr/>
          <p:nvPr/>
        </p:nvSpPr>
        <p:spPr>
          <a:xfrm>
            <a:off x="3559994" y="6280833"/>
            <a:ext cx="4781365" cy="344138"/>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spTree>
    <p:extLst>
      <p:ext uri="{BB962C8B-B14F-4D97-AF65-F5344CB8AC3E}">
        <p14:creationId xmlns:p14="http://schemas.microsoft.com/office/powerpoint/2010/main" val="222499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alphaModFix amt="80000"/>
          </a:blip>
          <a:tile tx="0" ty="0" sx="100000" sy="100000" flip="none" algn="tl"/>
        </a:blipFill>
        <a:effectLst/>
      </p:bgPr>
    </p:bg>
    <p:spTree>
      <p:nvGrpSpPr>
        <p:cNvPr id="1" name=""/>
        <p:cNvGrpSpPr/>
        <p:nvPr/>
      </p:nvGrpSpPr>
      <p:grpSpPr>
        <a:xfrm>
          <a:off x="0" y="0"/>
          <a:ext cx="0" cy="0"/>
          <a:chOff x="0" y="0"/>
          <a:chExt cx="0" cy="0"/>
        </a:xfrm>
      </p:grpSpPr>
      <p:sp>
        <p:nvSpPr>
          <p:cNvPr id="13" name="Oval 12">
            <a:extLst>
              <a:ext uri="{FF2B5EF4-FFF2-40B4-BE49-F238E27FC236}">
                <a16:creationId xmlns="" xmlns:a16="http://schemas.microsoft.com/office/drawing/2014/main" id="{A548306A-D831-4008-9FF9-3D9770816C5D}"/>
              </a:ext>
            </a:extLst>
          </p:cNvPr>
          <p:cNvSpPr/>
          <p:nvPr/>
        </p:nvSpPr>
        <p:spPr>
          <a:xfrm>
            <a:off x="677031" y="2043747"/>
            <a:ext cx="2970409" cy="315817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5400" b="1" dirty="0" smtClean="0">
                <a:ln w="22225">
                  <a:solidFill>
                    <a:schemeClr val="accent2"/>
                  </a:solidFill>
                  <a:prstDash val="solid"/>
                </a:ln>
                <a:solidFill>
                  <a:schemeClr val="accent2">
                    <a:lumMod val="40000"/>
                    <a:lumOff val="60000"/>
                  </a:schemeClr>
                </a:solidFill>
              </a:rPr>
              <a:t>2022</a:t>
            </a:r>
            <a:endParaRPr lang="tr-TR" sz="5400" b="1" dirty="0">
              <a:ln w="22225">
                <a:solidFill>
                  <a:schemeClr val="accent2"/>
                </a:solidFill>
                <a:prstDash val="solid"/>
              </a:ln>
              <a:solidFill>
                <a:schemeClr val="accent2">
                  <a:lumMod val="40000"/>
                  <a:lumOff val="60000"/>
                </a:schemeClr>
              </a:solidFill>
            </a:endParaRPr>
          </a:p>
          <a:p>
            <a:pPr algn="ctr"/>
            <a:r>
              <a:rPr lang="tr-TR" sz="5400" b="1" dirty="0">
                <a:ln w="22225">
                  <a:solidFill>
                    <a:schemeClr val="accent2"/>
                  </a:solidFill>
                  <a:prstDash val="solid"/>
                </a:ln>
                <a:solidFill>
                  <a:schemeClr val="accent2">
                    <a:lumMod val="40000"/>
                    <a:lumOff val="60000"/>
                  </a:schemeClr>
                </a:solidFill>
              </a:rPr>
              <a:t> İOKBS</a:t>
            </a:r>
            <a:endParaRPr lang="tr-TR" b="1" dirty="0"/>
          </a:p>
        </p:txBody>
      </p:sp>
      <p:sp>
        <p:nvSpPr>
          <p:cNvPr id="6" name="Metin kutusu 5">
            <a:extLst>
              <a:ext uri="{FF2B5EF4-FFF2-40B4-BE49-F238E27FC236}">
                <a16:creationId xmlns="" xmlns:a16="http://schemas.microsoft.com/office/drawing/2014/main" id="{CD9AD88C-2150-4B12-9B4A-EC26A07F0C9B}"/>
              </a:ext>
            </a:extLst>
          </p:cNvPr>
          <p:cNvSpPr txBox="1"/>
          <p:nvPr/>
        </p:nvSpPr>
        <p:spPr>
          <a:xfrm>
            <a:off x="3831405" y="4127450"/>
            <a:ext cx="7048870" cy="92333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dirty="0"/>
              <a:t>www.</a:t>
            </a:r>
            <a:r>
              <a:rPr lang="tr-TR" sz="5400" b="1" dirty="0"/>
              <a:t>rehberlikservisim</a:t>
            </a:r>
            <a:r>
              <a:rPr lang="tr-TR" dirty="0"/>
              <a:t>.com</a:t>
            </a:r>
          </a:p>
        </p:txBody>
      </p:sp>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8263" y="1907275"/>
            <a:ext cx="4753155" cy="2220175"/>
          </a:xfrm>
          <a:prstGeom prst="rect">
            <a:avLst/>
          </a:prstGeom>
        </p:spPr>
      </p:pic>
    </p:spTree>
    <p:extLst>
      <p:ext uri="{BB962C8B-B14F-4D97-AF65-F5344CB8AC3E}">
        <p14:creationId xmlns:p14="http://schemas.microsoft.com/office/powerpoint/2010/main" val="1895002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Şerit: Aşağı Bükülmüş 5">
            <a:extLst>
              <a:ext uri="{FF2B5EF4-FFF2-40B4-BE49-F238E27FC236}">
                <a16:creationId xmlns="" xmlns:a16="http://schemas.microsoft.com/office/drawing/2014/main" id="{87CE30F8-8478-42A1-8A59-1B9054A122A9}"/>
              </a:ext>
            </a:extLst>
          </p:cNvPr>
          <p:cNvSpPr/>
          <p:nvPr/>
        </p:nvSpPr>
        <p:spPr>
          <a:xfrm>
            <a:off x="132056" y="407550"/>
            <a:ext cx="11204727" cy="1100831"/>
          </a:xfrm>
          <a:prstGeom prst="ribb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tr-TR" dirty="0"/>
          </a:p>
        </p:txBody>
      </p:sp>
      <p:sp>
        <p:nvSpPr>
          <p:cNvPr id="4" name="Metin kutusu 3">
            <a:extLst>
              <a:ext uri="{FF2B5EF4-FFF2-40B4-BE49-F238E27FC236}">
                <a16:creationId xmlns="" xmlns:a16="http://schemas.microsoft.com/office/drawing/2014/main" id="{AE43B2C3-3EF2-4B00-AF7A-747CB813DA1D}"/>
              </a:ext>
            </a:extLst>
          </p:cNvPr>
          <p:cNvSpPr txBox="1"/>
          <p:nvPr/>
        </p:nvSpPr>
        <p:spPr>
          <a:xfrm>
            <a:off x="3178205" y="597909"/>
            <a:ext cx="8469297" cy="1107996"/>
          </a:xfrm>
          <a:prstGeom prst="rect">
            <a:avLst/>
          </a:prstGeom>
          <a:noFill/>
        </p:spPr>
        <p:txBody>
          <a:bodyPr wrap="square" rtlCol="0">
            <a:spAutoFit/>
          </a:bodyPr>
          <a:lstStyle/>
          <a:p>
            <a:r>
              <a:rPr lang="tr-TR" sz="4800" b="1" dirty="0">
                <a:solidFill>
                  <a:schemeClr val="bg1"/>
                </a:solidFill>
              </a:rPr>
              <a:t>Başvuru Şartları</a:t>
            </a:r>
          </a:p>
          <a:p>
            <a:endParaRPr lang="tr-TR" sz="1600" dirty="0"/>
          </a:p>
        </p:txBody>
      </p:sp>
      <p:sp>
        <p:nvSpPr>
          <p:cNvPr id="5" name="Metin kutusu 4">
            <a:extLst>
              <a:ext uri="{FF2B5EF4-FFF2-40B4-BE49-F238E27FC236}">
                <a16:creationId xmlns="" xmlns:a16="http://schemas.microsoft.com/office/drawing/2014/main" id="{F65EB4BB-1C90-4010-9F57-31F5AB4B8589}"/>
              </a:ext>
            </a:extLst>
          </p:cNvPr>
          <p:cNvSpPr txBox="1"/>
          <p:nvPr/>
        </p:nvSpPr>
        <p:spPr>
          <a:xfrm>
            <a:off x="607565" y="1828800"/>
            <a:ext cx="11204727" cy="3939540"/>
          </a:xfrm>
          <a:prstGeom prst="rect">
            <a:avLst/>
          </a:prstGeom>
          <a:noFill/>
        </p:spPr>
        <p:txBody>
          <a:bodyPr wrap="square" rtlCol="0">
            <a:spAutoFit/>
          </a:bodyPr>
          <a:lstStyle/>
          <a:p>
            <a:pPr marL="285750" indent="-285750">
              <a:buFont typeface="Wingdings" panose="05000000000000000000" pitchFamily="2" charset="2"/>
              <a:buChar char="ü"/>
            </a:pPr>
            <a:r>
              <a:rPr lang="tr-TR" dirty="0"/>
              <a:t> </a:t>
            </a:r>
            <a:r>
              <a:rPr lang="tr-TR" sz="1900" dirty="0">
                <a:latin typeface="Arial" panose="020B0604020202020204" pitchFamily="34" charset="0"/>
                <a:cs typeface="Arial" panose="020B0604020202020204" pitchFamily="34" charset="0"/>
              </a:rPr>
              <a:t>Türkiye Cumhuriyeti veya Kuzey Kıbrıs Türk Cumhuriyeti vatandaşı olmak,</a:t>
            </a:r>
          </a:p>
          <a:p>
            <a:pPr algn="just"/>
            <a:endParaRPr lang="tr-TR" sz="19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tr-TR" sz="2000" dirty="0"/>
              <a:t>Parasız yatılı olarak öğrenimine devam eden öğrencilere ayrıca burs verilmez</a:t>
            </a:r>
            <a:r>
              <a:rPr lang="tr-TR" sz="2000" dirty="0" smtClean="0"/>
              <a:t>.</a:t>
            </a:r>
            <a:endParaRPr lang="tr-TR" sz="1900" dirty="0">
              <a:latin typeface="Arial" panose="020B0604020202020204" pitchFamily="34" charset="0"/>
              <a:cs typeface="Arial" panose="020B0604020202020204" pitchFamily="34" charset="0"/>
            </a:endParaRPr>
          </a:p>
          <a:p>
            <a:pPr algn="just"/>
            <a:endParaRPr lang="tr-TR" sz="19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tr-TR" sz="1900" dirty="0">
                <a:latin typeface="Arial" panose="020B0604020202020204" pitchFamily="34" charset="0"/>
                <a:cs typeface="Arial" panose="020B0604020202020204" pitchFamily="34" charset="0"/>
              </a:rPr>
              <a:t>5’inci, 6’ncı, 7’nci ve 8’inci sınıfları ile ortaöğretim kurumlarının hazırlık sınıfı, 9’uncu, 10’uncu ve 11’inci sınıflarında öğrenci olmak,</a:t>
            </a:r>
          </a:p>
          <a:p>
            <a:pPr algn="just"/>
            <a:endParaRPr lang="tr-TR" sz="19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tr-TR" sz="1900" dirty="0">
                <a:latin typeface="Arial" panose="020B0604020202020204" pitchFamily="34" charset="0"/>
                <a:cs typeface="Arial" panose="020B0604020202020204" pitchFamily="34" charset="0"/>
              </a:rPr>
              <a:t> İlköğretim ve ortaöğretim okullarında, sınavın yapıldığı ders yılında okul değiştirme yaptırımı/ cezası almamış olmak,</a:t>
            </a:r>
          </a:p>
          <a:p>
            <a:pPr algn="just"/>
            <a:endParaRPr lang="tr-TR" sz="19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tr-TR" sz="1900" dirty="0">
                <a:latin typeface="Arial" panose="020B0604020202020204" pitchFamily="34" charset="0"/>
                <a:cs typeface="Arial" panose="020B0604020202020204" pitchFamily="34" charset="0"/>
              </a:rPr>
              <a:t> </a:t>
            </a:r>
            <a:r>
              <a:rPr lang="tr-TR" sz="2000" dirty="0" smtClean="0"/>
              <a:t>Maddi imkanlardan yoksun bulunmak. Ailenin </a:t>
            </a:r>
            <a:r>
              <a:rPr lang="tr-TR" sz="2000" dirty="0"/>
              <a:t>2021 senesi yıllık gelir toplamından fert başına düşen toplam miktarın 2022 Mali Yılı için tespit edilen </a:t>
            </a:r>
            <a:r>
              <a:rPr lang="tr-TR" sz="2000" b="1" dirty="0"/>
              <a:t>18.160,00 (</a:t>
            </a:r>
            <a:r>
              <a:rPr lang="tr-TR" sz="2000" b="1" dirty="0" err="1"/>
              <a:t>onsekizbinyüzaltmış</a:t>
            </a:r>
            <a:r>
              <a:rPr lang="tr-TR" sz="2000" b="1" dirty="0"/>
              <a:t>) TL’yi </a:t>
            </a:r>
            <a:r>
              <a:rPr lang="tr-TR" sz="2000" dirty="0"/>
              <a:t>geçmemesi gerekir. Aile gelirinin tespitinde ailenin 2021 yılında elde ettiği tüm gelirleri esas alınacaktır.</a:t>
            </a:r>
            <a:endParaRPr lang="tr-TR" sz="1900" dirty="0">
              <a:latin typeface="Arial" panose="020B0604020202020204" pitchFamily="34" charset="0"/>
              <a:cs typeface="Arial" panose="020B0604020202020204" pitchFamily="34" charset="0"/>
            </a:endParaRPr>
          </a:p>
        </p:txBody>
      </p:sp>
      <p:grpSp>
        <p:nvGrpSpPr>
          <p:cNvPr id="9" name="Grup 8">
            <a:extLst>
              <a:ext uri="{FF2B5EF4-FFF2-40B4-BE49-F238E27FC236}">
                <a16:creationId xmlns="" xmlns:a16="http://schemas.microsoft.com/office/drawing/2014/main" id="{D63208C3-23A5-4B1B-B2E6-C2BC72435D55}"/>
              </a:ext>
            </a:extLst>
          </p:cNvPr>
          <p:cNvGrpSpPr/>
          <p:nvPr/>
        </p:nvGrpSpPr>
        <p:grpSpPr>
          <a:xfrm>
            <a:off x="0" y="6042593"/>
            <a:ext cx="12192000" cy="995122"/>
            <a:chOff x="0" y="6042593"/>
            <a:chExt cx="12192000" cy="995122"/>
          </a:xfrm>
        </p:grpSpPr>
        <p:sp>
          <p:nvSpPr>
            <p:cNvPr id="7" name="Dikdörtgen: Üst Köşeleri Yuvarlatılmış 6">
              <a:extLst>
                <a:ext uri="{FF2B5EF4-FFF2-40B4-BE49-F238E27FC236}">
                  <a16:creationId xmlns="" xmlns:a16="http://schemas.microsoft.com/office/drawing/2014/main" id="{7C42A070-772D-47D8-8B23-FCC8B209E147}"/>
                </a:ext>
              </a:extLst>
            </p:cNvPr>
            <p:cNvSpPr/>
            <p:nvPr/>
          </p:nvSpPr>
          <p:spPr>
            <a:xfrm>
              <a:off x="0" y="6328013"/>
              <a:ext cx="12192000" cy="709702"/>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a:p>
          </p:txBody>
        </p:sp>
        <p:sp>
          <p:nvSpPr>
            <p:cNvPr id="8" name="Akış Çizelgesi: Sonlandırıcı 7">
              <a:extLst>
                <a:ext uri="{FF2B5EF4-FFF2-40B4-BE49-F238E27FC236}">
                  <a16:creationId xmlns="" xmlns:a16="http://schemas.microsoft.com/office/drawing/2014/main" id="{6AE630C4-52E7-4003-9A31-1AB3832CC7A7}"/>
                </a:ext>
              </a:extLst>
            </p:cNvPr>
            <p:cNvSpPr/>
            <p:nvPr/>
          </p:nvSpPr>
          <p:spPr>
            <a:xfrm>
              <a:off x="3573262" y="6042593"/>
              <a:ext cx="5045476" cy="674703"/>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grpSp>
    </p:spTree>
    <p:extLst>
      <p:ext uri="{BB962C8B-B14F-4D97-AF65-F5344CB8AC3E}">
        <p14:creationId xmlns:p14="http://schemas.microsoft.com/office/powerpoint/2010/main" val="3814564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 xmlns:a16="http://schemas.microsoft.com/office/drawing/2014/main" id="{F65EB4BB-1C90-4010-9F57-31F5AB4B8589}"/>
              </a:ext>
            </a:extLst>
          </p:cNvPr>
          <p:cNvSpPr txBox="1"/>
          <p:nvPr/>
        </p:nvSpPr>
        <p:spPr>
          <a:xfrm>
            <a:off x="345225" y="1330761"/>
            <a:ext cx="11665258" cy="5170646"/>
          </a:xfrm>
          <a:prstGeom prst="rect">
            <a:avLst/>
          </a:prstGeom>
          <a:noFill/>
        </p:spPr>
        <p:txBody>
          <a:bodyPr wrap="square" rtlCol="0">
            <a:spAutoFit/>
          </a:bodyPr>
          <a:lstStyle/>
          <a:p>
            <a:pPr algn="just"/>
            <a:r>
              <a:rPr lang="tr-TR" sz="2200" b="1" dirty="0">
                <a:solidFill>
                  <a:schemeClr val="accent6">
                    <a:lumMod val="75000"/>
                  </a:schemeClr>
                </a:solidFill>
              </a:rPr>
              <a:t>a)</a:t>
            </a:r>
            <a:r>
              <a:rPr lang="tr-TR" sz="2200" dirty="0"/>
              <a:t>Öğrenci velisi, çocuğunun başvuru şartlarını taşıması hâlinde, öğrencinin öğrenim gördüğü okul müdürlüğünde sınav başvurusunu yapabilecektir</a:t>
            </a:r>
            <a:r>
              <a:rPr lang="tr-TR" sz="2200" dirty="0" smtClean="0"/>
              <a:t>.</a:t>
            </a:r>
            <a:r>
              <a:rPr lang="tr-TR" sz="2200" dirty="0"/>
              <a:t> Sınav başvuruları 21 Nisan 2022 - 13 Mayıs 2022 tarihleri arasında alınacaktır. </a:t>
            </a:r>
          </a:p>
          <a:p>
            <a:r>
              <a:rPr lang="tr-TR" sz="2200" dirty="0"/>
              <a:t> </a:t>
            </a:r>
          </a:p>
          <a:p>
            <a:pPr algn="just"/>
            <a:r>
              <a:rPr lang="tr-TR" sz="2200" b="1" dirty="0">
                <a:solidFill>
                  <a:schemeClr val="accent6">
                    <a:lumMod val="75000"/>
                  </a:schemeClr>
                </a:solidFill>
              </a:rPr>
              <a:t>b) </a:t>
            </a:r>
            <a:r>
              <a:rPr lang="tr-TR" sz="2200" dirty="0" smtClean="0"/>
              <a:t>Öğrenci </a:t>
            </a:r>
            <a:r>
              <a:rPr lang="tr-TR" sz="2200" dirty="0"/>
              <a:t>velisi, “EK-1 Öğrenci Ailesinin Maddî Durumunu Gösteren Beyanname” ve eklerini, okul müdürlüğüne teslim edecek ve başvurunun yapılmasını sağlayacaktır. </a:t>
            </a:r>
            <a:endParaRPr lang="tr-TR" sz="2200" dirty="0" smtClean="0"/>
          </a:p>
          <a:p>
            <a:pPr algn="just"/>
            <a:endParaRPr lang="tr-TR" sz="2200" dirty="0" smtClean="0"/>
          </a:p>
          <a:p>
            <a:pPr algn="just"/>
            <a:r>
              <a:rPr lang="tr-TR" sz="2200" b="1" dirty="0" smtClean="0">
                <a:solidFill>
                  <a:schemeClr val="accent6">
                    <a:lumMod val="75000"/>
                  </a:schemeClr>
                </a:solidFill>
                <a:latin typeface="Arial" panose="020B0604020202020204" pitchFamily="34" charset="0"/>
                <a:cs typeface="Arial" panose="020B0604020202020204" pitchFamily="34" charset="0"/>
              </a:rPr>
              <a:t>c) </a:t>
            </a:r>
            <a:r>
              <a:rPr lang="tr-TR" sz="2200" dirty="0"/>
              <a:t>Sınav başvurusu elektronik ortamda okul müdürlüğü tarafından yapılacaktır. Başvurunun yapıldığına dair okul müdürlüğü tarafından onaylanan ve veli tarafından imzalanan başvuru belgesi sınav bitimine kadar </a:t>
            </a:r>
            <a:r>
              <a:rPr lang="tr-TR" sz="2200" dirty="0" smtClean="0"/>
              <a:t>saklanacaktır.</a:t>
            </a:r>
          </a:p>
          <a:p>
            <a:pPr algn="just"/>
            <a:endParaRPr lang="tr-TR" sz="2200" dirty="0" smtClean="0"/>
          </a:p>
          <a:p>
            <a:pPr algn="just"/>
            <a:r>
              <a:rPr lang="tr-TR" sz="2200" b="1" dirty="0" smtClean="0">
                <a:solidFill>
                  <a:schemeClr val="accent6">
                    <a:lumMod val="75000"/>
                  </a:schemeClr>
                </a:solidFill>
                <a:latin typeface="Arial" panose="020B0604020202020204" pitchFamily="34" charset="0"/>
                <a:cs typeface="Arial" panose="020B0604020202020204" pitchFamily="34" charset="0"/>
              </a:rPr>
              <a:t>d) </a:t>
            </a:r>
            <a:r>
              <a:rPr lang="tr-TR" sz="2200" dirty="0" smtClean="0"/>
              <a:t>Başvuru </a:t>
            </a:r>
            <a:r>
              <a:rPr lang="tr-TR" sz="2200" dirty="0"/>
              <a:t>onaylandıktan sonra elektronik ortamda yapılacak değişiklikler başvuru bilgilerini değiştirmeyecektir. Bu nedenle onaylama işleminden önce bilgilerin doğruluğu veli ve okul yöneticilerince titizlikle incelenmelidir. Bundan sonra yapılan başvurular ve talepler kesinlikle dikkate alınmayacaktır. </a:t>
            </a:r>
            <a:endParaRPr lang="tr-TR" sz="2200" dirty="0">
              <a:latin typeface="Arial" panose="020B0604020202020204" pitchFamily="34" charset="0"/>
              <a:cs typeface="Arial" panose="020B0604020202020204" pitchFamily="34" charset="0"/>
            </a:endParaRPr>
          </a:p>
        </p:txBody>
      </p:sp>
      <p:sp>
        <p:nvSpPr>
          <p:cNvPr id="7" name="Dikdörtgen: Üst Köşeleri Yuvarlatılmış 6">
            <a:extLst>
              <a:ext uri="{FF2B5EF4-FFF2-40B4-BE49-F238E27FC236}">
                <a16:creationId xmlns="" xmlns:a16="http://schemas.microsoft.com/office/drawing/2014/main" id="{7C42A070-772D-47D8-8B23-FCC8B209E147}"/>
              </a:ext>
            </a:extLst>
          </p:cNvPr>
          <p:cNvSpPr/>
          <p:nvPr/>
        </p:nvSpPr>
        <p:spPr>
          <a:xfrm>
            <a:off x="0" y="6683421"/>
            <a:ext cx="12192000" cy="349158"/>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a:p>
        </p:txBody>
      </p:sp>
      <p:sp>
        <p:nvSpPr>
          <p:cNvPr id="12" name="Akış Çizelgesi: Sonlandırıcı 11">
            <a:extLst>
              <a:ext uri="{FF2B5EF4-FFF2-40B4-BE49-F238E27FC236}">
                <a16:creationId xmlns="" xmlns:a16="http://schemas.microsoft.com/office/drawing/2014/main" id="{18A76935-21FD-4B64-BC0A-C13BF16417AF}"/>
              </a:ext>
            </a:extLst>
          </p:cNvPr>
          <p:cNvSpPr/>
          <p:nvPr/>
        </p:nvSpPr>
        <p:spPr>
          <a:xfrm>
            <a:off x="3790025" y="6528129"/>
            <a:ext cx="4128857" cy="410079"/>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sp>
        <p:nvSpPr>
          <p:cNvPr id="13" name="Metin kutusu 12">
            <a:extLst>
              <a:ext uri="{FF2B5EF4-FFF2-40B4-BE49-F238E27FC236}">
                <a16:creationId xmlns="" xmlns:a16="http://schemas.microsoft.com/office/drawing/2014/main" id="{CA659357-96CB-45D0-88A5-29A3507245A4}"/>
              </a:ext>
            </a:extLst>
          </p:cNvPr>
          <p:cNvSpPr txBox="1"/>
          <p:nvPr/>
        </p:nvSpPr>
        <p:spPr>
          <a:xfrm>
            <a:off x="0" y="305914"/>
            <a:ext cx="12192000" cy="7694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4400" b="1" dirty="0"/>
              <a:t>Başvurular Nasıl Yapılacak?</a:t>
            </a:r>
          </a:p>
        </p:txBody>
      </p:sp>
    </p:spTree>
    <p:extLst>
      <p:ext uri="{BB962C8B-B14F-4D97-AF65-F5344CB8AC3E}">
        <p14:creationId xmlns:p14="http://schemas.microsoft.com/office/powerpoint/2010/main" val="254253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 xmlns:a16="http://schemas.microsoft.com/office/drawing/2014/main" id="{AE43B2C3-3EF2-4B00-AF7A-747CB813DA1D}"/>
              </a:ext>
            </a:extLst>
          </p:cNvPr>
          <p:cNvSpPr txBox="1"/>
          <p:nvPr/>
        </p:nvSpPr>
        <p:spPr>
          <a:xfrm>
            <a:off x="2211464" y="8578"/>
            <a:ext cx="8753382" cy="769441"/>
          </a:xfrm>
          <a:prstGeom prst="rect">
            <a:avLst/>
          </a:prstGeom>
          <a:noFill/>
        </p:spPr>
        <p:txBody>
          <a:bodyPr wrap="square" rtlCol="0">
            <a:spAutoFit/>
          </a:bodyPr>
          <a:lstStyle/>
          <a:p>
            <a:r>
              <a:rPr lang="tr-TR" sz="3200" b="1" dirty="0">
                <a:ln w="0"/>
                <a:solidFill>
                  <a:schemeClr val="accent1"/>
                </a:solidFill>
                <a:effectLst>
                  <a:outerShdw blurRad="38100" dist="25400" dir="5400000" algn="ctr" rotWithShape="0">
                    <a:srgbClr val="6E747A">
                      <a:alpha val="43000"/>
                    </a:srgbClr>
                  </a:outerShdw>
                </a:effectLst>
              </a:rPr>
              <a:t>BAŞVURU ESNASINDA İSTENEN BELGELER</a:t>
            </a:r>
            <a:r>
              <a:rPr lang="tr-TR" sz="4400" b="1" dirty="0">
                <a:ln w="0"/>
                <a:solidFill>
                  <a:schemeClr val="accent1"/>
                </a:solidFill>
                <a:effectLst>
                  <a:outerShdw blurRad="38100" dist="25400" dir="5400000" algn="ctr" rotWithShape="0">
                    <a:srgbClr val="6E747A">
                      <a:alpha val="43000"/>
                    </a:srgbClr>
                  </a:outerShdw>
                </a:effectLst>
              </a:rPr>
              <a:t>?</a:t>
            </a:r>
            <a:endParaRPr lang="tr-TR" sz="1400" b="1" dirty="0">
              <a:ln w="0"/>
              <a:solidFill>
                <a:schemeClr val="accent1"/>
              </a:solidFill>
              <a:effectLst>
                <a:outerShdw blurRad="38100" dist="25400" dir="5400000" algn="ctr" rotWithShape="0">
                  <a:srgbClr val="6E747A">
                    <a:alpha val="43000"/>
                  </a:srgbClr>
                </a:outerShdw>
              </a:effectLst>
            </a:endParaRPr>
          </a:p>
        </p:txBody>
      </p:sp>
      <p:sp>
        <p:nvSpPr>
          <p:cNvPr id="5" name="Metin kutusu 4">
            <a:extLst>
              <a:ext uri="{FF2B5EF4-FFF2-40B4-BE49-F238E27FC236}">
                <a16:creationId xmlns="" xmlns:a16="http://schemas.microsoft.com/office/drawing/2014/main" id="{F65EB4BB-1C90-4010-9F57-31F5AB4B8589}"/>
              </a:ext>
            </a:extLst>
          </p:cNvPr>
          <p:cNvSpPr txBox="1"/>
          <p:nvPr/>
        </p:nvSpPr>
        <p:spPr>
          <a:xfrm>
            <a:off x="285411" y="1097025"/>
            <a:ext cx="11649167"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tr-TR" sz="5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1)</a:t>
            </a:r>
            <a:r>
              <a:rPr lang="tr-TR" sz="4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Ek-1 Formu:</a:t>
            </a:r>
            <a:endParaRPr lang="tr-TR" sz="11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2" name="Metin kutusu 1">
            <a:extLst>
              <a:ext uri="{FF2B5EF4-FFF2-40B4-BE49-F238E27FC236}">
                <a16:creationId xmlns="" xmlns:a16="http://schemas.microsoft.com/office/drawing/2014/main" id="{02F3CDF8-105E-4ED3-B15D-D0BA49709497}"/>
              </a:ext>
            </a:extLst>
          </p:cNvPr>
          <p:cNvSpPr txBox="1"/>
          <p:nvPr/>
        </p:nvSpPr>
        <p:spPr>
          <a:xfrm>
            <a:off x="4394474" y="1430220"/>
            <a:ext cx="7590594" cy="369332"/>
          </a:xfrm>
          <a:prstGeom prst="rect">
            <a:avLst/>
          </a:prstGeom>
          <a:noFill/>
        </p:spPr>
        <p:txBody>
          <a:bodyPr wrap="square" rtlCol="0">
            <a:spAutoFit/>
          </a:bodyPr>
          <a:lstStyle/>
          <a:p>
            <a:r>
              <a:rPr lang="tr-TR" sz="1800" dirty="0" smtClean="0">
                <a:ln w="0"/>
                <a:solidFill>
                  <a:schemeClr val="tx1"/>
                </a:solidFill>
                <a:latin typeface="Arial" panose="020B0604020202020204" pitchFamily="34" charset="0"/>
                <a:cs typeface="Arial" panose="020B0604020202020204" pitchFamily="34" charset="0"/>
              </a:rPr>
              <a:t>Okunuzdan ve İOKBS başvuru kılavuzunda</a:t>
            </a:r>
            <a:r>
              <a:rPr lang="tr-TR" dirty="0" smtClean="0">
                <a:ln w="0"/>
                <a:latin typeface="Arial" panose="020B0604020202020204" pitchFamily="34" charset="0"/>
                <a:cs typeface="Arial" panose="020B0604020202020204" pitchFamily="34" charset="0"/>
              </a:rPr>
              <a:t>n temin </a:t>
            </a:r>
            <a:r>
              <a:rPr lang="tr-TR" sz="1800" dirty="0" smtClean="0">
                <a:ln w="0"/>
                <a:solidFill>
                  <a:schemeClr val="tx1"/>
                </a:solidFill>
                <a:latin typeface="Arial" panose="020B0604020202020204" pitchFamily="34" charset="0"/>
                <a:cs typeface="Arial" panose="020B0604020202020204" pitchFamily="34" charset="0"/>
              </a:rPr>
              <a:t>edebilirsiniz</a:t>
            </a:r>
            <a:r>
              <a:rPr lang="tr-TR" sz="1800" dirty="0">
                <a:ln w="0"/>
                <a:solidFill>
                  <a:schemeClr val="tx1"/>
                </a:solidFill>
                <a:latin typeface="Arial" panose="020B0604020202020204" pitchFamily="34" charset="0"/>
                <a:cs typeface="Arial" panose="020B0604020202020204" pitchFamily="34" charset="0"/>
              </a:rPr>
              <a:t>. </a:t>
            </a:r>
            <a:endParaRPr lang="tr-TR" dirty="0">
              <a:solidFill>
                <a:srgbClr val="C00000"/>
              </a:solidFill>
              <a:latin typeface="Arial" panose="020B0604020202020204" pitchFamily="34" charset="0"/>
              <a:cs typeface="Arial" panose="020B0604020202020204" pitchFamily="34" charset="0"/>
            </a:endParaRPr>
          </a:p>
        </p:txBody>
      </p:sp>
      <p:sp>
        <p:nvSpPr>
          <p:cNvPr id="8" name="Metin kutusu 7">
            <a:extLst>
              <a:ext uri="{FF2B5EF4-FFF2-40B4-BE49-F238E27FC236}">
                <a16:creationId xmlns="" xmlns:a16="http://schemas.microsoft.com/office/drawing/2014/main" id="{DE8F04FD-A2DC-4A70-B13F-37133956DB8D}"/>
              </a:ext>
            </a:extLst>
          </p:cNvPr>
          <p:cNvSpPr txBox="1"/>
          <p:nvPr/>
        </p:nvSpPr>
        <p:spPr>
          <a:xfrm>
            <a:off x="266053" y="2241157"/>
            <a:ext cx="11659894"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tr-TR" sz="5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2)</a:t>
            </a:r>
            <a:r>
              <a:rPr lang="tr-TR" sz="4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Nüfus Kayıt Örneği:</a:t>
            </a:r>
            <a:endParaRPr lang="tr-TR" sz="11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9" name="Metin kutusu 8">
            <a:extLst>
              <a:ext uri="{FF2B5EF4-FFF2-40B4-BE49-F238E27FC236}">
                <a16:creationId xmlns="" xmlns:a16="http://schemas.microsoft.com/office/drawing/2014/main" id="{985C478D-2269-4401-8D9D-B8411FA3A0A9}"/>
              </a:ext>
            </a:extLst>
          </p:cNvPr>
          <p:cNvSpPr txBox="1"/>
          <p:nvPr/>
        </p:nvSpPr>
        <p:spPr>
          <a:xfrm>
            <a:off x="5832260" y="2445883"/>
            <a:ext cx="6082960" cy="646331"/>
          </a:xfrm>
          <a:prstGeom prst="rect">
            <a:avLst/>
          </a:prstGeom>
          <a:noFill/>
        </p:spPr>
        <p:txBody>
          <a:bodyPr wrap="square" rtlCol="0">
            <a:spAutoFit/>
          </a:bodyPr>
          <a:lstStyle/>
          <a:p>
            <a:r>
              <a:rPr lang="tr-TR" dirty="0"/>
              <a:t>A</a:t>
            </a:r>
            <a:r>
              <a:rPr lang="tr-TR" dirty="0">
                <a:latin typeface="Arial" panose="020B0604020202020204" pitchFamily="34" charset="0"/>
                <a:cs typeface="Arial" panose="020B0604020202020204" pitchFamily="34" charset="0"/>
              </a:rPr>
              <a:t>ile üyelerinin Türkiye Cumhuriyeti kimlik numaraları beyanı</a:t>
            </a:r>
          </a:p>
        </p:txBody>
      </p:sp>
      <p:sp>
        <p:nvSpPr>
          <p:cNvPr id="10" name="Metin kutusu 9">
            <a:extLst>
              <a:ext uri="{FF2B5EF4-FFF2-40B4-BE49-F238E27FC236}">
                <a16:creationId xmlns="" xmlns:a16="http://schemas.microsoft.com/office/drawing/2014/main" id="{01411FA0-4183-429C-9268-8B6264AFABEF}"/>
              </a:ext>
            </a:extLst>
          </p:cNvPr>
          <p:cNvSpPr txBox="1"/>
          <p:nvPr/>
        </p:nvSpPr>
        <p:spPr>
          <a:xfrm>
            <a:off x="276780" y="3309132"/>
            <a:ext cx="11659894"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tr-TR" sz="72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3)</a:t>
            </a:r>
            <a:r>
              <a:rPr lang="tr-TR" sz="28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Gelir </a:t>
            </a:r>
            <a:r>
              <a:rPr lang="tr-TR" sz="28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Durumunu </a:t>
            </a:r>
            <a:r>
              <a:rPr lang="tr-TR" sz="28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Gösteren </a:t>
            </a:r>
            <a:r>
              <a:rPr lang="tr-TR" sz="28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Belge</a:t>
            </a:r>
            <a:r>
              <a:rPr lang="tr-TR" sz="32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a:t>
            </a:r>
            <a:endParaRPr lang="tr-TR" sz="1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3" name="Metin kutusu 2">
            <a:extLst>
              <a:ext uri="{FF2B5EF4-FFF2-40B4-BE49-F238E27FC236}">
                <a16:creationId xmlns="" xmlns:a16="http://schemas.microsoft.com/office/drawing/2014/main" id="{BFD0DAC6-57F5-4B06-BFAD-A57ACBB8BE2D}"/>
              </a:ext>
            </a:extLst>
          </p:cNvPr>
          <p:cNvSpPr txBox="1"/>
          <p:nvPr/>
        </p:nvSpPr>
        <p:spPr>
          <a:xfrm>
            <a:off x="6800296" y="3395353"/>
            <a:ext cx="5211192" cy="1107996"/>
          </a:xfrm>
          <a:prstGeom prst="rect">
            <a:avLst/>
          </a:prstGeom>
          <a:noFill/>
        </p:spPr>
        <p:txBody>
          <a:bodyPr wrap="square" rtlCol="0">
            <a:spAutoFit/>
          </a:bodyPr>
          <a:lstStyle/>
          <a:p>
            <a:r>
              <a:rPr lang="tr-TR" dirty="0">
                <a:latin typeface="Arial" panose="020B0604020202020204" pitchFamily="34" charset="0"/>
                <a:cs typeface="Arial" panose="020B0604020202020204" pitchFamily="34" charset="0"/>
              </a:rPr>
              <a:t>Vergi dairesi, muhasebe birimi veya ilgili kişi, kurum ve kuruluşlardan alınacak 2020 yılına ait 12 aylık toplam gelirlerini gösteren belge</a:t>
            </a:r>
            <a:r>
              <a:rPr lang="tr-TR" dirty="0">
                <a:solidFill>
                  <a:schemeClr val="accent2">
                    <a:lumMod val="75000"/>
                  </a:schemeClr>
                </a:solidFill>
                <a:latin typeface="Arial" panose="020B0604020202020204" pitchFamily="34" charset="0"/>
                <a:cs typeface="Arial" panose="020B0604020202020204" pitchFamily="34" charset="0"/>
              </a:rPr>
              <a:t>. </a:t>
            </a:r>
            <a:r>
              <a:rPr lang="tr-TR" sz="1200" dirty="0">
                <a:solidFill>
                  <a:schemeClr val="accent2">
                    <a:lumMod val="75000"/>
                  </a:schemeClr>
                </a:solidFill>
                <a:latin typeface="Arial" panose="020B0604020202020204" pitchFamily="34" charset="0"/>
                <a:cs typeface="Arial" panose="020B0604020202020204" pitchFamily="34" charset="0"/>
              </a:rPr>
              <a:t>(12 aylık alınamaması durumunda </a:t>
            </a:r>
            <a:r>
              <a:rPr lang="tr-TR" sz="1200" dirty="0" smtClean="0">
                <a:solidFill>
                  <a:schemeClr val="accent2">
                    <a:lumMod val="75000"/>
                  </a:schemeClr>
                </a:solidFill>
                <a:latin typeface="Arial" panose="020B0604020202020204" pitchFamily="34" charset="0"/>
                <a:cs typeface="Arial" panose="020B0604020202020204" pitchFamily="34" charset="0"/>
              </a:rPr>
              <a:t>2021 </a:t>
            </a:r>
            <a:r>
              <a:rPr lang="tr-TR" sz="1200" dirty="0">
                <a:solidFill>
                  <a:schemeClr val="accent2">
                    <a:lumMod val="75000"/>
                  </a:schemeClr>
                </a:solidFill>
                <a:latin typeface="Arial" panose="020B0604020202020204" pitchFamily="34" charset="0"/>
                <a:cs typeface="Arial" panose="020B0604020202020204" pitchFamily="34" charset="0"/>
              </a:rPr>
              <a:t>aralık ayı gelir belgesi)</a:t>
            </a:r>
            <a:endParaRPr lang="tr-TR" sz="2000" dirty="0">
              <a:solidFill>
                <a:schemeClr val="accent2">
                  <a:lumMod val="75000"/>
                </a:schemeClr>
              </a:solidFill>
              <a:latin typeface="Arial" panose="020B0604020202020204" pitchFamily="34" charset="0"/>
              <a:cs typeface="Arial" panose="020B0604020202020204" pitchFamily="34" charset="0"/>
            </a:endParaRPr>
          </a:p>
        </p:txBody>
      </p:sp>
      <p:sp>
        <p:nvSpPr>
          <p:cNvPr id="13" name="Metin kutusu 12">
            <a:extLst>
              <a:ext uri="{FF2B5EF4-FFF2-40B4-BE49-F238E27FC236}">
                <a16:creationId xmlns="" xmlns:a16="http://schemas.microsoft.com/office/drawing/2014/main" id="{9DDC577C-E239-4A98-A300-B17189AAB1BB}"/>
              </a:ext>
            </a:extLst>
          </p:cNvPr>
          <p:cNvSpPr txBox="1"/>
          <p:nvPr/>
        </p:nvSpPr>
        <p:spPr>
          <a:xfrm>
            <a:off x="255326" y="4654073"/>
            <a:ext cx="11659894"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tr-TR" sz="6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4)</a:t>
            </a:r>
            <a:r>
              <a:rPr lang="tr-TR" sz="48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Beyanname:</a:t>
            </a:r>
            <a:endParaRPr lang="tr-TR" sz="1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11" name="Metin kutusu 10">
            <a:extLst>
              <a:ext uri="{FF2B5EF4-FFF2-40B4-BE49-F238E27FC236}">
                <a16:creationId xmlns="" xmlns:a16="http://schemas.microsoft.com/office/drawing/2014/main" id="{3A150C6B-B221-4C6F-A650-A16ADDADB95D}"/>
              </a:ext>
            </a:extLst>
          </p:cNvPr>
          <p:cNvSpPr txBox="1"/>
          <p:nvPr/>
        </p:nvSpPr>
        <p:spPr>
          <a:xfrm>
            <a:off x="4675109" y="4746406"/>
            <a:ext cx="6889628" cy="923330"/>
          </a:xfrm>
          <a:prstGeom prst="rect">
            <a:avLst/>
          </a:prstGeom>
          <a:noFill/>
        </p:spPr>
        <p:txBody>
          <a:bodyPr wrap="square" rtlCol="0">
            <a:spAutoFit/>
          </a:bodyPr>
          <a:lstStyle/>
          <a:p>
            <a:r>
              <a:rPr lang="tr-TR" dirty="0">
                <a:latin typeface="Arial" panose="020B0604020202020204" pitchFamily="34" charset="0"/>
                <a:cs typeface="Arial" panose="020B0604020202020204" pitchFamily="34" charset="0"/>
              </a:rPr>
              <a:t>Velinin ve varsa eşinin bakmakla yükümlü olduğu anne ve babası ile ilgili tedavi yardımı beyannamesi, varsa bakmakla yükümlü olduğu diğer şahıslarla ilgili mahkeme kararı örneği.</a:t>
            </a:r>
          </a:p>
        </p:txBody>
      </p:sp>
      <p:sp>
        <p:nvSpPr>
          <p:cNvPr id="14" name="Metin kutusu 13">
            <a:extLst>
              <a:ext uri="{FF2B5EF4-FFF2-40B4-BE49-F238E27FC236}">
                <a16:creationId xmlns="" xmlns:a16="http://schemas.microsoft.com/office/drawing/2014/main" id="{DCE7C654-595F-4BA3-93AE-12E6B1F04BC8}"/>
              </a:ext>
            </a:extLst>
          </p:cNvPr>
          <p:cNvSpPr txBox="1"/>
          <p:nvPr/>
        </p:nvSpPr>
        <p:spPr>
          <a:xfrm>
            <a:off x="276780" y="5780567"/>
            <a:ext cx="11659894" cy="76944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tr-TR" sz="44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5)</a:t>
            </a:r>
            <a:r>
              <a:rPr lang="tr-TR" sz="28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Yararlanacağı Kontenjan ile İlgili </a:t>
            </a:r>
            <a:r>
              <a:rPr lang="tr-TR" sz="28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Belge:</a:t>
            </a:r>
            <a:endParaRPr lang="tr-TR" sz="9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15" name="Metin kutusu 14">
            <a:extLst>
              <a:ext uri="{FF2B5EF4-FFF2-40B4-BE49-F238E27FC236}">
                <a16:creationId xmlns="" xmlns:a16="http://schemas.microsoft.com/office/drawing/2014/main" id="{A6F57C17-60C5-4399-A697-9C3F373D5CF7}"/>
              </a:ext>
            </a:extLst>
          </p:cNvPr>
          <p:cNvSpPr txBox="1"/>
          <p:nvPr/>
        </p:nvSpPr>
        <p:spPr>
          <a:xfrm>
            <a:off x="7583842" y="6103572"/>
            <a:ext cx="4855161" cy="369332"/>
          </a:xfrm>
          <a:prstGeom prst="rect">
            <a:avLst/>
          </a:prstGeom>
          <a:noFill/>
        </p:spPr>
        <p:txBody>
          <a:bodyPr wrap="square" rtlCol="0">
            <a:spAutoFit/>
          </a:bodyPr>
          <a:lstStyle/>
          <a:p>
            <a:r>
              <a:rPr lang="tr-TR" dirty="0">
                <a:latin typeface="Arial" panose="020B0604020202020204" pitchFamily="34" charset="0"/>
                <a:cs typeface="Arial" panose="020B0604020202020204" pitchFamily="34" charset="0"/>
              </a:rPr>
              <a:t>Özel kontenjandan yararlanacaklar için.</a:t>
            </a:r>
          </a:p>
        </p:txBody>
      </p:sp>
      <p:sp>
        <p:nvSpPr>
          <p:cNvPr id="16" name="Metin kutusu 15">
            <a:extLst>
              <a:ext uri="{FF2B5EF4-FFF2-40B4-BE49-F238E27FC236}">
                <a16:creationId xmlns="" xmlns:a16="http://schemas.microsoft.com/office/drawing/2014/main" id="{6A6E0B2E-A67A-4742-93C4-583DAE599B3D}"/>
              </a:ext>
            </a:extLst>
          </p:cNvPr>
          <p:cNvSpPr txBox="1"/>
          <p:nvPr/>
        </p:nvSpPr>
        <p:spPr>
          <a:xfrm>
            <a:off x="-10727" y="19275"/>
            <a:ext cx="12192000" cy="7694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4400" b="1" dirty="0"/>
              <a:t>Başvuru Esnasında İstenen Belgeler?</a:t>
            </a:r>
          </a:p>
        </p:txBody>
      </p:sp>
    </p:spTree>
    <p:extLst>
      <p:ext uri="{BB962C8B-B14F-4D97-AF65-F5344CB8AC3E}">
        <p14:creationId xmlns:p14="http://schemas.microsoft.com/office/powerpoint/2010/main" val="1511027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5">
            <a:extLst>
              <a:ext uri="{FF2B5EF4-FFF2-40B4-BE49-F238E27FC236}">
                <a16:creationId xmlns="" xmlns:a16="http://schemas.microsoft.com/office/drawing/2014/main" id="{DC243C3A-9DEE-40F7-AEA6-2E366DC446E8}"/>
              </a:ext>
            </a:extLst>
          </p:cNvPr>
          <p:cNvGraphicFramePr>
            <a:graphicFrameLocks noGrp="1"/>
          </p:cNvGraphicFramePr>
          <p:nvPr>
            <p:extLst>
              <p:ext uri="{D42A27DB-BD31-4B8C-83A1-F6EECF244321}">
                <p14:modId xmlns:p14="http://schemas.microsoft.com/office/powerpoint/2010/main" val="182983691"/>
              </p:ext>
            </p:extLst>
          </p:nvPr>
        </p:nvGraphicFramePr>
        <p:xfrm>
          <a:off x="532658" y="1491449"/>
          <a:ext cx="10804125" cy="3861788"/>
        </p:xfrm>
        <a:graphic>
          <a:graphicData uri="http://schemas.openxmlformats.org/drawingml/2006/table">
            <a:tbl>
              <a:tblPr firstRow="1" bandRow="1">
                <a:tableStyleId>{912C8C85-51F0-491E-9774-3900AFEF0FD7}</a:tableStyleId>
              </a:tblPr>
              <a:tblGrid>
                <a:gridCol w="3222880">
                  <a:extLst>
                    <a:ext uri="{9D8B030D-6E8A-4147-A177-3AD203B41FA5}">
                      <a16:colId xmlns="" xmlns:a16="http://schemas.microsoft.com/office/drawing/2014/main" val="3644467455"/>
                    </a:ext>
                  </a:extLst>
                </a:gridCol>
                <a:gridCol w="3979870">
                  <a:extLst>
                    <a:ext uri="{9D8B030D-6E8A-4147-A177-3AD203B41FA5}">
                      <a16:colId xmlns="" xmlns:a16="http://schemas.microsoft.com/office/drawing/2014/main" val="1937249939"/>
                    </a:ext>
                  </a:extLst>
                </a:gridCol>
                <a:gridCol w="3601375">
                  <a:extLst>
                    <a:ext uri="{9D8B030D-6E8A-4147-A177-3AD203B41FA5}">
                      <a16:colId xmlns="" xmlns:a16="http://schemas.microsoft.com/office/drawing/2014/main" val="1207178018"/>
                    </a:ext>
                  </a:extLst>
                </a:gridCol>
              </a:tblGrid>
              <a:tr h="793479">
                <a:tc>
                  <a:txBody>
                    <a:bodyPr/>
                    <a:lstStyle/>
                    <a:p>
                      <a:pPr algn="ctr"/>
                      <a:r>
                        <a:rPr lang="tr-TR" dirty="0">
                          <a:solidFill>
                            <a:schemeClr val="accent2">
                              <a:lumMod val="75000"/>
                            </a:schemeClr>
                          </a:solidFill>
                        </a:rPr>
                        <a:t>Ailedeki Fert Sayısı</a:t>
                      </a:r>
                      <a:endParaRPr lang="tr-TR" dirty="0">
                        <a:solidFill>
                          <a:schemeClr val="accent2">
                            <a:lumMod val="75000"/>
                          </a:schemeClr>
                        </a:solidFill>
                        <a:latin typeface="Arial" panose="020B0604020202020204" pitchFamily="34" charset="0"/>
                        <a:cs typeface="Arial" panose="020B0604020202020204" pitchFamily="34" charset="0"/>
                      </a:endParaRPr>
                    </a:p>
                  </a:txBody>
                  <a:tcPr anchor="ctr">
                    <a:solidFill>
                      <a:schemeClr val="accent2">
                        <a:lumMod val="20000"/>
                        <a:lumOff val="80000"/>
                      </a:schemeClr>
                    </a:solidFill>
                  </a:tcPr>
                </a:tc>
                <a:tc>
                  <a:txBody>
                    <a:bodyPr/>
                    <a:lstStyle/>
                    <a:p>
                      <a:pPr algn="ctr"/>
                      <a:r>
                        <a:rPr lang="tr-TR" dirty="0">
                          <a:solidFill>
                            <a:schemeClr val="accent2">
                              <a:lumMod val="75000"/>
                            </a:schemeClr>
                          </a:solidFill>
                        </a:rPr>
                        <a:t>Yıllık Gelir Toplamı</a:t>
                      </a:r>
                      <a:endParaRPr lang="tr-TR" dirty="0">
                        <a:solidFill>
                          <a:schemeClr val="accent2">
                            <a:lumMod val="75000"/>
                          </a:schemeClr>
                        </a:solidFill>
                        <a:latin typeface="Arial" panose="020B0604020202020204" pitchFamily="34" charset="0"/>
                        <a:cs typeface="Arial" panose="020B0604020202020204" pitchFamily="34" charset="0"/>
                      </a:endParaRPr>
                    </a:p>
                  </a:txBody>
                  <a:tcPr anchor="ctr">
                    <a:solidFill>
                      <a:schemeClr val="accent2">
                        <a:lumMod val="20000"/>
                        <a:lumOff val="80000"/>
                      </a:schemeClr>
                    </a:solidFill>
                  </a:tcPr>
                </a:tc>
                <a:tc>
                  <a:txBody>
                    <a:bodyPr/>
                    <a:lstStyle/>
                    <a:p>
                      <a:pPr algn="ctr"/>
                      <a:r>
                        <a:rPr lang="tr-TR" dirty="0">
                          <a:solidFill>
                            <a:schemeClr val="accent2">
                              <a:lumMod val="75000"/>
                            </a:schemeClr>
                          </a:solidFill>
                        </a:rPr>
                        <a:t>Fert Başına Düşen Gelir</a:t>
                      </a:r>
                      <a:endParaRPr lang="tr-TR" dirty="0">
                        <a:solidFill>
                          <a:schemeClr val="accent2">
                            <a:lumMod val="75000"/>
                          </a:schemeClr>
                        </a:solidFill>
                        <a:latin typeface="Arial" panose="020B0604020202020204" pitchFamily="34" charset="0"/>
                        <a:cs typeface="Arial" panose="020B0604020202020204" pitchFamily="34" charset="0"/>
                      </a:endParaRPr>
                    </a:p>
                  </a:txBody>
                  <a:tcPr anchor="ctr">
                    <a:solidFill>
                      <a:schemeClr val="accent2">
                        <a:lumMod val="20000"/>
                        <a:lumOff val="80000"/>
                      </a:schemeClr>
                    </a:solidFill>
                  </a:tcPr>
                </a:tc>
                <a:extLst>
                  <a:ext uri="{0D108BD9-81ED-4DB2-BD59-A6C34878D82A}">
                    <a16:rowId xmlns="" xmlns:a16="http://schemas.microsoft.com/office/drawing/2014/main" val="3681390456"/>
                  </a:ext>
                </a:extLst>
              </a:tr>
              <a:tr h="425830">
                <a:tc>
                  <a:txBody>
                    <a:bodyPr/>
                    <a:lstStyle/>
                    <a:p>
                      <a:pPr algn="ctr"/>
                      <a:r>
                        <a:rPr lang="tr-TR" dirty="0"/>
                        <a:t> 3 Kişi</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54.480,00 </a:t>
                      </a:r>
                      <a:r>
                        <a:rPr lang="tr-TR" dirty="0"/>
                        <a:t>TL</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18.160,00 </a:t>
                      </a:r>
                      <a:r>
                        <a:rPr lang="tr-TR" dirty="0"/>
                        <a:t>TL</a:t>
                      </a:r>
                      <a:endParaRPr lang="tr-TR"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954837691"/>
                  </a:ext>
                </a:extLst>
              </a:tr>
              <a:tr h="425830">
                <a:tc>
                  <a:txBody>
                    <a:bodyPr/>
                    <a:lstStyle/>
                    <a:p>
                      <a:pPr algn="ctr"/>
                      <a:r>
                        <a:rPr lang="tr-TR" dirty="0"/>
                        <a:t>4 Kişi</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72.640,00 </a:t>
                      </a:r>
                      <a:r>
                        <a:rPr lang="tr-TR" dirty="0"/>
                        <a:t>TL</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18.160,00 TL</a:t>
                      </a:r>
                      <a:endParaRPr lang="tr-TR"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383220912"/>
                  </a:ext>
                </a:extLst>
              </a:tr>
              <a:tr h="425830">
                <a:tc>
                  <a:txBody>
                    <a:bodyPr/>
                    <a:lstStyle/>
                    <a:p>
                      <a:pPr algn="ctr"/>
                      <a:r>
                        <a:rPr lang="tr-TR" dirty="0"/>
                        <a:t>5 Kişi</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90.800,00 </a:t>
                      </a:r>
                      <a:r>
                        <a:rPr lang="tr-TR" dirty="0"/>
                        <a:t>TL</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18.160,00 TL</a:t>
                      </a:r>
                      <a:endParaRPr lang="tr-TR"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724904485"/>
                  </a:ext>
                </a:extLst>
              </a:tr>
              <a:tr h="425830">
                <a:tc>
                  <a:txBody>
                    <a:bodyPr/>
                    <a:lstStyle/>
                    <a:p>
                      <a:pPr algn="ctr"/>
                      <a:r>
                        <a:rPr lang="tr-TR" dirty="0"/>
                        <a:t>6 Kişi</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108.960,00 </a:t>
                      </a:r>
                      <a:r>
                        <a:rPr lang="tr-TR" dirty="0"/>
                        <a:t>TL</a:t>
                      </a:r>
                      <a:endParaRPr lang="tr-TR" dirty="0">
                        <a:latin typeface="Arial" panose="020B0604020202020204" pitchFamily="34" charset="0"/>
                        <a:cs typeface="Arial" panose="020B0604020202020204" pitchFamily="34" charset="0"/>
                      </a:endParaRPr>
                    </a:p>
                  </a:txBody>
                  <a:tcPr/>
                </a:tc>
                <a:tc>
                  <a:txBody>
                    <a:bodyPr/>
                    <a:lstStyle/>
                    <a:p>
                      <a:pPr algn="ctr"/>
                      <a:r>
                        <a:rPr lang="tr-TR" dirty="0" smtClean="0"/>
                        <a:t>18.160,00 TL</a:t>
                      </a:r>
                      <a:endParaRPr lang="tr-TR"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587517130"/>
                  </a:ext>
                </a:extLst>
              </a:tr>
              <a:tr h="1364989">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b="0" dirty="0">
                          <a:solidFill>
                            <a:schemeClr val="accent2">
                              <a:lumMod val="75000"/>
                            </a:schemeClr>
                          </a:solidFill>
                        </a:rPr>
                        <a:t>Ailenin </a:t>
                      </a:r>
                      <a:r>
                        <a:rPr lang="tr-TR" sz="2000" b="0" dirty="0" smtClean="0">
                          <a:solidFill>
                            <a:schemeClr val="accent2">
                              <a:lumMod val="75000"/>
                            </a:schemeClr>
                          </a:solidFill>
                        </a:rPr>
                        <a:t>2021 </a:t>
                      </a:r>
                      <a:r>
                        <a:rPr lang="tr-TR" sz="2000" b="0" dirty="0">
                          <a:solidFill>
                            <a:schemeClr val="accent2">
                              <a:lumMod val="75000"/>
                            </a:schemeClr>
                          </a:solidFill>
                        </a:rPr>
                        <a:t>yılına ait tüm gelirleri hesaplanarak toplam gelirin evdeki fert sayısına bölünmesi ile fert başına düşen net gelir hesaplanacaktır. Fert başına düşen gelir </a:t>
                      </a:r>
                      <a:r>
                        <a:rPr lang="tr-TR" sz="2000" b="0" dirty="0" smtClean="0">
                          <a:solidFill>
                            <a:schemeClr val="accent2">
                              <a:lumMod val="75000"/>
                            </a:schemeClr>
                          </a:solidFill>
                        </a:rPr>
                        <a:t>18.160,00 </a:t>
                      </a:r>
                      <a:r>
                        <a:rPr lang="tr-TR" sz="2000" b="0" dirty="0">
                          <a:solidFill>
                            <a:schemeClr val="accent2">
                              <a:lumMod val="75000"/>
                            </a:schemeClr>
                          </a:solidFill>
                        </a:rPr>
                        <a:t>TL’yi geçmesi durumunda sınav başvurusu yapılamaz.</a:t>
                      </a:r>
                      <a:endParaRPr lang="tr-TR" sz="2000" b="0" dirty="0">
                        <a:solidFill>
                          <a:schemeClr val="accent2">
                            <a:lumMod val="75000"/>
                          </a:schemeClr>
                        </a:solidFill>
                        <a:latin typeface="Arial" panose="020B0604020202020204" pitchFamily="34" charset="0"/>
                        <a:cs typeface="Arial" panose="020B0604020202020204" pitchFamily="34" charset="0"/>
                      </a:endParaRPr>
                    </a:p>
                  </a:txBody>
                  <a:tcPr/>
                </a:tc>
                <a:tc hMerge="1">
                  <a:txBody>
                    <a:bodyPr/>
                    <a:lstStyle/>
                    <a:p>
                      <a:pPr algn="ctr"/>
                      <a:endParaRPr lang="tr-TR"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dirty="0"/>
                    </a:p>
                  </a:txBody>
                  <a:tcPr/>
                </a:tc>
                <a:extLst>
                  <a:ext uri="{0D108BD9-81ED-4DB2-BD59-A6C34878D82A}">
                    <a16:rowId xmlns="" xmlns:a16="http://schemas.microsoft.com/office/drawing/2014/main" val="266502782"/>
                  </a:ext>
                </a:extLst>
              </a:tr>
            </a:tbl>
          </a:graphicData>
        </a:graphic>
      </p:graphicFrame>
      <p:grpSp>
        <p:nvGrpSpPr>
          <p:cNvPr id="9" name="Grup 8">
            <a:extLst>
              <a:ext uri="{FF2B5EF4-FFF2-40B4-BE49-F238E27FC236}">
                <a16:creationId xmlns="" xmlns:a16="http://schemas.microsoft.com/office/drawing/2014/main" id="{3F0FA73F-717D-41CE-A54D-7BC8DE5B25E6}"/>
              </a:ext>
            </a:extLst>
          </p:cNvPr>
          <p:cNvGrpSpPr/>
          <p:nvPr/>
        </p:nvGrpSpPr>
        <p:grpSpPr>
          <a:xfrm>
            <a:off x="0" y="6042593"/>
            <a:ext cx="12192000" cy="995122"/>
            <a:chOff x="0" y="6042593"/>
            <a:chExt cx="12192000" cy="995122"/>
          </a:xfrm>
        </p:grpSpPr>
        <p:sp>
          <p:nvSpPr>
            <p:cNvPr id="10" name="Dikdörtgen: Üst Köşeleri Yuvarlatılmış 9">
              <a:extLst>
                <a:ext uri="{FF2B5EF4-FFF2-40B4-BE49-F238E27FC236}">
                  <a16:creationId xmlns="" xmlns:a16="http://schemas.microsoft.com/office/drawing/2014/main" id="{97B61D67-D8D1-4AA5-A01F-8F2AD8DED73C}"/>
                </a:ext>
              </a:extLst>
            </p:cNvPr>
            <p:cNvSpPr/>
            <p:nvPr/>
          </p:nvSpPr>
          <p:spPr>
            <a:xfrm>
              <a:off x="0" y="6328013"/>
              <a:ext cx="12192000" cy="709702"/>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a:p>
          </p:txBody>
        </p:sp>
        <p:sp>
          <p:nvSpPr>
            <p:cNvPr id="11" name="Akış Çizelgesi: Sonlandırıcı 10">
              <a:extLst>
                <a:ext uri="{FF2B5EF4-FFF2-40B4-BE49-F238E27FC236}">
                  <a16:creationId xmlns="" xmlns:a16="http://schemas.microsoft.com/office/drawing/2014/main" id="{9D2DDA14-C523-4B25-8566-C78E070DAF3C}"/>
                </a:ext>
              </a:extLst>
            </p:cNvPr>
            <p:cNvSpPr/>
            <p:nvPr/>
          </p:nvSpPr>
          <p:spPr>
            <a:xfrm>
              <a:off x="3573262" y="6042593"/>
              <a:ext cx="5045476" cy="674703"/>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grpSp>
      <p:sp>
        <p:nvSpPr>
          <p:cNvPr id="12" name="Metin kutusu 11">
            <a:extLst>
              <a:ext uri="{FF2B5EF4-FFF2-40B4-BE49-F238E27FC236}">
                <a16:creationId xmlns="" xmlns:a16="http://schemas.microsoft.com/office/drawing/2014/main" id="{169AF776-1964-41B3-A64F-4E4B4F42AEE1}"/>
              </a:ext>
            </a:extLst>
          </p:cNvPr>
          <p:cNvSpPr txBox="1"/>
          <p:nvPr/>
        </p:nvSpPr>
        <p:spPr>
          <a:xfrm>
            <a:off x="71021" y="266330"/>
            <a:ext cx="12192000" cy="7694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4400" b="1" dirty="0"/>
              <a:t>Kişi Sayısına Göre  Gelir Tablosu?</a:t>
            </a:r>
          </a:p>
        </p:txBody>
      </p:sp>
    </p:spTree>
    <p:extLst>
      <p:ext uri="{BB962C8B-B14F-4D97-AF65-F5344CB8AC3E}">
        <p14:creationId xmlns:p14="http://schemas.microsoft.com/office/powerpoint/2010/main" val="568266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3">
            <a:extLst>
              <a:ext uri="{FF2B5EF4-FFF2-40B4-BE49-F238E27FC236}">
                <a16:creationId xmlns="" xmlns:a16="http://schemas.microsoft.com/office/drawing/2014/main" id="{FC8BEA7C-66E5-4A4F-B630-27A248F54BA3}"/>
              </a:ext>
            </a:extLst>
          </p:cNvPr>
          <p:cNvGraphicFramePr>
            <a:graphicFrameLocks noGrp="1"/>
          </p:cNvGraphicFramePr>
          <p:nvPr>
            <p:extLst>
              <p:ext uri="{D42A27DB-BD31-4B8C-83A1-F6EECF244321}">
                <p14:modId xmlns:p14="http://schemas.microsoft.com/office/powerpoint/2010/main" val="3087735791"/>
              </p:ext>
            </p:extLst>
          </p:nvPr>
        </p:nvGraphicFramePr>
        <p:xfrm>
          <a:off x="920319" y="710214"/>
          <a:ext cx="10558509" cy="4960890"/>
        </p:xfrm>
        <a:graphic>
          <a:graphicData uri="http://schemas.openxmlformats.org/drawingml/2006/table">
            <a:tbl>
              <a:tblPr firstRow="1" bandRow="1">
                <a:tableStyleId>{93296810-A885-4BE3-A3E7-6D5BEEA58F35}</a:tableStyleId>
              </a:tblPr>
              <a:tblGrid>
                <a:gridCol w="2089969">
                  <a:extLst>
                    <a:ext uri="{9D8B030D-6E8A-4147-A177-3AD203B41FA5}">
                      <a16:colId xmlns="" xmlns:a16="http://schemas.microsoft.com/office/drawing/2014/main" val="2025812213"/>
                    </a:ext>
                  </a:extLst>
                </a:gridCol>
                <a:gridCol w="2117135">
                  <a:extLst>
                    <a:ext uri="{9D8B030D-6E8A-4147-A177-3AD203B41FA5}">
                      <a16:colId xmlns="" xmlns:a16="http://schemas.microsoft.com/office/drawing/2014/main" val="3514664135"/>
                    </a:ext>
                  </a:extLst>
                </a:gridCol>
                <a:gridCol w="2117135">
                  <a:extLst>
                    <a:ext uri="{9D8B030D-6E8A-4147-A177-3AD203B41FA5}">
                      <a16:colId xmlns="" xmlns:a16="http://schemas.microsoft.com/office/drawing/2014/main" val="4214472235"/>
                    </a:ext>
                  </a:extLst>
                </a:gridCol>
                <a:gridCol w="2117135">
                  <a:extLst>
                    <a:ext uri="{9D8B030D-6E8A-4147-A177-3AD203B41FA5}">
                      <a16:colId xmlns="" xmlns:a16="http://schemas.microsoft.com/office/drawing/2014/main" val="3260956879"/>
                    </a:ext>
                  </a:extLst>
                </a:gridCol>
                <a:gridCol w="2117135">
                  <a:extLst>
                    <a:ext uri="{9D8B030D-6E8A-4147-A177-3AD203B41FA5}">
                      <a16:colId xmlns="" xmlns:a16="http://schemas.microsoft.com/office/drawing/2014/main" val="1750464172"/>
                    </a:ext>
                  </a:extLst>
                </a:gridCol>
              </a:tblGrid>
              <a:tr h="1620628">
                <a:tc gridSpan="5">
                  <a:txBody>
                    <a:bodyPr/>
                    <a:lstStyle/>
                    <a:p>
                      <a:pPr algn="ctr"/>
                      <a:r>
                        <a:rPr lang="tr-TR" sz="4000" dirty="0"/>
                        <a:t>    Sınav Uygulama Takvimi</a:t>
                      </a: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 xmlns:a16="http://schemas.microsoft.com/office/drawing/2014/main" val="4120865218"/>
                  </a:ext>
                </a:extLst>
              </a:tr>
              <a:tr h="1620628">
                <a:tc>
                  <a:txBody>
                    <a:bodyPr/>
                    <a:lstStyle/>
                    <a:p>
                      <a:pPr algn="ctr"/>
                      <a:r>
                        <a:rPr lang="tr-TR" b="1" dirty="0"/>
                        <a:t>SINIF</a:t>
                      </a:r>
                    </a:p>
                  </a:txBody>
                  <a:tcPr anchor="ctr"/>
                </a:tc>
                <a:tc>
                  <a:txBody>
                    <a:bodyPr/>
                    <a:lstStyle/>
                    <a:p>
                      <a:pPr algn="ctr"/>
                      <a:r>
                        <a:rPr lang="tr-TR" b="1" dirty="0"/>
                        <a:t>SINAV BAŞVURU TARİHİ </a:t>
                      </a:r>
                    </a:p>
                  </a:txBody>
                  <a:tcPr anchor="ctr"/>
                </a:tc>
                <a:tc>
                  <a:txBody>
                    <a:bodyPr/>
                    <a:lstStyle/>
                    <a:p>
                      <a:pPr algn="ctr"/>
                      <a:r>
                        <a:rPr lang="tr-TR" b="1" dirty="0"/>
                        <a:t>SINAV GİRİŞ YERİ İLANI </a:t>
                      </a:r>
                    </a:p>
                  </a:txBody>
                  <a:tcPr anchor="ctr"/>
                </a:tc>
                <a:tc>
                  <a:txBody>
                    <a:bodyPr/>
                    <a:lstStyle/>
                    <a:p>
                      <a:pPr algn="ctr"/>
                      <a:r>
                        <a:rPr lang="tr-TR" b="1" dirty="0"/>
                        <a:t>SINAV TARİHİ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dirty="0"/>
                        <a:t>SINAV SONUÇLARININ İLANI</a:t>
                      </a:r>
                    </a:p>
                    <a:p>
                      <a:pPr algn="ctr"/>
                      <a:endParaRPr lang="tr-TR" b="1" dirty="0"/>
                    </a:p>
                  </a:txBody>
                  <a:tcPr anchor="ctr"/>
                </a:tc>
                <a:extLst>
                  <a:ext uri="{0D108BD9-81ED-4DB2-BD59-A6C34878D82A}">
                    <a16:rowId xmlns="" xmlns:a16="http://schemas.microsoft.com/office/drawing/2014/main" val="4202734313"/>
                  </a:ext>
                </a:extLst>
              </a:tr>
              <a:tr h="1719634">
                <a:tc>
                  <a:txBody>
                    <a:bodyPr/>
                    <a:lstStyle/>
                    <a:p>
                      <a:pPr algn="ctr"/>
                      <a:r>
                        <a:rPr lang="tr-TR" dirty="0"/>
                        <a:t>5, 6, 7, 8, Hazırlık Sınıfı, 9, 10 ve 11’inci Sınıflar</a:t>
                      </a:r>
                    </a:p>
                  </a:txBody>
                  <a:tcPr anchor="ctr"/>
                </a:tc>
                <a:tc>
                  <a:txBody>
                    <a:bodyPr/>
                    <a:lstStyle/>
                    <a:p>
                      <a:pPr algn="ctr"/>
                      <a:r>
                        <a:rPr lang="fi-FI" dirty="0" smtClean="0"/>
                        <a:t>21 Nisan 2022 </a:t>
                      </a:r>
                      <a:endParaRPr lang="tr-TR" dirty="0" smtClean="0"/>
                    </a:p>
                    <a:p>
                      <a:pPr algn="ctr"/>
                      <a:r>
                        <a:rPr lang="fi-FI" dirty="0" smtClean="0"/>
                        <a:t>13 Mayıs 2022 </a:t>
                      </a:r>
                      <a:endParaRPr lang="tr-TR" dirty="0"/>
                    </a:p>
                  </a:txBody>
                  <a:tcPr anchor="ctr"/>
                </a:tc>
                <a:tc>
                  <a:txBody>
                    <a:bodyPr/>
                    <a:lstStyle/>
                    <a:p>
                      <a:pPr algn="ctr"/>
                      <a:r>
                        <a:rPr lang="tr-TR" dirty="0"/>
                        <a:t>Sınav Tarihinden En Az 7 Gün Önce www.meb.gov.tr İnternet Adresinden İlan Edilecektir. </a:t>
                      </a:r>
                    </a:p>
                  </a:txBody>
                  <a:tcPr anchor="ctr"/>
                </a:tc>
                <a:tc>
                  <a:txBody>
                    <a:bodyPr/>
                    <a:lstStyle/>
                    <a:p>
                      <a:pPr algn="ctr"/>
                      <a:r>
                        <a:rPr lang="fi-FI" dirty="0" smtClean="0"/>
                        <a:t>4 Eylül 2022 </a:t>
                      </a:r>
                      <a:endParaRPr lang="tr-TR" dirty="0" smtClean="0"/>
                    </a:p>
                    <a:p>
                      <a:pPr algn="ctr"/>
                      <a:r>
                        <a:rPr lang="fi-FI" dirty="0" smtClean="0"/>
                        <a:t>Saat: 10.00 </a:t>
                      </a:r>
                      <a:endParaRPr lang="tr-TR" dirty="0"/>
                    </a:p>
                  </a:txBody>
                  <a:tcPr anchor="ctr"/>
                </a:tc>
                <a:tc>
                  <a:txBody>
                    <a:bodyPr/>
                    <a:lstStyle/>
                    <a:p>
                      <a:pPr algn="ctr"/>
                      <a:r>
                        <a:rPr lang="tr-TR" dirty="0" smtClean="0"/>
                        <a:t>23 Eylül 2022 </a:t>
                      </a:r>
                      <a:endParaRPr lang="tr-TR" dirty="0"/>
                    </a:p>
                  </a:txBody>
                  <a:tcPr anchor="ctr"/>
                </a:tc>
                <a:extLst>
                  <a:ext uri="{0D108BD9-81ED-4DB2-BD59-A6C34878D82A}">
                    <a16:rowId xmlns="" xmlns:a16="http://schemas.microsoft.com/office/drawing/2014/main" val="1410319321"/>
                  </a:ext>
                </a:extLst>
              </a:tr>
            </a:tbl>
          </a:graphicData>
        </a:graphic>
      </p:graphicFrame>
      <p:pic>
        <p:nvPicPr>
          <p:cNvPr id="6" name="Resim 5">
            <a:extLst>
              <a:ext uri="{FF2B5EF4-FFF2-40B4-BE49-F238E27FC236}">
                <a16:creationId xmlns="" xmlns:a16="http://schemas.microsoft.com/office/drawing/2014/main" id="{C3FE03A1-3571-4FD6-A6AC-7B52F19745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421" y="776583"/>
            <a:ext cx="2178345" cy="1575999"/>
          </a:xfrm>
          <a:prstGeom prst="rect">
            <a:avLst/>
          </a:prstGeom>
        </p:spPr>
      </p:pic>
      <p:grpSp>
        <p:nvGrpSpPr>
          <p:cNvPr id="7" name="Grup 6">
            <a:extLst>
              <a:ext uri="{FF2B5EF4-FFF2-40B4-BE49-F238E27FC236}">
                <a16:creationId xmlns="" xmlns:a16="http://schemas.microsoft.com/office/drawing/2014/main" id="{285B1018-E012-4AA9-9E4E-13E42C1B2FFE}"/>
              </a:ext>
            </a:extLst>
          </p:cNvPr>
          <p:cNvGrpSpPr/>
          <p:nvPr/>
        </p:nvGrpSpPr>
        <p:grpSpPr>
          <a:xfrm>
            <a:off x="0" y="6042593"/>
            <a:ext cx="12192000" cy="995122"/>
            <a:chOff x="0" y="6042593"/>
            <a:chExt cx="12192000" cy="995122"/>
          </a:xfrm>
        </p:grpSpPr>
        <p:sp>
          <p:nvSpPr>
            <p:cNvPr id="8" name="Dikdörtgen: Üst Köşeleri Yuvarlatılmış 7">
              <a:extLst>
                <a:ext uri="{FF2B5EF4-FFF2-40B4-BE49-F238E27FC236}">
                  <a16:creationId xmlns="" xmlns:a16="http://schemas.microsoft.com/office/drawing/2014/main" id="{EBD9EEFD-5255-4509-8FF4-91D39B6DD4C6}"/>
                </a:ext>
              </a:extLst>
            </p:cNvPr>
            <p:cNvSpPr/>
            <p:nvPr/>
          </p:nvSpPr>
          <p:spPr>
            <a:xfrm>
              <a:off x="0" y="6328013"/>
              <a:ext cx="12192000" cy="709702"/>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a:p>
          </p:txBody>
        </p:sp>
        <p:sp>
          <p:nvSpPr>
            <p:cNvPr id="9" name="Akış Çizelgesi: Sonlandırıcı 8">
              <a:extLst>
                <a:ext uri="{FF2B5EF4-FFF2-40B4-BE49-F238E27FC236}">
                  <a16:creationId xmlns="" xmlns:a16="http://schemas.microsoft.com/office/drawing/2014/main" id="{DCAB944D-672C-43AF-83DF-98C0B0ED23B3}"/>
                </a:ext>
              </a:extLst>
            </p:cNvPr>
            <p:cNvSpPr/>
            <p:nvPr/>
          </p:nvSpPr>
          <p:spPr>
            <a:xfrm>
              <a:off x="3573262" y="6042593"/>
              <a:ext cx="5045476" cy="674703"/>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grpSp>
    </p:spTree>
    <p:extLst>
      <p:ext uri="{BB962C8B-B14F-4D97-AF65-F5344CB8AC3E}">
        <p14:creationId xmlns:p14="http://schemas.microsoft.com/office/powerpoint/2010/main" val="443823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 xmlns:a16="http://schemas.microsoft.com/office/drawing/2014/main" id="{95249EF5-429F-45F3-A8CB-83DCDB0CDAAC}"/>
              </a:ext>
            </a:extLst>
          </p:cNvPr>
          <p:cNvSpPr/>
          <p:nvPr/>
        </p:nvSpPr>
        <p:spPr>
          <a:xfrm>
            <a:off x="71120" y="6452902"/>
            <a:ext cx="12120880" cy="40509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dirty="0"/>
          </a:p>
        </p:txBody>
      </p:sp>
      <p:graphicFrame>
        <p:nvGraphicFramePr>
          <p:cNvPr id="2" name="Tablo 2">
            <a:extLst>
              <a:ext uri="{FF2B5EF4-FFF2-40B4-BE49-F238E27FC236}">
                <a16:creationId xmlns="" xmlns:a16="http://schemas.microsoft.com/office/drawing/2014/main" id="{4F3A5480-5E59-49B5-9817-7F119C47AB46}"/>
              </a:ext>
            </a:extLst>
          </p:cNvPr>
          <p:cNvGraphicFramePr>
            <a:graphicFrameLocks noGrp="1"/>
          </p:cNvGraphicFramePr>
          <p:nvPr>
            <p:extLst>
              <p:ext uri="{D42A27DB-BD31-4B8C-83A1-F6EECF244321}">
                <p14:modId xmlns:p14="http://schemas.microsoft.com/office/powerpoint/2010/main" val="3644991108"/>
              </p:ext>
            </p:extLst>
          </p:nvPr>
        </p:nvGraphicFramePr>
        <p:xfrm>
          <a:off x="1097280" y="970280"/>
          <a:ext cx="10170161" cy="2372360"/>
        </p:xfrm>
        <a:graphic>
          <a:graphicData uri="http://schemas.openxmlformats.org/drawingml/2006/table">
            <a:tbl>
              <a:tblPr firstRow="1" bandRow="1">
                <a:tableStyleId>{1FECB4D8-DB02-4DC6-A0A2-4F2EBAE1DC90}</a:tableStyleId>
              </a:tblPr>
              <a:tblGrid>
                <a:gridCol w="927249">
                  <a:extLst>
                    <a:ext uri="{9D8B030D-6E8A-4147-A177-3AD203B41FA5}">
                      <a16:colId xmlns="" xmlns:a16="http://schemas.microsoft.com/office/drawing/2014/main" val="1032369776"/>
                    </a:ext>
                  </a:extLst>
                </a:gridCol>
                <a:gridCol w="5624764">
                  <a:extLst>
                    <a:ext uri="{9D8B030D-6E8A-4147-A177-3AD203B41FA5}">
                      <a16:colId xmlns="" xmlns:a16="http://schemas.microsoft.com/office/drawing/2014/main" val="1478406937"/>
                    </a:ext>
                  </a:extLst>
                </a:gridCol>
                <a:gridCol w="1881853">
                  <a:extLst>
                    <a:ext uri="{9D8B030D-6E8A-4147-A177-3AD203B41FA5}">
                      <a16:colId xmlns="" xmlns:a16="http://schemas.microsoft.com/office/drawing/2014/main" val="4040259670"/>
                    </a:ext>
                  </a:extLst>
                </a:gridCol>
                <a:gridCol w="1736295">
                  <a:extLst>
                    <a:ext uri="{9D8B030D-6E8A-4147-A177-3AD203B41FA5}">
                      <a16:colId xmlns="" xmlns:a16="http://schemas.microsoft.com/office/drawing/2014/main" val="578613587"/>
                    </a:ext>
                  </a:extLst>
                </a:gridCol>
              </a:tblGrid>
              <a:tr h="260460">
                <a:tc gridSpan="4">
                  <a:txBody>
                    <a:bodyPr/>
                    <a:lstStyle/>
                    <a:p>
                      <a:pPr algn="ctr"/>
                      <a:r>
                        <a:rPr lang="tr-TR" sz="2800" dirty="0"/>
                        <a:t>5,6 ve 7. Sınıflar</a:t>
                      </a:r>
                    </a:p>
                  </a:txBody>
                  <a:tcPr/>
                </a:tc>
                <a:tc hMerge="1">
                  <a:txBody>
                    <a:bodyPr/>
                    <a:lstStyle/>
                    <a:p>
                      <a:endParaRPr lang="tr-TR" dirty="0"/>
                    </a:p>
                  </a:txBody>
                  <a:tcPr/>
                </a:tc>
                <a:tc hMerge="1">
                  <a:txBody>
                    <a:bodyPr/>
                    <a:lstStyle/>
                    <a:p>
                      <a:endParaRPr lang="tr-TR" dirty="0"/>
                    </a:p>
                  </a:txBody>
                  <a:tcPr/>
                </a:tc>
                <a:tc hMerge="1">
                  <a:txBody>
                    <a:bodyPr/>
                    <a:lstStyle/>
                    <a:p>
                      <a:pPr algn="ctr"/>
                      <a:endParaRPr lang="tr-TR" sz="2800" dirty="0"/>
                    </a:p>
                  </a:txBody>
                  <a:tcPr/>
                </a:tc>
                <a:extLst>
                  <a:ext uri="{0D108BD9-81ED-4DB2-BD59-A6C34878D82A}">
                    <a16:rowId xmlns="" xmlns:a16="http://schemas.microsoft.com/office/drawing/2014/main" val="863061993"/>
                  </a:ext>
                </a:extLst>
              </a:tr>
              <a:tr h="370840">
                <a:tc>
                  <a:txBody>
                    <a:bodyPr/>
                    <a:lstStyle/>
                    <a:p>
                      <a:r>
                        <a:rPr lang="tr-TR" dirty="0"/>
                        <a:t>Sıra No</a:t>
                      </a:r>
                    </a:p>
                  </a:txBody>
                  <a:tcPr>
                    <a:lnR w="3175" cap="flat" cmpd="sng" algn="ctr">
                      <a:solidFill>
                        <a:schemeClr val="tx1"/>
                      </a:solidFill>
                      <a:prstDash val="solid"/>
                      <a:round/>
                      <a:headEnd type="none" w="med" len="med"/>
                      <a:tailEnd type="none" w="med" len="med"/>
                    </a:lnR>
                  </a:tcPr>
                </a:tc>
                <a:tc>
                  <a:txBody>
                    <a:bodyPr/>
                    <a:lstStyle/>
                    <a:p>
                      <a:r>
                        <a:rPr lang="tr-TR" dirty="0"/>
                        <a:t>Ders Adı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Soru Sayısı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Kat Sayı</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569336366"/>
                  </a:ext>
                </a:extLst>
              </a:tr>
              <a:tr h="370840">
                <a:tc>
                  <a:txBody>
                    <a:bodyPr/>
                    <a:lstStyle/>
                    <a:p>
                      <a:r>
                        <a:rPr lang="tr-TR" dirty="0"/>
                        <a:t>1</a:t>
                      </a:r>
                    </a:p>
                  </a:txBody>
                  <a:tcPr>
                    <a:lnR w="3175" cap="flat" cmpd="sng" algn="ctr">
                      <a:solidFill>
                        <a:schemeClr val="tx1"/>
                      </a:solidFill>
                      <a:prstDash val="solid"/>
                      <a:round/>
                      <a:headEnd type="none" w="med" len="med"/>
                      <a:tailEnd type="none" w="med" len="med"/>
                    </a:lnR>
                  </a:tcPr>
                </a:tc>
                <a:tc>
                  <a:txBody>
                    <a:bodyPr/>
                    <a:lstStyle/>
                    <a:p>
                      <a:r>
                        <a:rPr lang="tr-TR" dirty="0"/>
                        <a:t>Türkçe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48579457"/>
                  </a:ext>
                </a:extLst>
              </a:tr>
              <a:tr h="370840">
                <a:tc>
                  <a:txBody>
                    <a:bodyPr/>
                    <a:lstStyle/>
                    <a:p>
                      <a:r>
                        <a:rPr lang="tr-TR" dirty="0"/>
                        <a:t>2</a:t>
                      </a:r>
                    </a:p>
                  </a:txBody>
                  <a:tcPr>
                    <a:lnR w="3175" cap="flat" cmpd="sng" algn="ctr">
                      <a:solidFill>
                        <a:schemeClr val="tx1"/>
                      </a:solidFill>
                      <a:prstDash val="solid"/>
                      <a:round/>
                      <a:headEnd type="none" w="med" len="med"/>
                      <a:tailEnd type="none" w="med" len="med"/>
                    </a:lnR>
                  </a:tcPr>
                </a:tc>
                <a:tc>
                  <a:txBody>
                    <a:bodyPr/>
                    <a:lstStyle/>
                    <a:p>
                      <a:r>
                        <a:rPr lang="tr-TR" dirty="0"/>
                        <a:t>Matematik</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465968801"/>
                  </a:ext>
                </a:extLst>
              </a:tr>
              <a:tr h="370840">
                <a:tc>
                  <a:txBody>
                    <a:bodyPr/>
                    <a:lstStyle/>
                    <a:p>
                      <a:r>
                        <a:rPr lang="tr-TR" dirty="0"/>
                        <a:t>3</a:t>
                      </a:r>
                    </a:p>
                  </a:txBody>
                  <a:tcPr>
                    <a:lnR w="3175" cap="flat" cmpd="sng" algn="ctr">
                      <a:solidFill>
                        <a:schemeClr val="tx1"/>
                      </a:solidFill>
                      <a:prstDash val="solid"/>
                      <a:round/>
                      <a:headEnd type="none" w="med" len="med"/>
                      <a:tailEnd type="none" w="med" len="med"/>
                    </a:lnR>
                  </a:tcPr>
                </a:tc>
                <a:tc>
                  <a:txBody>
                    <a:bodyPr/>
                    <a:lstStyle/>
                    <a:p>
                      <a:r>
                        <a:rPr lang="tr-TR" dirty="0"/>
                        <a:t>Fen Bilimleri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388152646"/>
                  </a:ext>
                </a:extLst>
              </a:tr>
              <a:tr h="370840">
                <a:tc>
                  <a:txBody>
                    <a:bodyPr/>
                    <a:lstStyle/>
                    <a:p>
                      <a:r>
                        <a:rPr lang="tr-TR" dirty="0"/>
                        <a:t>4</a:t>
                      </a:r>
                    </a:p>
                  </a:txBody>
                  <a:tcPr>
                    <a:lnR w="3175" cap="flat" cmpd="sng" algn="ctr">
                      <a:solidFill>
                        <a:schemeClr val="tx1"/>
                      </a:solidFill>
                      <a:prstDash val="solid"/>
                      <a:round/>
                      <a:headEnd type="none" w="med" len="med"/>
                      <a:tailEnd type="none" w="med" len="med"/>
                    </a:lnR>
                  </a:tcPr>
                </a:tc>
                <a:tc>
                  <a:txBody>
                    <a:bodyPr/>
                    <a:lstStyle/>
                    <a:p>
                      <a:r>
                        <a:rPr lang="tr-TR" dirty="0"/>
                        <a:t>Sosyal Bilgiler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29934766"/>
                  </a:ext>
                </a:extLst>
              </a:tr>
            </a:tbl>
          </a:graphicData>
        </a:graphic>
      </p:graphicFrame>
      <p:graphicFrame>
        <p:nvGraphicFramePr>
          <p:cNvPr id="4" name="Tablo 2">
            <a:extLst>
              <a:ext uri="{FF2B5EF4-FFF2-40B4-BE49-F238E27FC236}">
                <a16:creationId xmlns="" xmlns:a16="http://schemas.microsoft.com/office/drawing/2014/main" id="{8B8A64D0-BC85-4D5E-91D6-9F1B3D18A646}"/>
              </a:ext>
            </a:extLst>
          </p:cNvPr>
          <p:cNvGraphicFramePr>
            <a:graphicFrameLocks noGrp="1"/>
          </p:cNvGraphicFramePr>
          <p:nvPr>
            <p:extLst>
              <p:ext uri="{D42A27DB-BD31-4B8C-83A1-F6EECF244321}">
                <p14:modId xmlns:p14="http://schemas.microsoft.com/office/powerpoint/2010/main" val="3689656535"/>
              </p:ext>
            </p:extLst>
          </p:nvPr>
        </p:nvGraphicFramePr>
        <p:xfrm>
          <a:off x="1097280" y="3515361"/>
          <a:ext cx="10170160" cy="2621280"/>
        </p:xfrm>
        <a:graphic>
          <a:graphicData uri="http://schemas.openxmlformats.org/drawingml/2006/table">
            <a:tbl>
              <a:tblPr firstRow="1" bandRow="1">
                <a:tableStyleId>{1FECB4D8-DB02-4DC6-A0A2-4F2EBAE1DC90}</a:tableStyleId>
              </a:tblPr>
              <a:tblGrid>
                <a:gridCol w="985520">
                  <a:extLst>
                    <a:ext uri="{9D8B030D-6E8A-4147-A177-3AD203B41FA5}">
                      <a16:colId xmlns="" xmlns:a16="http://schemas.microsoft.com/office/drawing/2014/main" val="1032369776"/>
                    </a:ext>
                  </a:extLst>
                </a:gridCol>
                <a:gridCol w="5699760">
                  <a:extLst>
                    <a:ext uri="{9D8B030D-6E8A-4147-A177-3AD203B41FA5}">
                      <a16:colId xmlns="" xmlns:a16="http://schemas.microsoft.com/office/drawing/2014/main" val="1478406937"/>
                    </a:ext>
                  </a:extLst>
                </a:gridCol>
                <a:gridCol w="1889760">
                  <a:extLst>
                    <a:ext uri="{9D8B030D-6E8A-4147-A177-3AD203B41FA5}">
                      <a16:colId xmlns="" xmlns:a16="http://schemas.microsoft.com/office/drawing/2014/main" val="4040259670"/>
                    </a:ext>
                  </a:extLst>
                </a:gridCol>
                <a:gridCol w="1595120">
                  <a:extLst>
                    <a:ext uri="{9D8B030D-6E8A-4147-A177-3AD203B41FA5}">
                      <a16:colId xmlns="" xmlns:a16="http://schemas.microsoft.com/office/drawing/2014/main" val="4107811962"/>
                    </a:ext>
                  </a:extLst>
                </a:gridCol>
              </a:tblGrid>
              <a:tr h="499207">
                <a:tc gridSpan="4">
                  <a:txBody>
                    <a:bodyPr/>
                    <a:lstStyle/>
                    <a:p>
                      <a:pPr algn="ctr"/>
                      <a:r>
                        <a:rPr lang="tr-TR" sz="2800" dirty="0"/>
                        <a:t>8. Sınıflar</a:t>
                      </a:r>
                    </a:p>
                  </a:txBody>
                  <a:tcPr/>
                </a:tc>
                <a:tc hMerge="1">
                  <a:txBody>
                    <a:bodyPr/>
                    <a:lstStyle/>
                    <a:p>
                      <a:endParaRPr lang="tr-TR" dirty="0"/>
                    </a:p>
                  </a:txBody>
                  <a:tcPr/>
                </a:tc>
                <a:tc hMerge="1">
                  <a:txBody>
                    <a:bodyPr/>
                    <a:lstStyle/>
                    <a:p>
                      <a:endParaRPr lang="tr-TR" dirty="0"/>
                    </a:p>
                  </a:txBody>
                  <a:tcPr/>
                </a:tc>
                <a:tc hMerge="1">
                  <a:txBody>
                    <a:bodyPr/>
                    <a:lstStyle/>
                    <a:p>
                      <a:pPr algn="ctr"/>
                      <a:endParaRPr lang="tr-TR" sz="2800" dirty="0"/>
                    </a:p>
                  </a:txBody>
                  <a:tcPr/>
                </a:tc>
                <a:extLst>
                  <a:ext uri="{0D108BD9-81ED-4DB2-BD59-A6C34878D82A}">
                    <a16:rowId xmlns="" xmlns:a16="http://schemas.microsoft.com/office/drawing/2014/main" val="863061993"/>
                  </a:ext>
                </a:extLst>
              </a:tr>
              <a:tr h="352382">
                <a:tc>
                  <a:txBody>
                    <a:bodyPr/>
                    <a:lstStyle/>
                    <a:p>
                      <a:r>
                        <a:rPr lang="tr-TR" dirty="0"/>
                        <a:t>Sıra No</a:t>
                      </a:r>
                    </a:p>
                  </a:txBody>
                  <a:tcPr>
                    <a:lnR w="3175" cap="flat" cmpd="sng" algn="ctr">
                      <a:solidFill>
                        <a:schemeClr val="tx1"/>
                      </a:solidFill>
                      <a:prstDash val="solid"/>
                      <a:round/>
                      <a:headEnd type="none" w="med" len="med"/>
                      <a:tailEnd type="none" w="med" len="med"/>
                    </a:lnR>
                  </a:tcPr>
                </a:tc>
                <a:tc>
                  <a:txBody>
                    <a:bodyPr/>
                    <a:lstStyle/>
                    <a:p>
                      <a:r>
                        <a:rPr lang="tr-TR" dirty="0"/>
                        <a:t>Ders Adı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Soru Sayısı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Kat Sayı</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569336366"/>
                  </a:ext>
                </a:extLst>
              </a:tr>
              <a:tr h="352382">
                <a:tc>
                  <a:txBody>
                    <a:bodyPr/>
                    <a:lstStyle/>
                    <a:p>
                      <a:r>
                        <a:rPr lang="tr-TR" dirty="0"/>
                        <a:t>1</a:t>
                      </a:r>
                    </a:p>
                  </a:txBody>
                  <a:tcPr>
                    <a:lnR w="3175" cap="flat" cmpd="sng" algn="ctr">
                      <a:solidFill>
                        <a:schemeClr val="tx1"/>
                      </a:solidFill>
                      <a:prstDash val="solid"/>
                      <a:round/>
                      <a:headEnd type="none" w="med" len="med"/>
                      <a:tailEnd type="none" w="med" len="med"/>
                    </a:lnR>
                  </a:tcPr>
                </a:tc>
                <a:tc>
                  <a:txBody>
                    <a:bodyPr/>
                    <a:lstStyle/>
                    <a:p>
                      <a:r>
                        <a:rPr lang="tr-TR" dirty="0"/>
                        <a:t>Türkçe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48579457"/>
                  </a:ext>
                </a:extLst>
              </a:tr>
              <a:tr h="352382">
                <a:tc>
                  <a:txBody>
                    <a:bodyPr/>
                    <a:lstStyle/>
                    <a:p>
                      <a:r>
                        <a:rPr lang="tr-TR" dirty="0"/>
                        <a:t>2</a:t>
                      </a:r>
                    </a:p>
                  </a:txBody>
                  <a:tcPr>
                    <a:lnR w="3175" cap="flat" cmpd="sng" algn="ctr">
                      <a:solidFill>
                        <a:schemeClr val="tx1"/>
                      </a:solidFill>
                      <a:prstDash val="solid"/>
                      <a:round/>
                      <a:headEnd type="none" w="med" len="med"/>
                      <a:tailEnd type="none" w="med" len="med"/>
                    </a:lnR>
                  </a:tcPr>
                </a:tc>
                <a:tc>
                  <a:txBody>
                    <a:bodyPr/>
                    <a:lstStyle/>
                    <a:p>
                      <a:r>
                        <a:rPr lang="tr-TR" dirty="0"/>
                        <a:t>Matematik</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465968801"/>
                  </a:ext>
                </a:extLst>
              </a:tr>
              <a:tr h="352382">
                <a:tc>
                  <a:txBody>
                    <a:bodyPr/>
                    <a:lstStyle/>
                    <a:p>
                      <a:r>
                        <a:rPr lang="tr-TR" dirty="0"/>
                        <a:t>3</a:t>
                      </a:r>
                    </a:p>
                  </a:txBody>
                  <a:tcPr>
                    <a:lnR w="3175" cap="flat" cmpd="sng" algn="ctr">
                      <a:solidFill>
                        <a:schemeClr val="tx1"/>
                      </a:solidFill>
                      <a:prstDash val="solid"/>
                      <a:round/>
                      <a:headEnd type="none" w="med" len="med"/>
                      <a:tailEnd type="none" w="med" len="med"/>
                    </a:lnR>
                  </a:tcPr>
                </a:tc>
                <a:tc>
                  <a:txBody>
                    <a:bodyPr/>
                    <a:lstStyle/>
                    <a:p>
                      <a:r>
                        <a:rPr lang="tr-TR" dirty="0"/>
                        <a:t>Fen Bilimleri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388152646"/>
                  </a:ext>
                </a:extLst>
              </a:tr>
              <a:tr h="616668">
                <a:tc>
                  <a:txBody>
                    <a:bodyPr/>
                    <a:lstStyle/>
                    <a:p>
                      <a:r>
                        <a:rPr lang="tr-TR" dirty="0"/>
                        <a:t>4</a:t>
                      </a:r>
                    </a:p>
                  </a:txBody>
                  <a:tcPr>
                    <a:lnR w="3175" cap="flat" cmpd="sng" algn="ctr">
                      <a:solidFill>
                        <a:schemeClr val="tx1"/>
                      </a:solidFill>
                      <a:prstDash val="solid"/>
                      <a:round/>
                      <a:headEnd type="none" w="med" len="med"/>
                      <a:tailEnd type="none" w="med" len="med"/>
                    </a:lnR>
                  </a:tcPr>
                </a:tc>
                <a:tc>
                  <a:txBody>
                    <a:bodyPr/>
                    <a:lstStyle/>
                    <a:p>
                      <a:r>
                        <a:rPr lang="tr-TR" dirty="0"/>
                        <a:t>T.C. İnkılap Tarihi ve Atatürkçülük ile Din Kültürü ve Ahlak Bilgisi</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29934766"/>
                  </a:ext>
                </a:extLst>
              </a:tr>
            </a:tbl>
          </a:graphicData>
        </a:graphic>
      </p:graphicFrame>
      <p:sp>
        <p:nvSpPr>
          <p:cNvPr id="7" name="Metin kutusu 6">
            <a:extLst>
              <a:ext uri="{FF2B5EF4-FFF2-40B4-BE49-F238E27FC236}">
                <a16:creationId xmlns="" xmlns:a16="http://schemas.microsoft.com/office/drawing/2014/main" id="{F9915532-7BD1-4ABA-ABC5-778518BB0289}"/>
              </a:ext>
            </a:extLst>
          </p:cNvPr>
          <p:cNvSpPr txBox="1"/>
          <p:nvPr/>
        </p:nvSpPr>
        <p:spPr>
          <a:xfrm>
            <a:off x="0" y="0"/>
            <a:ext cx="12192000" cy="7694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4400" b="1" dirty="0"/>
              <a:t>Soru Sayısı ve Ağırlık Katsayıları</a:t>
            </a:r>
          </a:p>
        </p:txBody>
      </p:sp>
      <p:sp>
        <p:nvSpPr>
          <p:cNvPr id="10" name="Akış Çizelgesi: Sonlandırıcı 9">
            <a:extLst>
              <a:ext uri="{FF2B5EF4-FFF2-40B4-BE49-F238E27FC236}">
                <a16:creationId xmlns="" xmlns:a16="http://schemas.microsoft.com/office/drawing/2014/main" id="{34D998EF-3BDD-45FB-8948-98DA1C756B1D}"/>
              </a:ext>
            </a:extLst>
          </p:cNvPr>
          <p:cNvSpPr/>
          <p:nvPr/>
        </p:nvSpPr>
        <p:spPr>
          <a:xfrm>
            <a:off x="3559994" y="6280833"/>
            <a:ext cx="4781365" cy="344138"/>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spTree>
    <p:extLst>
      <p:ext uri="{BB962C8B-B14F-4D97-AF65-F5344CB8AC3E}">
        <p14:creationId xmlns:p14="http://schemas.microsoft.com/office/powerpoint/2010/main" val="372668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2">
            <a:extLst>
              <a:ext uri="{FF2B5EF4-FFF2-40B4-BE49-F238E27FC236}">
                <a16:creationId xmlns="" xmlns:a16="http://schemas.microsoft.com/office/drawing/2014/main" id="{4F3A5480-5E59-49B5-9817-7F119C47AB46}"/>
              </a:ext>
            </a:extLst>
          </p:cNvPr>
          <p:cNvGraphicFramePr>
            <a:graphicFrameLocks noGrp="1"/>
          </p:cNvGraphicFramePr>
          <p:nvPr>
            <p:extLst>
              <p:ext uri="{D42A27DB-BD31-4B8C-83A1-F6EECF244321}">
                <p14:modId xmlns:p14="http://schemas.microsoft.com/office/powerpoint/2010/main" val="3941065964"/>
              </p:ext>
            </p:extLst>
          </p:nvPr>
        </p:nvGraphicFramePr>
        <p:xfrm>
          <a:off x="1349405" y="1129140"/>
          <a:ext cx="10039955" cy="2433320"/>
        </p:xfrm>
        <a:graphic>
          <a:graphicData uri="http://schemas.openxmlformats.org/drawingml/2006/table">
            <a:tbl>
              <a:tblPr firstRow="1" bandRow="1">
                <a:tableStyleId>{1FECB4D8-DB02-4DC6-A0A2-4F2EBAE1DC90}</a:tableStyleId>
              </a:tblPr>
              <a:tblGrid>
                <a:gridCol w="1119475">
                  <a:extLst>
                    <a:ext uri="{9D8B030D-6E8A-4147-A177-3AD203B41FA5}">
                      <a16:colId xmlns="" xmlns:a16="http://schemas.microsoft.com/office/drawing/2014/main" val="1032369776"/>
                    </a:ext>
                  </a:extLst>
                </a:gridCol>
                <a:gridCol w="4775200">
                  <a:extLst>
                    <a:ext uri="{9D8B030D-6E8A-4147-A177-3AD203B41FA5}">
                      <a16:colId xmlns="" xmlns:a16="http://schemas.microsoft.com/office/drawing/2014/main" val="1478406937"/>
                    </a:ext>
                  </a:extLst>
                </a:gridCol>
                <a:gridCol w="2184400">
                  <a:extLst>
                    <a:ext uri="{9D8B030D-6E8A-4147-A177-3AD203B41FA5}">
                      <a16:colId xmlns="" xmlns:a16="http://schemas.microsoft.com/office/drawing/2014/main" val="4040259670"/>
                    </a:ext>
                  </a:extLst>
                </a:gridCol>
                <a:gridCol w="1960880">
                  <a:extLst>
                    <a:ext uri="{9D8B030D-6E8A-4147-A177-3AD203B41FA5}">
                      <a16:colId xmlns="" xmlns:a16="http://schemas.microsoft.com/office/drawing/2014/main" val="578613587"/>
                    </a:ext>
                  </a:extLst>
                </a:gridCol>
              </a:tblGrid>
              <a:tr h="370840">
                <a:tc gridSpan="4">
                  <a:txBody>
                    <a:bodyPr/>
                    <a:lstStyle/>
                    <a:p>
                      <a:pPr algn="ctr"/>
                      <a:r>
                        <a:rPr lang="tr-TR" sz="3200" dirty="0"/>
                        <a:t>Hazırlık Sınıfı </a:t>
                      </a:r>
                      <a:r>
                        <a:rPr lang="tr-TR" sz="2400" dirty="0"/>
                        <a:t>(8. sınıf müfredat programından hazırlanacaktır.) </a:t>
                      </a:r>
                      <a:endParaRPr lang="tr-TR" sz="2800" dirty="0"/>
                    </a:p>
                  </a:txBody>
                  <a:tcPr/>
                </a:tc>
                <a:tc hMerge="1">
                  <a:txBody>
                    <a:bodyPr/>
                    <a:lstStyle/>
                    <a:p>
                      <a:endParaRPr lang="tr-TR" dirty="0"/>
                    </a:p>
                  </a:txBody>
                  <a:tcPr/>
                </a:tc>
                <a:tc hMerge="1">
                  <a:txBody>
                    <a:bodyPr/>
                    <a:lstStyle/>
                    <a:p>
                      <a:endParaRPr lang="tr-TR" dirty="0"/>
                    </a:p>
                  </a:txBody>
                  <a:tcPr/>
                </a:tc>
                <a:tc hMerge="1">
                  <a:txBody>
                    <a:bodyPr/>
                    <a:lstStyle/>
                    <a:p>
                      <a:pPr algn="ctr"/>
                      <a:endParaRPr lang="tr-TR" sz="2800" dirty="0"/>
                    </a:p>
                  </a:txBody>
                  <a:tcPr/>
                </a:tc>
                <a:extLst>
                  <a:ext uri="{0D108BD9-81ED-4DB2-BD59-A6C34878D82A}">
                    <a16:rowId xmlns="" xmlns:a16="http://schemas.microsoft.com/office/drawing/2014/main" val="863061993"/>
                  </a:ext>
                </a:extLst>
              </a:tr>
              <a:tr h="370840">
                <a:tc>
                  <a:txBody>
                    <a:bodyPr/>
                    <a:lstStyle/>
                    <a:p>
                      <a:r>
                        <a:rPr lang="tr-TR" dirty="0"/>
                        <a:t>Sıra No</a:t>
                      </a:r>
                    </a:p>
                  </a:txBody>
                  <a:tcPr>
                    <a:lnR w="3175" cap="flat" cmpd="sng" algn="ctr">
                      <a:solidFill>
                        <a:schemeClr val="tx1"/>
                      </a:solidFill>
                      <a:prstDash val="solid"/>
                      <a:round/>
                      <a:headEnd type="none" w="med" len="med"/>
                      <a:tailEnd type="none" w="med" len="med"/>
                    </a:lnR>
                  </a:tcPr>
                </a:tc>
                <a:tc>
                  <a:txBody>
                    <a:bodyPr/>
                    <a:lstStyle/>
                    <a:p>
                      <a:r>
                        <a:rPr lang="tr-TR" dirty="0"/>
                        <a:t>Ders Adı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Soru Sayısı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Kat Sayı</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569336366"/>
                  </a:ext>
                </a:extLst>
              </a:tr>
              <a:tr h="370840">
                <a:tc>
                  <a:txBody>
                    <a:bodyPr/>
                    <a:lstStyle/>
                    <a:p>
                      <a:pPr algn="ctr"/>
                      <a:r>
                        <a:rPr lang="tr-TR" dirty="0"/>
                        <a:t>1</a:t>
                      </a:r>
                    </a:p>
                  </a:txBody>
                  <a:tcPr>
                    <a:lnR w="3175" cap="flat" cmpd="sng" algn="ctr">
                      <a:solidFill>
                        <a:schemeClr val="tx1"/>
                      </a:solidFill>
                      <a:prstDash val="solid"/>
                      <a:round/>
                      <a:headEnd type="none" w="med" len="med"/>
                      <a:tailEnd type="none" w="med" len="med"/>
                    </a:lnR>
                  </a:tcPr>
                </a:tc>
                <a:tc>
                  <a:txBody>
                    <a:bodyPr/>
                    <a:lstStyle/>
                    <a:p>
                      <a:r>
                        <a:rPr lang="tr-TR" dirty="0"/>
                        <a:t>Türkçe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48579457"/>
                  </a:ext>
                </a:extLst>
              </a:tr>
              <a:tr h="370840">
                <a:tc>
                  <a:txBody>
                    <a:bodyPr/>
                    <a:lstStyle/>
                    <a:p>
                      <a:pPr algn="ctr"/>
                      <a:r>
                        <a:rPr lang="tr-TR" dirty="0"/>
                        <a:t>2</a:t>
                      </a:r>
                    </a:p>
                  </a:txBody>
                  <a:tcPr>
                    <a:lnR w="3175" cap="flat" cmpd="sng" algn="ctr">
                      <a:solidFill>
                        <a:schemeClr val="tx1"/>
                      </a:solidFill>
                      <a:prstDash val="solid"/>
                      <a:round/>
                      <a:headEnd type="none" w="med" len="med"/>
                      <a:tailEnd type="none" w="med" len="med"/>
                    </a:lnR>
                  </a:tcPr>
                </a:tc>
                <a:tc>
                  <a:txBody>
                    <a:bodyPr/>
                    <a:lstStyle/>
                    <a:p>
                      <a:r>
                        <a:rPr lang="tr-TR" dirty="0"/>
                        <a:t>Matematik</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465968801"/>
                  </a:ext>
                </a:extLst>
              </a:tr>
              <a:tr h="370840">
                <a:tc>
                  <a:txBody>
                    <a:bodyPr/>
                    <a:lstStyle/>
                    <a:p>
                      <a:pPr algn="ctr"/>
                      <a:r>
                        <a:rPr lang="tr-TR" dirty="0"/>
                        <a:t>3</a:t>
                      </a:r>
                    </a:p>
                  </a:txBody>
                  <a:tcPr>
                    <a:lnR w="3175" cap="flat" cmpd="sng" algn="ctr">
                      <a:solidFill>
                        <a:schemeClr val="tx1"/>
                      </a:solidFill>
                      <a:prstDash val="solid"/>
                      <a:round/>
                      <a:headEnd type="none" w="med" len="med"/>
                      <a:tailEnd type="none" w="med" len="med"/>
                    </a:lnR>
                  </a:tcPr>
                </a:tc>
                <a:tc>
                  <a:txBody>
                    <a:bodyPr/>
                    <a:lstStyle/>
                    <a:p>
                      <a:r>
                        <a:rPr lang="tr-TR" dirty="0"/>
                        <a:t>Fen Bilimleri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388152646"/>
                  </a:ext>
                </a:extLst>
              </a:tr>
              <a:tr h="370840">
                <a:tc>
                  <a:txBody>
                    <a:bodyPr/>
                    <a:lstStyle/>
                    <a:p>
                      <a:pPr algn="ctr"/>
                      <a:r>
                        <a:rPr lang="tr-TR" dirty="0"/>
                        <a:t>4</a:t>
                      </a:r>
                    </a:p>
                  </a:txBody>
                  <a:tcPr>
                    <a:lnR w="3175" cap="flat" cmpd="sng" algn="ctr">
                      <a:solidFill>
                        <a:schemeClr val="tx1"/>
                      </a:solidFill>
                      <a:prstDash val="solid"/>
                      <a:round/>
                      <a:headEnd type="none" w="med" len="med"/>
                      <a:tailEnd type="none" w="med" len="med"/>
                    </a:lnR>
                  </a:tcPr>
                </a:tc>
                <a:tc>
                  <a:txBody>
                    <a:bodyPr/>
                    <a:lstStyle/>
                    <a:p>
                      <a:r>
                        <a:rPr lang="tr-TR" dirty="0"/>
                        <a:t>Sosyal Bilgiler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29934766"/>
                  </a:ext>
                </a:extLst>
              </a:tr>
            </a:tbl>
          </a:graphicData>
        </a:graphic>
      </p:graphicFrame>
      <p:graphicFrame>
        <p:nvGraphicFramePr>
          <p:cNvPr id="4" name="Tablo 2">
            <a:extLst>
              <a:ext uri="{FF2B5EF4-FFF2-40B4-BE49-F238E27FC236}">
                <a16:creationId xmlns="" xmlns:a16="http://schemas.microsoft.com/office/drawing/2014/main" id="{8B8A64D0-BC85-4D5E-91D6-9F1B3D18A646}"/>
              </a:ext>
            </a:extLst>
          </p:cNvPr>
          <p:cNvGraphicFramePr>
            <a:graphicFrameLocks noGrp="1"/>
          </p:cNvGraphicFramePr>
          <p:nvPr>
            <p:extLst>
              <p:ext uri="{D42A27DB-BD31-4B8C-83A1-F6EECF244321}">
                <p14:modId xmlns:p14="http://schemas.microsoft.com/office/powerpoint/2010/main" val="2135340871"/>
              </p:ext>
            </p:extLst>
          </p:nvPr>
        </p:nvGraphicFramePr>
        <p:xfrm>
          <a:off x="1344275" y="3804648"/>
          <a:ext cx="10045085" cy="2621280"/>
        </p:xfrm>
        <a:graphic>
          <a:graphicData uri="http://schemas.openxmlformats.org/drawingml/2006/table">
            <a:tbl>
              <a:tblPr firstRow="1" bandRow="1">
                <a:tableStyleId>{1FECB4D8-DB02-4DC6-A0A2-4F2EBAE1DC90}</a:tableStyleId>
              </a:tblPr>
              <a:tblGrid>
                <a:gridCol w="992525">
                  <a:extLst>
                    <a:ext uri="{9D8B030D-6E8A-4147-A177-3AD203B41FA5}">
                      <a16:colId xmlns="" xmlns:a16="http://schemas.microsoft.com/office/drawing/2014/main" val="1032369776"/>
                    </a:ext>
                  </a:extLst>
                </a:gridCol>
                <a:gridCol w="4897120">
                  <a:extLst>
                    <a:ext uri="{9D8B030D-6E8A-4147-A177-3AD203B41FA5}">
                      <a16:colId xmlns="" xmlns:a16="http://schemas.microsoft.com/office/drawing/2014/main" val="1478406937"/>
                    </a:ext>
                  </a:extLst>
                </a:gridCol>
                <a:gridCol w="2143760">
                  <a:extLst>
                    <a:ext uri="{9D8B030D-6E8A-4147-A177-3AD203B41FA5}">
                      <a16:colId xmlns="" xmlns:a16="http://schemas.microsoft.com/office/drawing/2014/main" val="4040259670"/>
                    </a:ext>
                  </a:extLst>
                </a:gridCol>
                <a:gridCol w="2011680">
                  <a:extLst>
                    <a:ext uri="{9D8B030D-6E8A-4147-A177-3AD203B41FA5}">
                      <a16:colId xmlns="" xmlns:a16="http://schemas.microsoft.com/office/drawing/2014/main" val="4107811962"/>
                    </a:ext>
                  </a:extLst>
                </a:gridCol>
              </a:tblGrid>
              <a:tr h="361322">
                <a:tc gridSpan="4">
                  <a:txBody>
                    <a:bodyPr/>
                    <a:lstStyle/>
                    <a:p>
                      <a:pPr algn="ctr"/>
                      <a:r>
                        <a:rPr lang="tr-TR" sz="2800" dirty="0"/>
                        <a:t>9,10,11. Sınıflar</a:t>
                      </a:r>
                    </a:p>
                  </a:txBody>
                  <a:tcPr/>
                </a:tc>
                <a:tc hMerge="1">
                  <a:txBody>
                    <a:bodyPr/>
                    <a:lstStyle/>
                    <a:p>
                      <a:endParaRPr lang="tr-TR" dirty="0"/>
                    </a:p>
                  </a:txBody>
                  <a:tcPr/>
                </a:tc>
                <a:tc hMerge="1">
                  <a:txBody>
                    <a:bodyPr/>
                    <a:lstStyle/>
                    <a:p>
                      <a:endParaRPr lang="tr-TR" dirty="0"/>
                    </a:p>
                  </a:txBody>
                  <a:tcPr/>
                </a:tc>
                <a:tc hMerge="1">
                  <a:txBody>
                    <a:bodyPr/>
                    <a:lstStyle/>
                    <a:p>
                      <a:pPr algn="ctr"/>
                      <a:endParaRPr lang="tr-TR" sz="2800" dirty="0"/>
                    </a:p>
                  </a:txBody>
                  <a:tcPr/>
                </a:tc>
                <a:extLst>
                  <a:ext uri="{0D108BD9-81ED-4DB2-BD59-A6C34878D82A}">
                    <a16:rowId xmlns="" xmlns:a16="http://schemas.microsoft.com/office/drawing/2014/main" val="863061993"/>
                  </a:ext>
                </a:extLst>
              </a:tr>
              <a:tr h="361322">
                <a:tc>
                  <a:txBody>
                    <a:bodyPr/>
                    <a:lstStyle/>
                    <a:p>
                      <a:r>
                        <a:rPr lang="tr-TR" dirty="0"/>
                        <a:t>Sıra No</a:t>
                      </a:r>
                    </a:p>
                  </a:txBody>
                  <a:tcPr>
                    <a:lnR w="3175" cap="flat" cmpd="sng" algn="ctr">
                      <a:solidFill>
                        <a:schemeClr val="tx1"/>
                      </a:solidFill>
                      <a:prstDash val="solid"/>
                      <a:round/>
                      <a:headEnd type="none" w="med" len="med"/>
                      <a:tailEnd type="none" w="med" len="med"/>
                    </a:lnR>
                  </a:tcPr>
                </a:tc>
                <a:tc>
                  <a:txBody>
                    <a:bodyPr/>
                    <a:lstStyle/>
                    <a:p>
                      <a:r>
                        <a:rPr lang="tr-TR" dirty="0"/>
                        <a:t>Ders Adı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Soru Sayısı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Kat Sayı</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569336366"/>
                  </a:ext>
                </a:extLst>
              </a:tr>
              <a:tr h="361322">
                <a:tc>
                  <a:txBody>
                    <a:bodyPr/>
                    <a:lstStyle/>
                    <a:p>
                      <a:pPr algn="ctr"/>
                      <a:r>
                        <a:rPr lang="tr-TR" dirty="0"/>
                        <a:t>1</a:t>
                      </a:r>
                    </a:p>
                  </a:txBody>
                  <a:tcPr>
                    <a:lnR w="3175" cap="flat" cmpd="sng" algn="ctr">
                      <a:solidFill>
                        <a:schemeClr val="tx1"/>
                      </a:solidFill>
                      <a:prstDash val="solid"/>
                      <a:round/>
                      <a:headEnd type="none" w="med" len="med"/>
                      <a:tailEnd type="none" w="med" len="med"/>
                    </a:lnR>
                  </a:tcPr>
                </a:tc>
                <a:tc>
                  <a:txBody>
                    <a:bodyPr/>
                    <a:lstStyle/>
                    <a:p>
                      <a:r>
                        <a:rPr lang="tr-TR" dirty="0"/>
                        <a:t>Türk Dili ve Edebiyatı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48579457"/>
                  </a:ext>
                </a:extLst>
              </a:tr>
              <a:tr h="361322">
                <a:tc>
                  <a:txBody>
                    <a:bodyPr/>
                    <a:lstStyle/>
                    <a:p>
                      <a:pPr algn="ctr"/>
                      <a:r>
                        <a:rPr lang="tr-TR" dirty="0"/>
                        <a:t>2</a:t>
                      </a:r>
                    </a:p>
                  </a:txBody>
                  <a:tcPr>
                    <a:lnR w="3175" cap="flat" cmpd="sng" algn="ctr">
                      <a:solidFill>
                        <a:schemeClr val="tx1"/>
                      </a:solidFill>
                      <a:prstDash val="solid"/>
                      <a:round/>
                      <a:headEnd type="none" w="med" len="med"/>
                      <a:tailEnd type="none" w="med" len="med"/>
                    </a:lnR>
                  </a:tcPr>
                </a:tc>
                <a:tc>
                  <a:txBody>
                    <a:bodyPr/>
                    <a:lstStyle/>
                    <a:p>
                      <a:r>
                        <a:rPr lang="tr-TR" dirty="0"/>
                        <a:t>Matematik</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465968801"/>
                  </a:ext>
                </a:extLst>
              </a:tr>
              <a:tr h="361322">
                <a:tc>
                  <a:txBody>
                    <a:bodyPr/>
                    <a:lstStyle/>
                    <a:p>
                      <a:pPr algn="ctr"/>
                      <a:r>
                        <a:rPr lang="tr-TR" dirty="0"/>
                        <a:t>3</a:t>
                      </a:r>
                    </a:p>
                  </a:txBody>
                  <a:tcPr>
                    <a:lnR w="3175" cap="flat" cmpd="sng" algn="ctr">
                      <a:solidFill>
                        <a:schemeClr val="tx1"/>
                      </a:solidFill>
                      <a:prstDash val="solid"/>
                      <a:round/>
                      <a:headEnd type="none" w="med" len="med"/>
                      <a:tailEnd type="none" w="med" len="med"/>
                    </a:lnR>
                  </a:tcPr>
                </a:tc>
                <a:tc>
                  <a:txBody>
                    <a:bodyPr/>
                    <a:lstStyle/>
                    <a:p>
                      <a:r>
                        <a:rPr lang="tr-TR" dirty="0"/>
                        <a:t>Fen Bilimleri (Fizik, Kimya ve Biyoloji)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388152646"/>
                  </a:ext>
                </a:extLst>
              </a:tr>
              <a:tr h="623651">
                <a:tc>
                  <a:txBody>
                    <a:bodyPr/>
                    <a:lstStyle/>
                    <a:p>
                      <a:pPr algn="ctr"/>
                      <a:r>
                        <a:rPr lang="tr-TR" dirty="0"/>
                        <a:t>4</a:t>
                      </a:r>
                    </a:p>
                  </a:txBody>
                  <a:tcPr>
                    <a:lnR w="3175" cap="flat" cmpd="sng" algn="ctr">
                      <a:solidFill>
                        <a:schemeClr val="tx1"/>
                      </a:solidFill>
                      <a:prstDash val="solid"/>
                      <a:round/>
                      <a:headEnd type="none" w="med" len="med"/>
                      <a:tailEnd type="none" w="med" len="med"/>
                    </a:lnR>
                  </a:tcPr>
                </a:tc>
                <a:tc>
                  <a:txBody>
                    <a:bodyPr/>
                    <a:lstStyle/>
                    <a:p>
                      <a:r>
                        <a:rPr lang="tr-TR" dirty="0"/>
                        <a:t>Sosyal Bilimler (Tarih, Coğrafya ile Din Kültürü ve Ahlak Bilgisi)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algn="ctr"/>
                      <a:r>
                        <a:rPr lang="tr-TR" dirty="0"/>
                        <a:t>3</a:t>
                      </a:r>
                    </a:p>
                  </a:txBody>
                  <a:tcPr>
                    <a:lnL w="3175"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929934766"/>
                  </a:ext>
                </a:extLst>
              </a:tr>
            </a:tbl>
          </a:graphicData>
        </a:graphic>
      </p:graphicFrame>
      <p:sp>
        <p:nvSpPr>
          <p:cNvPr id="5" name="Metin kutusu 4">
            <a:extLst>
              <a:ext uri="{FF2B5EF4-FFF2-40B4-BE49-F238E27FC236}">
                <a16:creationId xmlns="" xmlns:a16="http://schemas.microsoft.com/office/drawing/2014/main" id="{DC6E7A0B-5115-4F8A-8808-AE2BDDBC618D}"/>
              </a:ext>
            </a:extLst>
          </p:cNvPr>
          <p:cNvSpPr txBox="1"/>
          <p:nvPr/>
        </p:nvSpPr>
        <p:spPr>
          <a:xfrm>
            <a:off x="0" y="117511"/>
            <a:ext cx="12192000" cy="7694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4400" b="1" dirty="0"/>
              <a:t>Soru Sayısı ve Ağırlık Katsayıları</a:t>
            </a:r>
          </a:p>
        </p:txBody>
      </p:sp>
    </p:spTree>
    <p:extLst>
      <p:ext uri="{BB962C8B-B14F-4D97-AF65-F5344CB8AC3E}">
        <p14:creationId xmlns:p14="http://schemas.microsoft.com/office/powerpoint/2010/main" val="346733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 xmlns:a16="http://schemas.microsoft.com/office/drawing/2014/main" id="{3602991A-EA1D-4C0A-A1C0-41A68430A572}"/>
              </a:ext>
            </a:extLst>
          </p:cNvPr>
          <p:cNvSpPr txBox="1"/>
          <p:nvPr/>
        </p:nvSpPr>
        <p:spPr>
          <a:xfrm>
            <a:off x="71021" y="266330"/>
            <a:ext cx="12192000" cy="7694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4400" b="1" dirty="0"/>
              <a:t>Sınav Süresi ve Soru Sayısı</a:t>
            </a:r>
          </a:p>
        </p:txBody>
      </p:sp>
      <p:sp>
        <p:nvSpPr>
          <p:cNvPr id="11" name="Dikdörtgen 10">
            <a:extLst>
              <a:ext uri="{FF2B5EF4-FFF2-40B4-BE49-F238E27FC236}">
                <a16:creationId xmlns="" xmlns:a16="http://schemas.microsoft.com/office/drawing/2014/main" id="{FA83F41F-FA31-4F33-8010-1167B45EE67A}"/>
              </a:ext>
            </a:extLst>
          </p:cNvPr>
          <p:cNvSpPr/>
          <p:nvPr/>
        </p:nvSpPr>
        <p:spPr>
          <a:xfrm>
            <a:off x="71120" y="6452902"/>
            <a:ext cx="12120880" cy="40509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dirty="0"/>
          </a:p>
        </p:txBody>
      </p:sp>
      <p:sp>
        <p:nvSpPr>
          <p:cNvPr id="13" name="Akış Çizelgesi: Sonlandırıcı 12">
            <a:extLst>
              <a:ext uri="{FF2B5EF4-FFF2-40B4-BE49-F238E27FC236}">
                <a16:creationId xmlns="" xmlns:a16="http://schemas.microsoft.com/office/drawing/2014/main" id="{7981BD91-4781-4E19-91FB-5E8C0C67B1A5}"/>
              </a:ext>
            </a:extLst>
          </p:cNvPr>
          <p:cNvSpPr/>
          <p:nvPr/>
        </p:nvSpPr>
        <p:spPr>
          <a:xfrm>
            <a:off x="3559994" y="6280833"/>
            <a:ext cx="4781365" cy="344138"/>
          </a:xfrm>
          <a:prstGeom prst="flowChartTermina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a:t>www.rehberlikservisim.com</a:t>
            </a:r>
          </a:p>
        </p:txBody>
      </p:sp>
      <p:graphicFrame>
        <p:nvGraphicFramePr>
          <p:cNvPr id="3" name="Tablo 2"/>
          <p:cNvGraphicFramePr>
            <a:graphicFrameLocks noGrp="1"/>
          </p:cNvGraphicFramePr>
          <p:nvPr>
            <p:extLst>
              <p:ext uri="{D42A27DB-BD31-4B8C-83A1-F6EECF244321}">
                <p14:modId xmlns:p14="http://schemas.microsoft.com/office/powerpoint/2010/main" val="3052428358"/>
              </p:ext>
            </p:extLst>
          </p:nvPr>
        </p:nvGraphicFramePr>
        <p:xfrm>
          <a:off x="970951" y="2298299"/>
          <a:ext cx="9863825" cy="3334749"/>
        </p:xfrm>
        <a:graphic>
          <a:graphicData uri="http://schemas.openxmlformats.org/drawingml/2006/table">
            <a:tbl>
              <a:tblPr firstRow="1" bandRow="1">
                <a:tableStyleId>{5DA37D80-6434-44D0-A028-1B22A696006F}</a:tableStyleId>
              </a:tblPr>
              <a:tblGrid>
                <a:gridCol w="1972765"/>
                <a:gridCol w="1972765"/>
                <a:gridCol w="1972765"/>
                <a:gridCol w="1972765"/>
                <a:gridCol w="1972765"/>
              </a:tblGrid>
              <a:tr h="1373132">
                <a:tc rowSpan="2">
                  <a:txBody>
                    <a:bodyPr/>
                    <a:lstStyle/>
                    <a:p>
                      <a:r>
                        <a:rPr lang="tr-TR" dirty="0" smtClean="0"/>
                        <a:t>5, 6, 7, 8, Hazırlık Sınıfı, 9, 10 ve 11’inci Sınıflar</a:t>
                      </a:r>
                      <a:endParaRPr lang="tr-TR" dirty="0"/>
                    </a:p>
                  </a:txBody>
                  <a:tcPr anchor="ctr">
                    <a:solidFill>
                      <a:schemeClr val="accent2">
                        <a:lumMod val="60000"/>
                        <a:lumOff val="40000"/>
                      </a:schemeClr>
                    </a:solidFill>
                  </a:tcPr>
                </a:tc>
                <a:tc>
                  <a:txBody>
                    <a:bodyPr/>
                    <a:lstStyle/>
                    <a:p>
                      <a:pPr algn="ctr"/>
                      <a:r>
                        <a:rPr lang="tr-TR" dirty="0" smtClean="0"/>
                        <a:t>Soru Sayısı</a:t>
                      </a:r>
                      <a:endParaRPr lang="tr-TR" dirty="0"/>
                    </a:p>
                  </a:txBody>
                  <a:tcPr anchor="ctr"/>
                </a:tc>
                <a:tc>
                  <a:txBody>
                    <a:bodyPr/>
                    <a:lstStyle/>
                    <a:p>
                      <a:pPr algn="ctr"/>
                      <a:r>
                        <a:rPr lang="tr-TR" dirty="0" smtClean="0"/>
                        <a:t>Sınav Saati ve Süresi </a:t>
                      </a:r>
                      <a:endParaRPr lang="tr-TR" dirty="0"/>
                    </a:p>
                  </a:txBody>
                  <a:tcPr anchor="ctr"/>
                </a:tc>
                <a:tc>
                  <a:txBody>
                    <a:bodyPr/>
                    <a:lstStyle/>
                    <a:p>
                      <a:pPr algn="ctr"/>
                      <a:r>
                        <a:rPr lang="tr-TR" dirty="0" smtClean="0"/>
                        <a:t>Cevap Seçenek Sayısı</a:t>
                      </a:r>
                      <a:endParaRPr lang="tr-TR" dirty="0"/>
                    </a:p>
                  </a:txBody>
                  <a:tcPr anchor="ctr"/>
                </a:tc>
                <a:tc>
                  <a:txBody>
                    <a:bodyPr/>
                    <a:lstStyle/>
                    <a:p>
                      <a:pPr algn="ctr"/>
                      <a:r>
                        <a:rPr lang="tr-TR" dirty="0" smtClean="0"/>
                        <a:t>Kitapçık Türü</a:t>
                      </a:r>
                      <a:endParaRPr lang="tr-TR" dirty="0"/>
                    </a:p>
                  </a:txBody>
                  <a:tcPr anchor="ctr"/>
                </a:tc>
              </a:tr>
              <a:tr h="1961617">
                <a:tc vMerge="1">
                  <a:txBody>
                    <a:bodyPr/>
                    <a:lstStyle/>
                    <a:p>
                      <a:endParaRPr lang="tr-TR" dirty="0"/>
                    </a:p>
                  </a:txBody>
                  <a:tcPr/>
                </a:tc>
                <a:tc>
                  <a:txBody>
                    <a:bodyPr/>
                    <a:lstStyle/>
                    <a:p>
                      <a:pPr algn="ctr"/>
                      <a:r>
                        <a:rPr lang="tr-TR" dirty="0" smtClean="0"/>
                        <a:t>100</a:t>
                      </a:r>
                      <a:endParaRPr lang="tr-TR" dirty="0"/>
                    </a:p>
                  </a:txBody>
                  <a:tcPr anchor="ctr"/>
                </a:tc>
                <a:tc>
                  <a:txBody>
                    <a:bodyPr/>
                    <a:lstStyle/>
                    <a:p>
                      <a:pPr algn="ctr"/>
                      <a:r>
                        <a:rPr lang="tr-TR" dirty="0" smtClean="0"/>
                        <a:t>Saat: 10.00 Süre:120 Dakika</a:t>
                      </a:r>
                      <a:endParaRPr lang="tr-TR" dirty="0"/>
                    </a:p>
                  </a:txBody>
                  <a:tcPr anchor="ctr"/>
                </a:tc>
                <a:tc>
                  <a:txBody>
                    <a:bodyPr/>
                    <a:lstStyle/>
                    <a:p>
                      <a:pPr algn="ctr"/>
                      <a:r>
                        <a:rPr lang="tr-TR" dirty="0" smtClean="0"/>
                        <a:t>4 (Dört)</a:t>
                      </a:r>
                      <a:endParaRPr lang="tr-TR" dirty="0"/>
                    </a:p>
                  </a:txBody>
                  <a:tcPr anchor="ctr"/>
                </a:tc>
                <a:tc>
                  <a:txBody>
                    <a:bodyPr/>
                    <a:lstStyle/>
                    <a:p>
                      <a:pPr algn="ctr"/>
                      <a:r>
                        <a:rPr lang="tr-TR" dirty="0" smtClean="0"/>
                        <a:t>A-B</a:t>
                      </a:r>
                      <a:endParaRPr lang="tr-TR" dirty="0"/>
                    </a:p>
                  </a:txBody>
                  <a:tcPr anchor="ctr"/>
                </a:tc>
              </a:tr>
            </a:tbl>
          </a:graphicData>
        </a:graphic>
      </p:graphicFrame>
    </p:spTree>
    <p:extLst>
      <p:ext uri="{BB962C8B-B14F-4D97-AF65-F5344CB8AC3E}">
        <p14:creationId xmlns:p14="http://schemas.microsoft.com/office/powerpoint/2010/main" val="4397669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TotalTime>
  <Words>727</Words>
  <Application>Microsoft Office PowerPoint</Application>
  <PresentationFormat>Geniş ekran</PresentationFormat>
  <Paragraphs>174</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MUHAMMET YAVUZ</dc:creator>
  <cp:lastModifiedBy>MUHAMMET YAVUZ</cp:lastModifiedBy>
  <cp:revision>25</cp:revision>
  <dcterms:created xsi:type="dcterms:W3CDTF">2021-02-03T14:37:46Z</dcterms:created>
  <dcterms:modified xsi:type="dcterms:W3CDTF">2022-04-05T19:08:45Z</dcterms:modified>
</cp:coreProperties>
</file>