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75" r:id="rId43"/>
    <p:sldId id="276" r:id="rId44"/>
  </p:sldIdLst>
  <p:sldSz cx="18288000" cy="10287000"/>
  <p:notesSz cx="6858000" cy="9144000"/>
  <p:embeddedFontLst>
    <p:embeddedFont>
      <p:font typeface="Aileron Regular" charset="1" panose="00000500000000000000"/>
      <p:regular r:id="rId6"/>
    </p:embeddedFont>
    <p:embeddedFont>
      <p:font typeface="Aileron Regular Bold" charset="1" panose="00000800000000000000"/>
      <p:regular r:id="rId7"/>
    </p:embeddedFont>
    <p:embeddedFont>
      <p:font typeface="Aileron Regular Italics" charset="1" panose="00000500000000000000"/>
      <p:regular r:id="rId8"/>
    </p:embeddedFont>
    <p:embeddedFont>
      <p:font typeface="Aileron Regular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Aileron Heavy" charset="1" panose="00000A00000000000000"/>
      <p:regular r:id="rId14"/>
    </p:embeddedFont>
    <p:embeddedFont>
      <p:font typeface="Aileron Heavy Bold" charset="1" panose="00000A00000000000000"/>
      <p:regular r:id="rId15"/>
    </p:embeddedFont>
    <p:embeddedFont>
      <p:font typeface="Aileron Heavy Italics" charset="1" panose="00000A00000000000000"/>
      <p:regular r:id="rId16"/>
    </p:embeddedFont>
    <p:embeddedFont>
      <p:font typeface="Aileron Heavy Bold Italics" charset="1" panose="00000A00000000000000"/>
      <p:regular r:id="rId17"/>
    </p:embeddedFont>
    <p:embeddedFont>
      <p:font typeface="DejaVu Serif" charset="1" panose="02060603050605020204"/>
      <p:regular r:id="rId18"/>
    </p:embeddedFont>
    <p:embeddedFont>
      <p:font typeface="DejaVu Serif Bold" charset="1" panose="02060803050605020204"/>
      <p:regular r:id="rId19"/>
    </p:embeddedFont>
    <p:embeddedFont>
      <p:font typeface="DejaVu Serif Italics" charset="1" panose="020606030503050B0204"/>
      <p:regular r:id="rId20"/>
    </p:embeddedFont>
    <p:embeddedFont>
      <p:font typeface="DejaVu Serif Bold Italics" charset="1" panose="020608030503050B0204"/>
      <p:regular r:id="rId21"/>
    </p:embeddedFont>
    <p:embeddedFont>
      <p:font typeface="HK Grotesk Bold" charset="1" panose="00000800000000000000"/>
      <p:regular r:id="rId22"/>
    </p:embeddedFont>
    <p:embeddedFont>
      <p:font typeface="HK Grotesk Bold Italics" charset="1" panose="000008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slides/slide1.xml" Type="http://schemas.openxmlformats.org/officeDocument/2006/relationships/slide"/><Relationship Id="rId25" Target="slides/slide2.xml" Type="http://schemas.openxmlformats.org/officeDocument/2006/relationships/slide"/><Relationship Id="rId26" Target="slides/slide3.xml" Type="http://schemas.openxmlformats.org/officeDocument/2006/relationships/slide"/><Relationship Id="rId27" Target="slides/slide4.xml" Type="http://schemas.openxmlformats.org/officeDocument/2006/relationships/slide"/><Relationship Id="rId28" Target="slides/slide5.xml" Type="http://schemas.openxmlformats.org/officeDocument/2006/relationships/slide"/><Relationship Id="rId29" Target="slides/slide6.xml" Type="http://schemas.openxmlformats.org/officeDocument/2006/relationships/slide"/><Relationship Id="rId3" Target="viewProps.xml" Type="http://schemas.openxmlformats.org/officeDocument/2006/relationships/viewProps"/><Relationship Id="rId30" Target="slides/slide7.xml" Type="http://schemas.openxmlformats.org/officeDocument/2006/relationships/slide"/><Relationship Id="rId31" Target="slides/slide8.xml" Type="http://schemas.openxmlformats.org/officeDocument/2006/relationships/slide"/><Relationship Id="rId32" Target="slides/slide9.xml" Type="http://schemas.openxmlformats.org/officeDocument/2006/relationships/slide"/><Relationship Id="rId33" Target="slides/slide10.xml" Type="http://schemas.openxmlformats.org/officeDocument/2006/relationships/slide"/><Relationship Id="rId34" Target="slides/slide11.xml" Type="http://schemas.openxmlformats.org/officeDocument/2006/relationships/slide"/><Relationship Id="rId35" Target="slides/slide12.xml" Type="http://schemas.openxmlformats.org/officeDocument/2006/relationships/slide"/><Relationship Id="rId36" Target="slides/slide13.xml" Type="http://schemas.openxmlformats.org/officeDocument/2006/relationships/slide"/><Relationship Id="rId37" Target="slides/slide14.xml" Type="http://schemas.openxmlformats.org/officeDocument/2006/relationships/slide"/><Relationship Id="rId38" Target="slides/slide15.xml" Type="http://schemas.openxmlformats.org/officeDocument/2006/relationships/slide"/><Relationship Id="rId39" Target="slides/slide16.xml" Type="http://schemas.openxmlformats.org/officeDocument/2006/relationships/slide"/><Relationship Id="rId4" Target="theme/theme1.xml" Type="http://schemas.openxmlformats.org/officeDocument/2006/relationships/theme"/><Relationship Id="rId40" Target="slides/slide17.xml" Type="http://schemas.openxmlformats.org/officeDocument/2006/relationships/slide"/><Relationship Id="rId41" Target="slides/slide18.xml" Type="http://schemas.openxmlformats.org/officeDocument/2006/relationships/slide"/><Relationship Id="rId42" Target="slides/slide19.xml" Type="http://schemas.openxmlformats.org/officeDocument/2006/relationships/slide"/><Relationship Id="rId43" Target="slides/slide20.xml" Type="http://schemas.openxmlformats.org/officeDocument/2006/relationships/slide"/><Relationship Id="rId44" Target="slides/slide21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10.jpeg" Type="http://schemas.openxmlformats.org/officeDocument/2006/relationships/image"/><Relationship Id="rId4" Target="../media/image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Relationship Id="rId4" Target="../media/image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27419" y="1603765"/>
            <a:ext cx="6427483" cy="6678306"/>
            <a:chOff x="0" y="0"/>
            <a:chExt cx="8569977" cy="8904408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323607" y="47625"/>
              <a:ext cx="7984933" cy="12158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27"/>
                </a:lnSpc>
              </a:pPr>
              <a:r>
                <a:rPr lang="en-US" spc="561" sz="6240">
                  <a:solidFill>
                    <a:srgbClr val="4D4A46"/>
                  </a:solidFill>
                  <a:latin typeface="Aileron Regular Bold"/>
                </a:rPr>
                <a:t>SUNU</a:t>
              </a:r>
            </a:p>
          </p:txBody>
        </p:sp>
        <p:sp>
          <p:nvSpPr>
            <p:cNvPr name="AutoShape 4" id="4"/>
            <p:cNvSpPr/>
            <p:nvPr/>
          </p:nvSpPr>
          <p:spPr>
            <a:xfrm rot="0">
              <a:off x="0" y="1576978"/>
              <a:ext cx="8569977" cy="6332083"/>
            </a:xfrm>
            <a:prstGeom prst="rect">
              <a:avLst/>
            </a:prstGeom>
            <a:solidFill>
              <a:srgbClr val="467E9A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323607" y="1981732"/>
              <a:ext cx="7984933" cy="57525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23"/>
                </a:lnSpc>
              </a:pPr>
              <a:r>
                <a:rPr lang="en-US" spc="-370" sz="9761">
                  <a:solidFill>
                    <a:srgbClr val="FFFDFD"/>
                  </a:solidFill>
                  <a:latin typeface="HK Grotesk Bold Bold"/>
                </a:rPr>
                <a:t>SINAV ÖNCESİ</a:t>
              </a:r>
            </a:p>
            <a:p>
              <a:pPr algn="ctr">
                <a:lnSpc>
                  <a:spcPts val="11323"/>
                </a:lnSpc>
              </a:pPr>
              <a:r>
                <a:rPr lang="en-US" spc="-370" sz="9761">
                  <a:solidFill>
                    <a:srgbClr val="FFFDFD"/>
                  </a:solidFill>
                  <a:latin typeface="HK Grotesk Bold Bold"/>
                </a:rPr>
                <a:t>ÖNERİLER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323607" y="8156596"/>
              <a:ext cx="7984933" cy="5793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11"/>
                </a:lnSpc>
              </a:pPr>
              <a:r>
                <a:rPr lang="en-US" spc="283" sz="2579">
                  <a:solidFill>
                    <a:srgbClr val="4D4A46"/>
                  </a:solidFill>
                  <a:latin typeface="Aileron Regular"/>
                </a:rPr>
                <a:t>wwww.rehberlikservisim.com</a:t>
              </a: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8619779" y="-458553"/>
            <a:ext cx="12938441" cy="11204107"/>
            <a:chOff x="0" y="0"/>
            <a:chExt cx="4282440" cy="3708400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068" r="-15068" t="0" b="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>
      <p:bgPr>
        <a:solidFill>
          <a:srgbClr val="467E9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13032" y="1207384"/>
            <a:ext cx="12007493" cy="7259601"/>
            <a:chOff x="0" y="0"/>
            <a:chExt cx="2792483" cy="1688305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792483" cy="1688305"/>
            </a:xfrm>
            <a:custGeom>
              <a:avLst/>
              <a:gdLst/>
              <a:ahLst/>
              <a:cxnLst/>
              <a:rect r="r" b="b" t="t" l="l"/>
              <a:pathLst>
                <a:path h="1688305" w="2792483">
                  <a:moveTo>
                    <a:pt x="0" y="0"/>
                  </a:moveTo>
                  <a:lnTo>
                    <a:pt x="0" y="1688305"/>
                  </a:lnTo>
                  <a:lnTo>
                    <a:pt x="2792483" y="1688305"/>
                  </a:lnTo>
                  <a:lnTo>
                    <a:pt x="2792483" y="0"/>
                  </a:lnTo>
                  <a:lnTo>
                    <a:pt x="0" y="0"/>
                  </a:lnTo>
                  <a:close/>
                  <a:moveTo>
                    <a:pt x="2731523" y="1627345"/>
                  </a:moveTo>
                  <a:lnTo>
                    <a:pt x="59690" y="1627345"/>
                  </a:lnTo>
                  <a:lnTo>
                    <a:pt x="59690" y="59690"/>
                  </a:lnTo>
                  <a:lnTo>
                    <a:pt x="2731523" y="59690"/>
                  </a:lnTo>
                  <a:lnTo>
                    <a:pt x="2731523" y="162734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5063294" y="3559890"/>
            <a:ext cx="9398477" cy="2554589"/>
            <a:chOff x="0" y="0"/>
            <a:chExt cx="12531302" cy="3406119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396240"/>
              <a:ext cx="12531302" cy="14351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549"/>
                </a:lnSpc>
              </a:pPr>
              <a:r>
                <a:rPr lang="en-US" spc="213" sz="7124">
                  <a:solidFill>
                    <a:srgbClr val="000000"/>
                  </a:solidFill>
                  <a:latin typeface="Aileron Heavy"/>
                </a:rPr>
                <a:t>SINAV ANINDA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051786"/>
              <a:ext cx="12531302" cy="13543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9071"/>
                </a:lnSpc>
              </a:pPr>
              <a:r>
                <a:rPr lang="en-US" spc="503" sz="5599">
                  <a:solidFill>
                    <a:srgbClr val="FFFDFD"/>
                  </a:solidFill>
                  <a:latin typeface="Aileron Regular Italics"/>
                </a:rPr>
                <a:t>NELER YAPMALIYIM?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88936" y="1731159"/>
            <a:ext cx="11959008" cy="3835986"/>
            <a:chOff x="0" y="0"/>
            <a:chExt cx="15945343" cy="5114648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3768528" y="-9525"/>
              <a:ext cx="11574275" cy="14929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760"/>
                </a:lnSpc>
              </a:pPr>
              <a:r>
                <a:rPr lang="en-US" spc="219" sz="7300">
                  <a:solidFill>
                    <a:srgbClr val="4D4A46"/>
                  </a:solidFill>
                  <a:latin typeface="Aileron Heavy"/>
                </a:rPr>
                <a:t>ÇIKMAK YASAK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3768528" y="3200183"/>
              <a:ext cx="11574275" cy="8344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64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3768528" y="4341568"/>
              <a:ext cx="11574275" cy="8039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536"/>
                </a:lnSpc>
              </a:pPr>
            </a:p>
          </p:txBody>
        </p:sp>
        <p:sp>
          <p:nvSpPr>
            <p:cNvPr name="AutoShape 6" id="6"/>
            <p:cNvSpPr/>
            <p:nvPr/>
          </p:nvSpPr>
          <p:spPr>
            <a:xfrm rot="0">
              <a:off x="0" y="2293685"/>
              <a:ext cx="15945343" cy="123419"/>
            </a:xfrm>
            <a:prstGeom prst="rect">
              <a:avLst/>
            </a:prstGeom>
            <a:solidFill>
              <a:srgbClr val="FFFDFD"/>
            </a:solid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2"/>
          <a:srcRect l="27826" t="0" r="27826" b="0"/>
          <a:stretch>
            <a:fillRect/>
          </a:stretch>
        </p:blipFill>
        <p:spPr>
          <a:xfrm flipH="false" flipV="false" rot="0">
            <a:off x="11786616" y="1028700"/>
            <a:ext cx="5472684" cy="822960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186126" y="4396640"/>
            <a:ext cx="7646938" cy="1605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49"/>
              </a:lnSpc>
            </a:pPr>
            <a:r>
              <a:rPr lang="en-US" sz="9178">
                <a:solidFill>
                  <a:srgbClr val="AF0D0D"/>
                </a:solidFill>
                <a:latin typeface="Arimo Bold"/>
              </a:rPr>
              <a:t>İlk 120 Dakika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64627" y="6320944"/>
            <a:ext cx="7468791" cy="15132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41"/>
              </a:lnSpc>
            </a:pPr>
            <a:r>
              <a:rPr lang="en-US" sz="8672">
                <a:solidFill>
                  <a:srgbClr val="AF0D0D"/>
                </a:solidFill>
                <a:latin typeface="Arimo Bold"/>
              </a:rPr>
              <a:t>Son 15 Dakika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0074" t="0" r="20074" b="0"/>
          <a:stretch>
            <a:fillRect/>
          </a:stretch>
        </p:blipFill>
        <p:spPr>
          <a:xfrm flipH="false" flipV="false" rot="0">
            <a:off x="9320684" y="309703"/>
            <a:ext cx="8679119" cy="9667593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402010" y="2447884"/>
            <a:ext cx="6641633" cy="4876888"/>
            <a:chOff x="0" y="0"/>
            <a:chExt cx="8855511" cy="6502517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9525"/>
              <a:ext cx="8855511" cy="1228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pc="179" sz="6000">
                  <a:solidFill>
                    <a:srgbClr val="4D4A46"/>
                  </a:solidFill>
                  <a:latin typeface="Aileron Heavy"/>
                </a:rPr>
                <a:t>İZİN YOK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110916"/>
              <a:ext cx="8855511" cy="3438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pc="101" sz="3400">
                  <a:solidFill>
                    <a:srgbClr val="4D4A46"/>
                  </a:solidFill>
                  <a:latin typeface="Aileron Heavy"/>
                </a:rPr>
                <a:t>Adaylar her hangi bir nedenle (lavabo izni için de olsa)  sınav salonundan dışarı çıkamazlar. Çıkanlar tekrar sınav salonuna alınmaz.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5768881"/>
              <a:ext cx="8855511" cy="6443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18"/>
                </a:lnSpc>
              </a:pPr>
            </a:p>
          </p:txBody>
        </p:sp>
        <p:sp>
          <p:nvSpPr>
            <p:cNvPr name="AutoShape 7" id="7"/>
            <p:cNvSpPr/>
            <p:nvPr/>
          </p:nvSpPr>
          <p:spPr>
            <a:xfrm rot="0">
              <a:off x="0" y="1606115"/>
              <a:ext cx="7890632" cy="114805"/>
            </a:xfrm>
            <a:prstGeom prst="rect">
              <a:avLst/>
            </a:prstGeom>
            <a:solidFill>
              <a:srgbClr val="4D4A46"/>
            </a:solid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88892" y="4052614"/>
            <a:ext cx="4447480" cy="2022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223"/>
              </a:lnSpc>
            </a:pPr>
            <a:r>
              <a:rPr lang="en-US" spc="322" sz="5374">
                <a:solidFill>
                  <a:srgbClr val="4D4A46"/>
                </a:solidFill>
                <a:latin typeface="Aileron Heavy Bold"/>
              </a:rPr>
              <a:t>BUNLARA DİKKAT!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0746977" y="2133726"/>
            <a:ext cx="6426289" cy="1865862"/>
            <a:chOff x="0" y="0"/>
            <a:chExt cx="8568385" cy="2487817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123825"/>
              <a:ext cx="8568385" cy="7232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pc="135" sz="3000">
                  <a:solidFill>
                    <a:srgbClr val="4D4A46"/>
                  </a:solidFill>
                  <a:latin typeface="Aileron Regular Bold Italics"/>
                </a:rPr>
                <a:t>TAKTİĞİNİ DEĞİŞTİRME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601879"/>
              <a:ext cx="8568385" cy="1146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551"/>
                </a:lnSpc>
              </a:pPr>
              <a:r>
                <a:rPr lang="en-US" spc="120" sz="2400">
                  <a:solidFill>
                    <a:srgbClr val="4D4A46"/>
                  </a:solidFill>
                  <a:latin typeface="Aileron Regular"/>
                </a:rPr>
                <a:t>Deneme sınavlarında alışkın olduğun taktik ve sırayla çöz.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866787"/>
              <a:ext cx="8568385" cy="6210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746977" y="4235622"/>
            <a:ext cx="6426289" cy="2196951"/>
            <a:chOff x="0" y="0"/>
            <a:chExt cx="8568385" cy="2929269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123825"/>
              <a:ext cx="8568385" cy="7232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pc="144" sz="3000">
                  <a:solidFill>
                    <a:srgbClr val="4D4A46"/>
                  </a:solidFill>
                  <a:latin typeface="Aileron Regular Bold Italics"/>
                </a:rPr>
                <a:t>KODLAMAYI SONA BIRAKMA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639979"/>
              <a:ext cx="8568385" cy="15500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pc="120" sz="2400">
                  <a:solidFill>
                    <a:srgbClr val="4D4A46"/>
                  </a:solidFill>
                  <a:latin typeface="Aileron Regular"/>
                </a:rPr>
                <a:t>Kodlamayı kesinlikle sınav sonuna bırakmayın. Sayfa sonuda veya her sorudan sonra kodlayınız.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2308239"/>
              <a:ext cx="8568385" cy="6210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746977" y="6724038"/>
            <a:ext cx="6426289" cy="1400575"/>
            <a:chOff x="0" y="0"/>
            <a:chExt cx="8568385" cy="1867434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-123825"/>
              <a:ext cx="8568385" cy="7232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pc="144" sz="3000">
                  <a:solidFill>
                    <a:srgbClr val="4D4A46"/>
                  </a:solidFill>
                  <a:latin typeface="Aileron Regular Bold Italics"/>
                </a:rPr>
                <a:t>TURLAMA TEKNİĞİNİ KULLAN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535204"/>
              <a:ext cx="8568385" cy="13322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pc="120" sz="2400">
                  <a:solidFill>
                    <a:srgbClr val="4D4A46"/>
                  </a:solidFill>
                  <a:latin typeface="Aileron Regular"/>
                </a:rPr>
                <a:t>Zorlandığın sorularda çok zaman kaybetme.</a:t>
              </a:r>
            </a:p>
          </p:txBody>
        </p:sp>
      </p:grpSp>
      <p:sp>
        <p:nvSpPr>
          <p:cNvPr name="AutoShape 14" id="14"/>
          <p:cNvSpPr/>
          <p:nvPr/>
        </p:nvSpPr>
        <p:spPr>
          <a:xfrm rot="-5400000">
            <a:off x="4576203" y="5197827"/>
            <a:ext cx="6214306" cy="86104"/>
          </a:xfrm>
          <a:prstGeom prst="rect">
            <a:avLst/>
          </a:prstGeom>
          <a:solidFill>
            <a:srgbClr val="FFFDFD"/>
          </a:solidFill>
        </p:spPr>
      </p:sp>
      <p:grpSp>
        <p:nvGrpSpPr>
          <p:cNvPr name="Group 15" id="15"/>
          <p:cNvGrpSpPr/>
          <p:nvPr/>
        </p:nvGrpSpPr>
        <p:grpSpPr>
          <a:xfrm rot="0">
            <a:off x="8514004" y="1928908"/>
            <a:ext cx="1831242" cy="1838872"/>
            <a:chOff x="0" y="0"/>
            <a:chExt cx="2441656" cy="2451829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2"/>
            <a:srcRect l="16804" t="0" r="16804" b="0"/>
            <a:stretch>
              <a:fillRect/>
            </a:stretch>
          </p:blipFill>
          <p:spPr>
            <a:xfrm>
              <a:off x="0" y="0"/>
              <a:ext cx="2441656" cy="2451829"/>
            </a:xfrm>
            <a:prstGeom prst="rect">
              <a:avLst/>
            </a:prstGeom>
          </p:spPr>
        </p:pic>
      </p:grpSp>
      <p:grpSp>
        <p:nvGrpSpPr>
          <p:cNvPr name="Group 17" id="17"/>
          <p:cNvGrpSpPr/>
          <p:nvPr/>
        </p:nvGrpSpPr>
        <p:grpSpPr>
          <a:xfrm rot="0">
            <a:off x="8514004" y="4224064"/>
            <a:ext cx="1831242" cy="1838872"/>
            <a:chOff x="0" y="0"/>
            <a:chExt cx="2441656" cy="2451829"/>
          </a:xfrm>
        </p:grpSpPr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3"/>
            <a:srcRect l="16410" t="0" r="16410" b="0"/>
            <a:stretch>
              <a:fillRect/>
            </a:stretch>
          </p:blipFill>
          <p:spPr>
            <a:xfrm>
              <a:off x="0" y="0"/>
              <a:ext cx="2441656" cy="2451829"/>
            </a:xfrm>
            <a:prstGeom prst="rect">
              <a:avLst/>
            </a:prstGeom>
          </p:spPr>
        </p:pic>
      </p:grpSp>
      <p:grpSp>
        <p:nvGrpSpPr>
          <p:cNvPr name="Group 19" id="19"/>
          <p:cNvGrpSpPr/>
          <p:nvPr/>
        </p:nvGrpSpPr>
        <p:grpSpPr>
          <a:xfrm rot="0">
            <a:off x="8514004" y="6519220"/>
            <a:ext cx="1831242" cy="1838872"/>
            <a:chOff x="0" y="0"/>
            <a:chExt cx="2441656" cy="2451829"/>
          </a:xfrm>
        </p:grpSpPr>
        <p:pic>
          <p:nvPicPr>
            <p:cNvPr name="Picture 20" id="20"/>
            <p:cNvPicPr>
              <a:picLocks noChangeAspect="true"/>
            </p:cNvPicPr>
            <p:nvPr/>
          </p:nvPicPr>
          <p:blipFill>
            <a:blip r:embed="rId4"/>
            <a:srcRect l="16867" t="0" r="16867" b="0"/>
            <a:stretch>
              <a:fillRect/>
            </a:stretch>
          </p:blipFill>
          <p:spPr>
            <a:xfrm>
              <a:off x="0" y="0"/>
              <a:ext cx="2441656" cy="24518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9990" r="0" b="9990"/>
          <a:stretch>
            <a:fillRect/>
          </a:stretch>
        </p:blipFill>
        <p:spPr>
          <a:xfrm flipH="false" flipV="false" rot="2994681">
            <a:off x="-4706294" y="2874529"/>
            <a:ext cx="15484219" cy="876105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7991628" y="2229429"/>
            <a:ext cx="7507186" cy="1283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52"/>
              </a:lnSpc>
            </a:pPr>
            <a:r>
              <a:rPr lang="en-US" spc="126" sz="4210">
                <a:solidFill>
                  <a:srgbClr val="4D4A46"/>
                </a:solidFill>
                <a:latin typeface="Aileron Heavy"/>
              </a:rPr>
              <a:t>SORULARA ÖN YARGILI YAKLAŞMA!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439783" y="4500880"/>
            <a:ext cx="7645896" cy="119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72525"/>
                </a:solidFill>
                <a:latin typeface="Arimo"/>
              </a:rPr>
              <a:t>Uzun sorular atlamayın.</a:t>
            </a:r>
          </a:p>
          <a:p>
            <a:pPr algn="ctr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72525"/>
                </a:solidFill>
                <a:latin typeface="Arimo"/>
              </a:rPr>
              <a:t>kolay sorularda bit yeniği aramayın.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5903" t="0" r="5903" b="0"/>
          <a:stretch>
            <a:fillRect/>
          </a:stretch>
        </p:blipFill>
        <p:spPr>
          <a:xfrm flipH="false" flipV="false" rot="0">
            <a:off x="7068417" y="599824"/>
            <a:ext cx="10584310" cy="8000866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-145378" y="2022965"/>
            <a:ext cx="6275342" cy="5414016"/>
            <a:chOff x="0" y="0"/>
            <a:chExt cx="8367123" cy="7218688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2506518" y="0"/>
              <a:ext cx="5860605" cy="28729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483"/>
                </a:lnSpc>
              </a:pPr>
              <a:r>
                <a:rPr lang="en-US" spc="212" sz="7069">
                  <a:solidFill>
                    <a:srgbClr val="4D4A46"/>
                  </a:solidFill>
                  <a:latin typeface="Aileron Heavy"/>
                </a:rPr>
                <a:t>MOLA VER!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2506518" y="3813940"/>
              <a:ext cx="5860605" cy="26130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pc="78" sz="2600">
                  <a:solidFill>
                    <a:srgbClr val="272525"/>
                  </a:solidFill>
                  <a:latin typeface="Aileron Heavy"/>
                </a:rPr>
                <a:t>Sınav anında yorulduğunda ve odaklanmakta güçlük çektiğinde kısa bir (20-30 saniye) mola ver.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2506518" y="6597658"/>
              <a:ext cx="5860605" cy="6210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</a:p>
          </p:txBody>
        </p:sp>
        <p:sp>
          <p:nvSpPr>
            <p:cNvPr name="AutoShape 7" id="7"/>
            <p:cNvSpPr/>
            <p:nvPr/>
          </p:nvSpPr>
          <p:spPr>
            <a:xfrm rot="0">
              <a:off x="0" y="3181798"/>
              <a:ext cx="8367123" cy="114805"/>
            </a:xfrm>
            <a:prstGeom prst="rect">
              <a:avLst/>
            </a:prstGeom>
            <a:solidFill>
              <a:srgbClr val="FFFDFD"/>
            </a:solid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385708" y="2656461"/>
            <a:ext cx="8873592" cy="4357096"/>
            <a:chOff x="0" y="0"/>
            <a:chExt cx="11831456" cy="5809461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-28575"/>
              <a:ext cx="11831456" cy="40521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003"/>
                </a:lnSpc>
              </a:pPr>
              <a:r>
                <a:rPr lang="en-US" spc="390" sz="6506">
                  <a:solidFill>
                    <a:srgbClr val="4D4A46"/>
                  </a:solidFill>
                  <a:latin typeface="Aileron Heavy Bold"/>
                </a:rPr>
                <a:t>ILK IŞARETLEDIĞIN SEÇENEĞI DEĞIŞTIRME!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4368249"/>
              <a:ext cx="11831456" cy="14674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701"/>
                </a:lnSpc>
              </a:pPr>
              <a:r>
                <a:rPr lang="en-US" spc="134" sz="2686">
                  <a:solidFill>
                    <a:srgbClr val="272525"/>
                  </a:solidFill>
                  <a:latin typeface="Aileron Regular"/>
                </a:rPr>
                <a:t>Genellikle ilk işaretlenen seçenek doğru çıkar. Yeni bir bilgi hatırlamadıysan değiştirme.</a:t>
              </a: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3513541" y="0"/>
            <a:ext cx="10964254" cy="10964254"/>
            <a:chOff x="0" y="0"/>
            <a:chExt cx="1695450" cy="169545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1695450" cy="1695450"/>
            </a:xfrm>
            <a:custGeom>
              <a:avLst/>
              <a:gdLst/>
              <a:ahLst/>
              <a:cxnLst/>
              <a:rect r="r" b="b" t="t" l="l"/>
              <a:pathLst>
                <a:path h="1695450" w="1695450">
                  <a:moveTo>
                    <a:pt x="1198880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198880"/>
                  </a:lnTo>
                  <a:lnTo>
                    <a:pt x="496570" y="1695450"/>
                  </a:lnTo>
                  <a:lnTo>
                    <a:pt x="1198880" y="1695450"/>
                  </a:lnTo>
                  <a:lnTo>
                    <a:pt x="1695450" y="1198880"/>
                  </a:lnTo>
                  <a:lnTo>
                    <a:pt x="1695450" y="496570"/>
                  </a:lnTo>
                  <a:close/>
                </a:path>
              </a:pathLst>
            </a:custGeom>
            <a:solidFill>
              <a:srgbClr val="467E9A"/>
            </a:solid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1190" t="0" r="31190" b="0"/>
          <a:stretch>
            <a:fillRect/>
          </a:stretch>
        </p:blipFill>
        <p:spPr>
          <a:xfrm flipH="false" flipV="false" rot="0">
            <a:off x="-250496" y="-247392"/>
            <a:ext cx="7210540" cy="10781784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8120898" y="3612436"/>
            <a:ext cx="7892425" cy="4115537"/>
            <a:chOff x="0" y="0"/>
            <a:chExt cx="10523233" cy="5487383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9525"/>
              <a:ext cx="10523233" cy="1228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pc="179" sz="6000">
                  <a:solidFill>
                    <a:srgbClr val="4D4A46"/>
                  </a:solidFill>
                  <a:latin typeface="Aileron Heavy"/>
                </a:rPr>
                <a:t>KALEMİNİ KULLAN!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501223"/>
              <a:ext cx="10523233" cy="530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120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606934"/>
              <a:ext cx="10523233" cy="18804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949"/>
                </a:lnSpc>
              </a:pPr>
              <a:r>
                <a:rPr lang="en-US" spc="169" sz="3399">
                  <a:solidFill>
                    <a:srgbClr val="4D4A46"/>
                  </a:solidFill>
                  <a:latin typeface="Aileron Regular"/>
                </a:rPr>
                <a:t>İşlemleri zihninden yapma, kalemini kullan.</a:t>
              </a:r>
            </a:p>
          </p:txBody>
        </p:sp>
        <p:sp>
          <p:nvSpPr>
            <p:cNvPr name="AutoShape 7" id="7"/>
            <p:cNvSpPr/>
            <p:nvPr/>
          </p:nvSpPr>
          <p:spPr>
            <a:xfrm rot="0">
              <a:off x="0" y="2430258"/>
              <a:ext cx="8367123" cy="114805"/>
            </a:xfrm>
            <a:prstGeom prst="rect">
              <a:avLst/>
            </a:prstGeom>
            <a:solidFill>
              <a:srgbClr val="FFFDFD"/>
            </a:solidFill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7707" t="0" r="27707" b="0"/>
          <a:stretch>
            <a:fillRect/>
          </a:stretch>
        </p:blipFill>
        <p:spPr>
          <a:xfrm flipH="false" flipV="false" rot="0">
            <a:off x="-250496" y="-247392"/>
            <a:ext cx="7210540" cy="10781784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8423462" y="1401395"/>
            <a:ext cx="9002329" cy="5252010"/>
            <a:chOff x="0" y="0"/>
            <a:chExt cx="12003105" cy="7002679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9525"/>
              <a:ext cx="12003105" cy="1400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212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713678"/>
              <a:ext cx="12003105" cy="1095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433"/>
                </a:lnSpc>
              </a:pPr>
              <a:r>
                <a:rPr lang="en-US" spc="160" sz="5360">
                  <a:solidFill>
                    <a:srgbClr val="4D4A46"/>
                  </a:solidFill>
                  <a:latin typeface="Aileron Heavy"/>
                </a:rPr>
                <a:t>KAYGINIZI YÖNETİN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4681112"/>
              <a:ext cx="12003105" cy="23215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790"/>
                </a:lnSpc>
              </a:pPr>
              <a:r>
                <a:rPr lang="en-US" spc="136" sz="2737">
                  <a:solidFill>
                    <a:srgbClr val="4D4A46"/>
                  </a:solidFill>
                  <a:latin typeface="Aileron Regular"/>
                </a:rPr>
                <a:t>Sınavda biraz heyecanlamanız normaldir. Heyecanlandığınızda nefes egzersizi yapın ve olumlu düşünün.</a:t>
              </a:r>
            </a:p>
          </p:txBody>
        </p:sp>
        <p:sp>
          <p:nvSpPr>
            <p:cNvPr name="AutoShape 7" id="7"/>
            <p:cNvSpPr/>
            <p:nvPr/>
          </p:nvSpPr>
          <p:spPr>
            <a:xfrm rot="0">
              <a:off x="0" y="3264546"/>
              <a:ext cx="9543783" cy="130950"/>
            </a:xfrm>
            <a:prstGeom prst="rect">
              <a:avLst/>
            </a:prstGeom>
            <a:solidFill>
              <a:srgbClr val="FFFDFD"/>
            </a:solidFill>
          </p:spPr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8813" t="0" r="8813" b="0"/>
          <a:stretch>
            <a:fillRect/>
          </a:stretch>
        </p:blipFill>
        <p:spPr>
          <a:xfrm flipH="false" flipV="false" rot="0">
            <a:off x="-250496" y="-247392"/>
            <a:ext cx="7210540" cy="10781784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8423462" y="1401395"/>
            <a:ext cx="9002329" cy="5534976"/>
            <a:chOff x="0" y="0"/>
            <a:chExt cx="12003105" cy="7379968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9525"/>
              <a:ext cx="12003105" cy="1400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212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713678"/>
              <a:ext cx="12003105" cy="1095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433"/>
                </a:lnSpc>
              </a:pPr>
              <a:r>
                <a:rPr lang="en-US" spc="160" sz="5360">
                  <a:solidFill>
                    <a:srgbClr val="4D4A46"/>
                  </a:solidFill>
                  <a:latin typeface="Aileron Heavy"/>
                </a:rPr>
                <a:t>BOŞ BIRAKIN!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4652537"/>
              <a:ext cx="12003105" cy="27274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665"/>
                </a:lnSpc>
              </a:pPr>
              <a:r>
                <a:rPr lang="en-US" spc="161" sz="3237">
                  <a:solidFill>
                    <a:srgbClr val="4D4A46"/>
                  </a:solidFill>
                  <a:latin typeface="Aileron Regular"/>
                </a:rPr>
                <a:t>Yapamadığınız soruları boş bırakın. 4 yanlış cevabın 1 doğruyu götürdüğünü unutmayın.</a:t>
              </a:r>
            </a:p>
          </p:txBody>
        </p:sp>
        <p:sp>
          <p:nvSpPr>
            <p:cNvPr name="AutoShape 7" id="7"/>
            <p:cNvSpPr/>
            <p:nvPr/>
          </p:nvSpPr>
          <p:spPr>
            <a:xfrm rot="0">
              <a:off x="0" y="3264546"/>
              <a:ext cx="9543783" cy="130950"/>
            </a:xfrm>
            <a:prstGeom prst="rect">
              <a:avLst/>
            </a:prstGeom>
            <a:solidFill>
              <a:srgbClr val="FFFDFD"/>
            </a:solid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>
      <p:bgPr>
        <a:solidFill>
          <a:srgbClr val="467E9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13032" y="1207384"/>
            <a:ext cx="12007493" cy="7259601"/>
            <a:chOff x="0" y="0"/>
            <a:chExt cx="2792483" cy="1688305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792483" cy="1688305"/>
            </a:xfrm>
            <a:custGeom>
              <a:avLst/>
              <a:gdLst/>
              <a:ahLst/>
              <a:cxnLst/>
              <a:rect r="r" b="b" t="t" l="l"/>
              <a:pathLst>
                <a:path h="1688305" w="2792483">
                  <a:moveTo>
                    <a:pt x="0" y="0"/>
                  </a:moveTo>
                  <a:lnTo>
                    <a:pt x="0" y="1688305"/>
                  </a:lnTo>
                  <a:lnTo>
                    <a:pt x="2792483" y="1688305"/>
                  </a:lnTo>
                  <a:lnTo>
                    <a:pt x="2792483" y="0"/>
                  </a:lnTo>
                  <a:lnTo>
                    <a:pt x="0" y="0"/>
                  </a:lnTo>
                  <a:close/>
                  <a:moveTo>
                    <a:pt x="2731523" y="1627345"/>
                  </a:moveTo>
                  <a:lnTo>
                    <a:pt x="59690" y="1627345"/>
                  </a:lnTo>
                  <a:lnTo>
                    <a:pt x="59690" y="59690"/>
                  </a:lnTo>
                  <a:lnTo>
                    <a:pt x="2731523" y="59690"/>
                  </a:lnTo>
                  <a:lnTo>
                    <a:pt x="2731523" y="162734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5063294" y="3559890"/>
            <a:ext cx="9398477" cy="2554589"/>
            <a:chOff x="0" y="0"/>
            <a:chExt cx="12531302" cy="3406119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396240"/>
              <a:ext cx="12531302" cy="14351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549"/>
                </a:lnSpc>
              </a:pPr>
              <a:r>
                <a:rPr lang="en-US" spc="213" sz="7124">
                  <a:solidFill>
                    <a:srgbClr val="000000"/>
                  </a:solidFill>
                  <a:latin typeface="Aileron Heavy"/>
                </a:rPr>
                <a:t>SINAVDAN ÖNCE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051786"/>
              <a:ext cx="12531302" cy="13543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9071"/>
                </a:lnSpc>
              </a:pPr>
              <a:r>
                <a:rPr lang="en-US" spc="503" sz="5599">
                  <a:solidFill>
                    <a:srgbClr val="FFFDFD"/>
                  </a:solidFill>
                  <a:latin typeface="Aileron Regular Italics"/>
                </a:rPr>
                <a:t>NELER YAPMALIYIM?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7707" t="0" r="27707" b="0"/>
          <a:stretch>
            <a:fillRect/>
          </a:stretch>
        </p:blipFill>
        <p:spPr>
          <a:xfrm flipH="false" flipV="false" rot="0">
            <a:off x="-250496" y="-247392"/>
            <a:ext cx="7210540" cy="10781784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8423462" y="1401395"/>
            <a:ext cx="9002329" cy="4643598"/>
            <a:chOff x="0" y="0"/>
            <a:chExt cx="12003105" cy="6191464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9525"/>
              <a:ext cx="12003105" cy="1400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212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713678"/>
              <a:ext cx="12003105" cy="1095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433"/>
                </a:lnSpc>
              </a:pPr>
              <a:r>
                <a:rPr lang="en-US" spc="160" sz="5360">
                  <a:solidFill>
                    <a:srgbClr val="4D4A46"/>
                  </a:solidFill>
                  <a:latin typeface="Aileron Heavy"/>
                </a:rPr>
                <a:t>HAZIRLIKLI OLUN!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4681112"/>
              <a:ext cx="12003105" cy="15103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790"/>
                </a:lnSpc>
              </a:pPr>
              <a:r>
                <a:rPr lang="en-US" spc="136" sz="2737">
                  <a:solidFill>
                    <a:srgbClr val="4D4A46"/>
                  </a:solidFill>
                  <a:latin typeface="Aileron Regular"/>
                </a:rPr>
                <a:t>Sınavda zor soru, kolay soru, uzun soru gibi etkenlere hazırlıklı olun.</a:t>
              </a:r>
            </a:p>
          </p:txBody>
        </p:sp>
        <p:sp>
          <p:nvSpPr>
            <p:cNvPr name="AutoShape 7" id="7"/>
            <p:cNvSpPr/>
            <p:nvPr/>
          </p:nvSpPr>
          <p:spPr>
            <a:xfrm rot="0">
              <a:off x="0" y="3264546"/>
              <a:ext cx="9543783" cy="130950"/>
            </a:xfrm>
            <a:prstGeom prst="rect">
              <a:avLst/>
            </a:prstGeom>
            <a:solidFill>
              <a:srgbClr val="FFFDFD"/>
            </a:solidFill>
          </p:spPr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08814" y="617149"/>
            <a:ext cx="839773" cy="1601474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2783482" y="4747577"/>
            <a:ext cx="12721036" cy="2399915"/>
            <a:chOff x="0" y="0"/>
            <a:chExt cx="19118271" cy="36068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19118270" cy="3606800"/>
            </a:xfrm>
            <a:custGeom>
              <a:avLst/>
              <a:gdLst/>
              <a:ahLst/>
              <a:cxnLst/>
              <a:rect r="r" b="b" t="t" l="l"/>
              <a:pathLst>
                <a:path h="3606800" w="19118270">
                  <a:moveTo>
                    <a:pt x="19118270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19118270" y="3606800"/>
                  </a:lnTo>
                  <a:lnTo>
                    <a:pt x="18076870" y="1803400"/>
                  </a:lnTo>
                  <a:close/>
                </a:path>
              </a:pathLst>
            </a:custGeom>
            <a:solidFill>
              <a:srgbClr val="467E9A"/>
            </a:solid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489685" y="87605"/>
            <a:ext cx="4029666" cy="188219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3533656" y="2415320"/>
            <a:ext cx="11220688" cy="1087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000000"/>
                </a:solidFill>
                <a:latin typeface="DejaVu Serif"/>
              </a:rPr>
              <a:t>SUNUMUMUZ BİTMİŞTİR.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379887" y="5446838"/>
            <a:ext cx="11528227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pc="670" sz="5199">
                <a:solidFill>
                  <a:srgbClr val="FFFFFF"/>
                </a:solidFill>
                <a:latin typeface="DejaVu Serif"/>
              </a:rPr>
              <a:t>www.rehberlikservisim.com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2392" y="2267974"/>
            <a:ext cx="9828593" cy="5095732"/>
            <a:chOff x="0" y="0"/>
            <a:chExt cx="13104791" cy="679430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3097191" y="-9525"/>
              <a:ext cx="9512398" cy="2447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pc="179" sz="6000">
                  <a:solidFill>
                    <a:srgbClr val="4D4A46"/>
                  </a:solidFill>
                  <a:latin typeface="Aileron Heavy"/>
                </a:rPr>
                <a:t>ÇIKMIŞ SORULARI ÇÖZÜN!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3097191" y="3839767"/>
              <a:ext cx="9512398" cy="2066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pc="101" sz="3400">
                  <a:solidFill>
                    <a:srgbClr val="4D4A46"/>
                  </a:solidFill>
                  <a:latin typeface="Aileron Heavy"/>
                </a:rPr>
                <a:t>Sınavda önce çıkmış soruları gerçek sınav saatinde süresine uygun olarak çözün.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3097191" y="6156980"/>
              <a:ext cx="9512398" cy="6627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50"/>
                </a:lnSpc>
              </a:pPr>
            </a:p>
          </p:txBody>
        </p:sp>
        <p:sp>
          <p:nvSpPr>
            <p:cNvPr name="AutoShape 6" id="6"/>
            <p:cNvSpPr/>
            <p:nvPr/>
          </p:nvSpPr>
          <p:spPr>
            <a:xfrm rot="0">
              <a:off x="0" y="3104281"/>
              <a:ext cx="13104791" cy="101433"/>
            </a:xfrm>
            <a:prstGeom prst="rect">
              <a:avLst/>
            </a:prstGeom>
            <a:solidFill>
              <a:srgbClr val="FFFDFD"/>
            </a:solid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2"/>
          <a:srcRect l="15751" t="0" r="15751" b="0"/>
          <a:stretch>
            <a:fillRect/>
          </a:stretch>
        </p:blipFill>
        <p:spPr>
          <a:xfrm flipH="false" flipV="false" rot="0">
            <a:off x="11786616" y="1028700"/>
            <a:ext cx="5472684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564" r="0" b="7564"/>
          <a:stretch>
            <a:fillRect/>
          </a:stretch>
        </p:blipFill>
        <p:spPr>
          <a:xfrm flipH="false" flipV="false" rot="2994681">
            <a:off x="-4706294" y="2874529"/>
            <a:ext cx="15484219" cy="8761055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8144732" y="1920242"/>
            <a:ext cx="9534310" cy="3832458"/>
            <a:chOff x="0" y="0"/>
            <a:chExt cx="12712414" cy="5109945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1193630"/>
              <a:ext cx="12712414" cy="12675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767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-9525"/>
              <a:ext cx="12712414" cy="8587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052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530571"/>
              <a:ext cx="12712414" cy="19012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018"/>
                </a:lnSpc>
              </a:pPr>
              <a:r>
                <a:rPr lang="en-US" spc="334" sz="3715">
                  <a:solidFill>
                    <a:srgbClr val="4D4A46"/>
                  </a:solidFill>
                  <a:latin typeface="Aileron Regular Italics"/>
                </a:rPr>
                <a:t>Sınava abartılı anlamlar yüklemeniz sadece kaygınızı artırır.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4586776"/>
              <a:ext cx="12712414" cy="5320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75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6105298" y="1123734"/>
            <a:ext cx="10887777" cy="2192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6300">
                <a:solidFill>
                  <a:srgbClr val="4D4A46"/>
                </a:solidFill>
                <a:latin typeface="Aileron Heavy"/>
              </a:rPr>
              <a:t>SINAVA FARKLI ANLAMLAR YÜKLEMEYİN!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3382" y="2219468"/>
            <a:ext cx="9828593" cy="7038832"/>
            <a:chOff x="0" y="0"/>
            <a:chExt cx="13104791" cy="938510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3097191" y="-9525"/>
              <a:ext cx="9512398" cy="3667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pc="179" sz="6000">
                  <a:solidFill>
                    <a:srgbClr val="4D4A46"/>
                  </a:solidFill>
                  <a:latin typeface="Aileron Heavy"/>
                </a:rPr>
                <a:t>SON GÜN ÇOK YOĞUN ÇALIŞMAYIN!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3097191" y="5058967"/>
              <a:ext cx="9512398" cy="3438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pc="101" sz="3400">
                  <a:solidFill>
                    <a:srgbClr val="4D4A46"/>
                  </a:solidFill>
                  <a:latin typeface="Aileron Heavy"/>
                </a:rPr>
                <a:t>Sınavda bir gün önce çok yoğun çalışmayın. Eksik olduğunuzu düşündüğünüz konulara göz atabilir veya branş deneme sınavları çözebilirsniz.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3097191" y="8747780"/>
              <a:ext cx="9512398" cy="6627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50"/>
                </a:lnSpc>
              </a:pPr>
            </a:p>
          </p:txBody>
        </p:sp>
        <p:sp>
          <p:nvSpPr>
            <p:cNvPr name="AutoShape 6" id="6"/>
            <p:cNvSpPr/>
            <p:nvPr/>
          </p:nvSpPr>
          <p:spPr>
            <a:xfrm rot="0">
              <a:off x="0" y="4323481"/>
              <a:ext cx="13104791" cy="101433"/>
            </a:xfrm>
            <a:prstGeom prst="rect">
              <a:avLst/>
            </a:prstGeom>
            <a:solidFill>
              <a:srgbClr val="FFFDFD"/>
            </a:solid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2"/>
          <a:srcRect l="15751" t="0" r="15751" b="0"/>
          <a:stretch>
            <a:fillRect/>
          </a:stretch>
        </p:blipFill>
        <p:spPr>
          <a:xfrm flipH="false" flipV="false" rot="0">
            <a:off x="11786616" y="1028700"/>
            <a:ext cx="5472684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91" t="0" r="391" b="0"/>
          <a:stretch>
            <a:fillRect/>
          </a:stretch>
        </p:blipFill>
        <p:spPr>
          <a:xfrm flipH="false" flipV="false" rot="0">
            <a:off x="7068417" y="599824"/>
            <a:ext cx="10584310" cy="8000866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1664242" y="9220200"/>
            <a:ext cx="5595058" cy="312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pc="144" sz="1800">
                <a:solidFill>
                  <a:srgbClr val="4D4A46"/>
                </a:solidFill>
                <a:latin typeface="Aileron Regular"/>
              </a:rPr>
              <a:t>İş Birliği Merkezi Satış Sunumu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145378" y="2836309"/>
            <a:ext cx="6920026" cy="4402823"/>
            <a:chOff x="0" y="0"/>
            <a:chExt cx="9226701" cy="5870431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2764020" y="0"/>
              <a:ext cx="6462681" cy="2590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674"/>
                </a:lnSpc>
              </a:pPr>
              <a:r>
                <a:rPr lang="en-US" spc="191" sz="6395">
                  <a:solidFill>
                    <a:srgbClr val="4D4A46"/>
                  </a:solidFill>
                  <a:latin typeface="Aileron Heavy"/>
                </a:rPr>
                <a:t>KAHVALTI YAPIN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2764020" y="3629392"/>
              <a:ext cx="6462681" cy="5837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440"/>
                </a:lnSpc>
              </a:pPr>
              <a:r>
                <a:rPr lang="en-US" spc="86" sz="2867">
                  <a:solidFill>
                    <a:srgbClr val="4D4A46"/>
                  </a:solidFill>
                  <a:latin typeface="Aileron Heavy"/>
                </a:rPr>
                <a:t>Sınav Günü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2764020" y="4405512"/>
              <a:ext cx="6462681" cy="14649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31"/>
                </a:lnSpc>
              </a:pPr>
              <a:r>
                <a:rPr lang="en-US" spc="132" sz="2646">
                  <a:solidFill>
                    <a:srgbClr val="4D4A46"/>
                  </a:solidFill>
                  <a:latin typeface="Aileron Regular"/>
                </a:rPr>
                <a:t>Sınava kahvaltı yapmadan gitmeyin.</a:t>
              </a:r>
            </a:p>
          </p:txBody>
        </p:sp>
        <p:sp>
          <p:nvSpPr>
            <p:cNvPr name="AutoShape 8" id="8"/>
            <p:cNvSpPr/>
            <p:nvPr/>
          </p:nvSpPr>
          <p:spPr>
            <a:xfrm rot="0">
              <a:off x="0" y="2931329"/>
              <a:ext cx="9226701" cy="126599"/>
            </a:xfrm>
            <a:prstGeom prst="rect">
              <a:avLst/>
            </a:prstGeom>
            <a:solidFill>
              <a:srgbClr val="FFFDFD"/>
            </a:solid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152166" y="2508615"/>
            <a:ext cx="9219793" cy="855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65"/>
              </a:lnSpc>
            </a:pPr>
            <a:r>
              <a:rPr lang="en-US" spc="329" sz="5500">
                <a:solidFill>
                  <a:srgbClr val="4D4A46"/>
                </a:solidFill>
                <a:latin typeface="Aileron Heavy Bold"/>
              </a:rPr>
              <a:t>SINAVA GIDERKEN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8226001" y="4267897"/>
            <a:ext cx="5976991" cy="1625057"/>
            <a:chOff x="0" y="0"/>
            <a:chExt cx="7969321" cy="2166743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33655"/>
              <a:ext cx="1186102" cy="15748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9359"/>
                </a:lnSpc>
              </a:pPr>
              <a:r>
                <a:rPr lang="en-US" spc="456" sz="7609">
                  <a:solidFill>
                    <a:srgbClr val="4D4A46"/>
                  </a:solidFill>
                  <a:latin typeface="Aileron Heavy Bold"/>
                </a:rPr>
                <a:t>3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1982444" y="-128905"/>
              <a:ext cx="5986877" cy="7232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pc="270" sz="3000">
                  <a:solidFill>
                    <a:srgbClr val="4D4A46"/>
                  </a:solidFill>
                  <a:latin typeface="Aileron Regular Bold Italics"/>
                </a:rPr>
                <a:t>Su Alabilirsiniz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1982444" y="834513"/>
              <a:ext cx="5986877" cy="13322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pc="120" sz="2400">
                  <a:solidFill>
                    <a:srgbClr val="4D4A46"/>
                  </a:solidFill>
                  <a:latin typeface="Aileron Regular"/>
                </a:rPr>
                <a:t>Şeffaf şişede bandajı çıkarılmış olarak.</a:t>
              </a:r>
            </a:p>
          </p:txBody>
        </p:sp>
        <p:sp>
          <p:nvSpPr>
            <p:cNvPr name="AutoShape 7" id="7"/>
            <p:cNvSpPr/>
            <p:nvPr/>
          </p:nvSpPr>
          <p:spPr>
            <a:xfrm rot="-5400000">
              <a:off x="276256" y="1006870"/>
              <a:ext cx="2138705" cy="114805"/>
            </a:xfrm>
            <a:prstGeom prst="rect">
              <a:avLst/>
            </a:prstGeom>
            <a:solidFill>
              <a:srgbClr val="FFFDFD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28700" y="4267897"/>
            <a:ext cx="5976991" cy="1600219"/>
            <a:chOff x="0" y="0"/>
            <a:chExt cx="7969321" cy="2133625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33655"/>
              <a:ext cx="1186102" cy="15748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9359"/>
                </a:lnSpc>
              </a:pPr>
              <a:r>
                <a:rPr lang="en-US" spc="456" sz="7609">
                  <a:solidFill>
                    <a:srgbClr val="4D4A46"/>
                  </a:solidFill>
                  <a:latin typeface="Aileron Heavy Bold"/>
                </a:rPr>
                <a:t>1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1982444" y="-128905"/>
              <a:ext cx="5986877" cy="7232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pc="270" sz="3000">
                  <a:solidFill>
                    <a:srgbClr val="4D4A46"/>
                  </a:solidFill>
                  <a:latin typeface="Aileron Regular Bold Italics"/>
                </a:rPr>
                <a:t>TC Kimlik Belgesi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1982444" y="1190113"/>
              <a:ext cx="5986877" cy="6210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pc="120" sz="2400">
                  <a:solidFill>
                    <a:srgbClr val="4D4A46"/>
                  </a:solidFill>
                  <a:latin typeface="Aileron Regular"/>
                </a:rPr>
                <a:t>Fotoğraflı Olması Gerekiyor</a:t>
              </a:r>
            </a:p>
          </p:txBody>
        </p:sp>
        <p:sp>
          <p:nvSpPr>
            <p:cNvPr name="AutoShape 12" id="12"/>
            <p:cNvSpPr/>
            <p:nvPr/>
          </p:nvSpPr>
          <p:spPr>
            <a:xfrm rot="-5400000">
              <a:off x="276256" y="1006870"/>
              <a:ext cx="2138705" cy="114805"/>
            </a:xfrm>
            <a:prstGeom prst="rect">
              <a:avLst/>
            </a:prstGeom>
            <a:solidFill>
              <a:srgbClr val="FFFDFD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226001" y="7075790"/>
            <a:ext cx="5976991" cy="1625057"/>
            <a:chOff x="0" y="0"/>
            <a:chExt cx="7969321" cy="2166743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-33655"/>
              <a:ext cx="1186102" cy="15748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9359"/>
                </a:lnSpc>
              </a:pPr>
              <a:r>
                <a:rPr lang="en-US" spc="456" sz="7609">
                  <a:solidFill>
                    <a:srgbClr val="4D4A46"/>
                  </a:solidFill>
                  <a:latin typeface="Aileron Heavy Bold"/>
                </a:rPr>
                <a:t>4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982444" y="-128905"/>
              <a:ext cx="5986877" cy="7232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pc="270" sz="3000">
                  <a:solidFill>
                    <a:srgbClr val="4D4A46"/>
                  </a:solidFill>
                  <a:latin typeface="Aileron Regular Bold Italics"/>
                </a:rPr>
                <a:t>Kalem-Silgi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982444" y="834513"/>
              <a:ext cx="5986877" cy="13322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pc="120" sz="2400">
                  <a:solidFill>
                    <a:srgbClr val="4D4A46"/>
                  </a:solidFill>
                  <a:latin typeface="Aileron Regular"/>
                </a:rPr>
                <a:t>Kalem-silgi-kalemtraş-peçete verilecek.</a:t>
              </a:r>
            </a:p>
          </p:txBody>
        </p:sp>
        <p:sp>
          <p:nvSpPr>
            <p:cNvPr name="AutoShape 17" id="17"/>
            <p:cNvSpPr/>
            <p:nvPr/>
          </p:nvSpPr>
          <p:spPr>
            <a:xfrm rot="-5400000">
              <a:off x="276256" y="1006870"/>
              <a:ext cx="2138705" cy="114805"/>
            </a:xfrm>
            <a:prstGeom prst="rect">
              <a:avLst/>
            </a:prstGeom>
            <a:solidFill>
              <a:srgbClr val="FFFDFD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28700" y="7075790"/>
            <a:ext cx="5976991" cy="1600219"/>
            <a:chOff x="0" y="0"/>
            <a:chExt cx="7969321" cy="2133625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-33655"/>
              <a:ext cx="1186102" cy="15748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9359"/>
                </a:lnSpc>
              </a:pPr>
              <a:r>
                <a:rPr lang="en-US" spc="456" sz="7609">
                  <a:solidFill>
                    <a:srgbClr val="4D4A46"/>
                  </a:solidFill>
                  <a:latin typeface="Aileron Heavy Bold"/>
                </a:rPr>
                <a:t>2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1982444" y="-128905"/>
              <a:ext cx="5986877" cy="7232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pc="270" sz="3000">
                  <a:solidFill>
                    <a:srgbClr val="4D4A46"/>
                  </a:solidFill>
                  <a:latin typeface="Aileron Regular Bold Italics"/>
                </a:rPr>
                <a:t>Sınav Giriş Belgesi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1982444" y="1190113"/>
              <a:ext cx="5986877" cy="6210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pc="120" sz="2400">
                  <a:solidFill>
                    <a:srgbClr val="4D4A46"/>
                  </a:solidFill>
                  <a:latin typeface="Aileron Regular"/>
                </a:rPr>
                <a:t>Fotoğraflı Olması Gerekiyor</a:t>
              </a:r>
            </a:p>
          </p:txBody>
        </p:sp>
        <p:sp>
          <p:nvSpPr>
            <p:cNvPr name="AutoShape 22" id="22"/>
            <p:cNvSpPr/>
            <p:nvPr/>
          </p:nvSpPr>
          <p:spPr>
            <a:xfrm rot="-5400000">
              <a:off x="276256" y="1006870"/>
              <a:ext cx="2138705" cy="114805"/>
            </a:xfrm>
            <a:prstGeom prst="rect">
              <a:avLst/>
            </a:prstGeom>
            <a:solidFill>
              <a:srgbClr val="FFFDFD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15039988" y="-338627"/>
            <a:ext cx="10964254" cy="10964254"/>
            <a:chOff x="0" y="0"/>
            <a:chExt cx="1695450" cy="1695450"/>
          </a:xfrm>
        </p:grpSpPr>
        <p:sp>
          <p:nvSpPr>
            <p:cNvPr name="Freeform 24" id="24"/>
            <p:cNvSpPr/>
            <p:nvPr/>
          </p:nvSpPr>
          <p:spPr>
            <a:xfrm>
              <a:off x="0" y="0"/>
              <a:ext cx="1695450" cy="1695450"/>
            </a:xfrm>
            <a:custGeom>
              <a:avLst/>
              <a:gdLst/>
              <a:ahLst/>
              <a:cxnLst/>
              <a:rect r="r" b="b" t="t" l="l"/>
              <a:pathLst>
                <a:path h="1695450" w="1695450">
                  <a:moveTo>
                    <a:pt x="1198880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198880"/>
                  </a:lnTo>
                  <a:lnTo>
                    <a:pt x="496570" y="1695450"/>
                  </a:lnTo>
                  <a:lnTo>
                    <a:pt x="1198880" y="1695450"/>
                  </a:lnTo>
                  <a:lnTo>
                    <a:pt x="1695450" y="1198880"/>
                  </a:lnTo>
                  <a:lnTo>
                    <a:pt x="1695450" y="496570"/>
                  </a:lnTo>
                  <a:close/>
                </a:path>
              </a:pathLst>
            </a:custGeom>
            <a:solidFill>
              <a:srgbClr val="467E9A"/>
            </a:solid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91702" y="1590279"/>
            <a:ext cx="15504596" cy="7106443"/>
            <a:chOff x="0" y="0"/>
            <a:chExt cx="3605776" cy="165268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605776" cy="1652687"/>
            </a:xfrm>
            <a:custGeom>
              <a:avLst/>
              <a:gdLst/>
              <a:ahLst/>
              <a:cxnLst/>
              <a:rect r="r" b="b" t="t" l="l"/>
              <a:pathLst>
                <a:path h="1652687" w="3605776">
                  <a:moveTo>
                    <a:pt x="0" y="0"/>
                  </a:moveTo>
                  <a:lnTo>
                    <a:pt x="0" y="1652687"/>
                  </a:lnTo>
                  <a:lnTo>
                    <a:pt x="3605776" y="1652687"/>
                  </a:lnTo>
                  <a:lnTo>
                    <a:pt x="3605776" y="0"/>
                  </a:lnTo>
                  <a:lnTo>
                    <a:pt x="0" y="0"/>
                  </a:lnTo>
                  <a:close/>
                  <a:moveTo>
                    <a:pt x="3544815" y="1591726"/>
                  </a:moveTo>
                  <a:lnTo>
                    <a:pt x="59690" y="1591726"/>
                  </a:lnTo>
                  <a:lnTo>
                    <a:pt x="59690" y="59690"/>
                  </a:lnTo>
                  <a:lnTo>
                    <a:pt x="3544816" y="59690"/>
                  </a:lnTo>
                  <a:lnTo>
                    <a:pt x="3544816" y="1591727"/>
                  </a:lnTo>
                  <a:close/>
                </a:path>
              </a:pathLst>
            </a:custGeom>
            <a:solidFill>
              <a:srgbClr val="4D4A46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91702" y="495300"/>
            <a:ext cx="15504596" cy="1066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440"/>
              </a:lnSpc>
            </a:pPr>
            <a:r>
              <a:rPr lang="en-US" spc="211" sz="7033">
                <a:solidFill>
                  <a:srgbClr val="4D4A46"/>
                </a:solidFill>
                <a:latin typeface="Aileron Heavy"/>
              </a:rPr>
              <a:t>Sınava Bunlarla Girmek Yasak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51289" y="1893570"/>
            <a:ext cx="14385422" cy="6366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pc="120" sz="2400">
                <a:solidFill>
                  <a:srgbClr val="4D4A46"/>
                </a:solidFill>
                <a:latin typeface="Aileron Regular"/>
              </a:rPr>
              <a:t>Çanta, cüzdan, cep telefonu, saat (kol saati ve her türlü saat), kablosuz iletişim sağlayan bluetooth vb. cihazlarla; kulaklık, kolye, küpe, yüzük (alyans hariç), bilezik, broş ve diğer takılarla; anahtarlık, her türlü araç anahtarı, plastik ve metal içerikli eşyalarla (başörtü için kullanılan boncuklu/boncuksuz toplu iğne, kağıt/madeni para, anahtarlıksız basit anahtar, ulaşım kartı, basit tokalı kemer, basit tel toka ve basit piercing hariç), her türlü elektronik/mekanik cihazla ve çağrı cihazı, telsiz, fotoğraf makinesi vb. araçlarla, her türlü plastik ve güneş gözlüğü dâhil cam eşyayla (şeffaf/numaralı gözlük hariç), banka/kredi kartı vb. kartlarla, 16  Cep bilgisayarı, saat, sözlük işlevi olan elektronik cihaz, hesap makinesi vb. her türlü bilgisayar özelliği bulunan cihazlarla,  Kalem, silgi, kalemtıraş, her türlü müsvedde kâğıdı, defter, kitap, ders notu, sözlük, dergi, gazete vb. yayınlar, pergel, açıölçer, cetvel, hesap makinesi vb. araçlarla,  Şeffaf pet şişe içerisinde bandajı çıkarılmış su hariç içecek, yiyecek vb. gıda/tüketim maddeleriyle,  Kutu/şişe içerisinde ilaçla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E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40430" y="3202940"/>
            <a:ext cx="6852844" cy="2238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818"/>
              </a:lnSpc>
            </a:pPr>
            <a:r>
              <a:rPr lang="en-US" spc="220" sz="7348">
                <a:solidFill>
                  <a:srgbClr val="4D4A46"/>
                </a:solidFill>
                <a:latin typeface="Aileron Heavy"/>
              </a:rPr>
              <a:t>SINAV KURALLARI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2219664" y="1678515"/>
            <a:ext cx="4261558" cy="2104155"/>
            <a:chOff x="0" y="0"/>
            <a:chExt cx="5682077" cy="280554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123825"/>
              <a:ext cx="5682077" cy="23488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pc="270" sz="3000">
                  <a:solidFill>
                    <a:srgbClr val="4D4A46"/>
                  </a:solidFill>
                  <a:latin typeface="Aileron Regular Italics"/>
                </a:rPr>
                <a:t>Sınavdan 1 Saat Önce Bina Önünde Hazır Bulunun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151279"/>
              <a:ext cx="5682077" cy="6627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5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2512742" y="4694037"/>
            <a:ext cx="4261558" cy="1494555"/>
            <a:chOff x="0" y="0"/>
            <a:chExt cx="5682077" cy="1992741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123825"/>
              <a:ext cx="5682077" cy="15360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pc="270" sz="3000">
                  <a:solidFill>
                    <a:srgbClr val="4D4A46"/>
                  </a:solidFill>
                  <a:latin typeface="Aileron Regular Italics"/>
                </a:rPr>
                <a:t>Binaya 10.00' dan sonra girmek yasak.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1338479"/>
              <a:ext cx="5682077" cy="6627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5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512742" y="7253591"/>
            <a:ext cx="4261558" cy="884955"/>
            <a:chOff x="0" y="0"/>
            <a:chExt cx="5682077" cy="1179941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123825"/>
              <a:ext cx="5682077" cy="7232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pc="270" sz="3000">
                  <a:solidFill>
                    <a:srgbClr val="4D4A46"/>
                  </a:solidFill>
                  <a:latin typeface="Aileron Regular Italics"/>
                </a:rPr>
                <a:t>Sınav Başlama Saati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525679"/>
              <a:ext cx="5682077" cy="6627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pc="130" sz="2600">
                  <a:solidFill>
                    <a:srgbClr val="4D4A46"/>
                  </a:solidFill>
                  <a:latin typeface="Aileron Regular"/>
                </a:rPr>
                <a:t>10.15</a:t>
              </a:r>
            </a:p>
          </p:txBody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858736" y="1678515"/>
            <a:ext cx="2091173" cy="1810862"/>
            <a:chOff x="0" y="0"/>
            <a:chExt cx="4282440" cy="3708400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26" r="-14926" t="0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9858736" y="4238069"/>
            <a:ext cx="2091173" cy="1810862"/>
            <a:chOff x="0" y="0"/>
            <a:chExt cx="4282440" cy="3708400"/>
          </a:xfrm>
        </p:grpSpPr>
        <p:sp>
          <p:nvSpPr>
            <p:cNvPr name="Freeform 15" id="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396" r="-15396" t="0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9858736" y="6797623"/>
            <a:ext cx="2091173" cy="1810862"/>
            <a:chOff x="0" y="0"/>
            <a:chExt cx="4282440" cy="3708400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3829" r="-13829" t="0" b="0"/>
              </a:stretch>
            </a:blipFill>
          </p:spPr>
        </p:sp>
      </p:grpSp>
      <p:sp>
        <p:nvSpPr>
          <p:cNvPr name="AutoShape 18" id="18"/>
          <p:cNvSpPr/>
          <p:nvPr/>
        </p:nvSpPr>
        <p:spPr>
          <a:xfrm rot="-5400000">
            <a:off x="5618348" y="5038246"/>
            <a:ext cx="6870815" cy="151353"/>
          </a:xfrm>
          <a:prstGeom prst="rect">
            <a:avLst/>
          </a:prstGeom>
          <a:solidFill>
            <a:srgbClr val="4D4A46"/>
          </a:solid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DAE7T2Ii_S8</dc:identifier>
  <dcterms:modified xsi:type="dcterms:W3CDTF">2011-08-01T06:04:30Z</dcterms:modified>
  <cp:revision>1</cp:revision>
  <dc:title>SINAV ÖNERİLERİ</dc:title>
</cp:coreProperties>
</file>