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Barlow Condensed Bold Bold Italics" panose="020B0604020202020204" charset="-94"/>
      <p:regular r:id="rId25"/>
    </p:embeddedFont>
    <p:embeddedFont>
      <p:font typeface="Poppins Bold" panose="020B0604020202020204" charset="-94"/>
      <p:regular r:id="rId26"/>
    </p:embeddedFont>
    <p:embeddedFont>
      <p:font typeface="Calibri" panose="020F0502020204030204" pitchFamily="34" charset="0"/>
      <p:regular r:id="rId27"/>
      <p:bold r:id="rId28"/>
      <p:italic r:id="rId29"/>
      <p:boldItalic r:id="rId30"/>
    </p:embeddedFont>
    <p:embeddedFont>
      <p:font typeface="Arimo" panose="020B0604020202020204" charset="0"/>
      <p:regular r:id="rId31"/>
    </p:embeddedFont>
    <p:embeddedFont>
      <p:font typeface="Poppins Light Bold" panose="020B0604020202020204" charset="-94"/>
      <p:regular r:id="rId32"/>
    </p:embeddedFont>
    <p:embeddedFont>
      <p:font typeface="Poppins Medium" panose="020B0604020202020204" charset="-94"/>
      <p:regular r:id="rId33"/>
    </p:embeddedFont>
    <p:embeddedFont>
      <p:font typeface="Arialle"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494" y="13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20.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20.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0.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0.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20.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0.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20.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21.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21.png"/><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svg"/><Relationship Id="rId7"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3.svg"/><Relationship Id="rId5" Type="http://schemas.openxmlformats.org/officeDocument/2006/relationships/image" Target="../media/image39.sv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41.sv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7.svg"/><Relationship Id="rId7"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7.svg"/><Relationship Id="rId5" Type="http://schemas.openxmlformats.org/officeDocument/2006/relationships/image" Target="../media/image39.sv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45.svg"/></Relationships>
</file>

<file path=ppt/slides/_rels/slide2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7.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0.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0.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0.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0.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972545">
            <a:off x="-2856714" y="-5442448"/>
            <a:ext cx="10578966" cy="114212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2008875" y="-702589"/>
            <a:ext cx="17375562" cy="184356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316730">
            <a:off x="-1381685" y="6286113"/>
            <a:ext cx="7628908" cy="6637150"/>
          </a:xfrm>
          <a:prstGeom prst="rect">
            <a:avLst/>
          </a:prstGeom>
        </p:spPr>
      </p:pic>
      <p:sp>
        <p:nvSpPr>
          <p:cNvPr id="5" name="TextBox 5"/>
          <p:cNvSpPr txBox="1"/>
          <p:nvPr/>
        </p:nvSpPr>
        <p:spPr>
          <a:xfrm>
            <a:off x="4406108" y="3312519"/>
            <a:ext cx="8698451" cy="3719112"/>
          </a:xfrm>
          <a:prstGeom prst="rect">
            <a:avLst/>
          </a:prstGeom>
        </p:spPr>
        <p:txBody>
          <a:bodyPr lIns="0" tIns="0" rIns="0" bIns="0" rtlCol="0" anchor="t">
            <a:spAutoFit/>
          </a:bodyPr>
          <a:lstStyle/>
          <a:p>
            <a:pPr algn="ctr">
              <a:lnSpc>
                <a:spcPts val="14589"/>
              </a:lnSpc>
            </a:pPr>
            <a:r>
              <a:rPr lang="en-US" sz="12686" spc="1036">
                <a:solidFill>
                  <a:srgbClr val="28557B"/>
                </a:solidFill>
                <a:latin typeface="Barlow Condensed Bold Bold Italics"/>
              </a:rPr>
              <a:t>ILETIŞIM</a:t>
            </a:r>
          </a:p>
          <a:p>
            <a:pPr algn="ctr">
              <a:lnSpc>
                <a:spcPts val="14589"/>
              </a:lnSpc>
            </a:pPr>
            <a:r>
              <a:rPr lang="en-US" sz="12686" spc="748">
                <a:solidFill>
                  <a:srgbClr val="D14848"/>
                </a:solidFill>
                <a:latin typeface="Barlow Condensed Bold Bold Italics"/>
              </a:rPr>
              <a:t>BECERILERI</a:t>
            </a:r>
          </a:p>
        </p:txBody>
      </p:sp>
      <p:grpSp>
        <p:nvGrpSpPr>
          <p:cNvPr id="6" name="Group 6"/>
          <p:cNvGrpSpPr/>
          <p:nvPr/>
        </p:nvGrpSpPr>
        <p:grpSpPr>
          <a:xfrm>
            <a:off x="2470479" y="7654585"/>
            <a:ext cx="12569707" cy="2430468"/>
            <a:chOff x="0" y="0"/>
            <a:chExt cx="16759610" cy="3240624"/>
          </a:xfrm>
        </p:grpSpPr>
        <p:sp>
          <p:nvSpPr>
            <p:cNvPr id="7" name="TextBox 7"/>
            <p:cNvSpPr txBox="1"/>
            <p:nvPr/>
          </p:nvSpPr>
          <p:spPr>
            <a:xfrm>
              <a:off x="0" y="103823"/>
              <a:ext cx="16759610" cy="2126191"/>
            </a:xfrm>
            <a:prstGeom prst="rect">
              <a:avLst/>
            </a:prstGeom>
          </p:spPr>
          <p:txBody>
            <a:bodyPr lIns="0" tIns="0" rIns="0" bIns="0" rtlCol="0" anchor="t">
              <a:spAutoFit/>
            </a:bodyPr>
            <a:lstStyle/>
            <a:p>
              <a:pPr algn="ctr">
                <a:lnSpc>
                  <a:spcPts val="12099"/>
                </a:lnSpc>
              </a:pPr>
              <a:endParaRPr/>
            </a:p>
          </p:txBody>
        </p:sp>
        <p:sp>
          <p:nvSpPr>
            <p:cNvPr id="8" name="TextBox 8"/>
            <p:cNvSpPr txBox="1"/>
            <p:nvPr/>
          </p:nvSpPr>
          <p:spPr>
            <a:xfrm>
              <a:off x="379619" y="2429147"/>
              <a:ext cx="16000371" cy="817669"/>
            </a:xfrm>
            <a:prstGeom prst="rect">
              <a:avLst/>
            </a:prstGeom>
          </p:spPr>
          <p:txBody>
            <a:bodyPr lIns="0" tIns="0" rIns="0" bIns="0" rtlCol="0" anchor="t">
              <a:spAutoFit/>
            </a:bodyPr>
            <a:lstStyle/>
            <a:p>
              <a:pPr marL="0" lvl="0" indent="0" algn="ctr">
                <a:lnSpc>
                  <a:spcPts val="5179"/>
                </a:lnSpc>
                <a:spcBef>
                  <a:spcPct val="0"/>
                </a:spcBef>
              </a:pPr>
              <a:r>
                <a:rPr lang="en-US" sz="3699">
                  <a:solidFill>
                    <a:srgbClr val="28557B"/>
                  </a:solidFill>
                  <a:latin typeface="Poppins Medium"/>
                </a:rPr>
                <a:t>www.rehberlikservisim.com</a:t>
              </a:r>
            </a:p>
          </p:txBody>
        </p:sp>
      </p:grpSp>
      <p:sp>
        <p:nvSpPr>
          <p:cNvPr id="9" name="TextBox 9"/>
          <p:cNvSpPr txBox="1"/>
          <p:nvPr/>
        </p:nvSpPr>
        <p:spPr>
          <a:xfrm>
            <a:off x="227478" y="-181776"/>
            <a:ext cx="4649322" cy="2282676"/>
          </a:xfrm>
          <a:prstGeom prst="rect">
            <a:avLst/>
          </a:prstGeom>
        </p:spPr>
        <p:txBody>
          <a:bodyPr wrap="square" lIns="0" tIns="0" rIns="0" bIns="0" rtlCol="0" anchor="t">
            <a:spAutoFit/>
          </a:bodyPr>
          <a:lstStyle/>
          <a:p>
            <a:pPr algn="ctr">
              <a:lnSpc>
                <a:spcPts val="17761"/>
              </a:lnSpc>
              <a:spcBef>
                <a:spcPct val="0"/>
              </a:spcBef>
            </a:pPr>
            <a:r>
              <a:rPr lang="en-US" sz="12686" spc="748" dirty="0">
                <a:solidFill>
                  <a:srgbClr val="025282"/>
                </a:solidFill>
                <a:latin typeface="Barlow Condensed Bold Bold Italics"/>
              </a:rPr>
              <a:t>SUNU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grpSp>
        <p:nvGrpSpPr>
          <p:cNvPr id="4" name="Group 4"/>
          <p:cNvGrpSpPr>
            <a:grpSpLocks noChangeAspect="1"/>
          </p:cNvGrpSpPr>
          <p:nvPr/>
        </p:nvGrpSpPr>
        <p:grpSpPr>
          <a:xfrm>
            <a:off x="1801429" y="3313899"/>
            <a:ext cx="5657850" cy="565785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t="-31006" b="-31006"/>
              </a:stretch>
            </a:blipFill>
          </p:spPr>
        </p:sp>
      </p:grpSp>
      <p:sp>
        <p:nvSpPr>
          <p:cNvPr id="6" name="TextBox 6"/>
          <p:cNvSpPr txBox="1"/>
          <p:nvPr/>
        </p:nvSpPr>
        <p:spPr>
          <a:xfrm>
            <a:off x="5440980" y="495300"/>
            <a:ext cx="12568990" cy="971550"/>
          </a:xfrm>
          <a:prstGeom prst="rect">
            <a:avLst/>
          </a:prstGeom>
        </p:spPr>
        <p:txBody>
          <a:bodyPr lIns="0" tIns="0" rIns="0" bIns="0" rtlCol="0" anchor="t">
            <a:spAutoFit/>
          </a:bodyPr>
          <a:lstStyle/>
          <a:p>
            <a:pPr algn="ctr">
              <a:lnSpc>
                <a:spcPts val="7680"/>
              </a:lnSpc>
            </a:pPr>
            <a:r>
              <a:rPr lang="en-US" sz="6400">
                <a:solidFill>
                  <a:srgbClr val="000000"/>
                </a:solidFill>
                <a:latin typeface="Poppins Bold"/>
              </a:rPr>
              <a:t>Jest ve mimiklerini kullan</a:t>
            </a:r>
          </a:p>
        </p:txBody>
      </p:sp>
      <p:sp>
        <p:nvSpPr>
          <p:cNvPr id="7" name="TextBox 7"/>
          <p:cNvSpPr txBox="1"/>
          <p:nvPr/>
        </p:nvSpPr>
        <p:spPr>
          <a:xfrm>
            <a:off x="7656448" y="1545588"/>
            <a:ext cx="9793436" cy="6741162"/>
          </a:xfrm>
          <a:prstGeom prst="rect">
            <a:avLst/>
          </a:prstGeom>
        </p:spPr>
        <p:txBody>
          <a:bodyPr lIns="0" tIns="0" rIns="0" bIns="0" rtlCol="0" anchor="t">
            <a:spAutoFit/>
          </a:bodyPr>
          <a:lstStyle/>
          <a:p>
            <a:pPr>
              <a:lnSpc>
                <a:spcPts val="7699"/>
              </a:lnSpc>
            </a:pPr>
            <a:r>
              <a:rPr lang="en-US" sz="4399">
                <a:solidFill>
                  <a:srgbClr val="000000"/>
                </a:solidFill>
                <a:latin typeface="Arialle"/>
              </a:rPr>
              <a:t> Bunlar ellerin ve yüzünle yaptığın hareketleri kapsar. Bütün vücudunla konuş. Tek bir kişiyle veya küçük gruplarla iletişim kuruyorsan daha küçük hareketler kullan. Hitap ettiğin grup büyüdükçe hareketlerin de büyümeli.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grpSp>
        <p:nvGrpSpPr>
          <p:cNvPr id="4" name="Group 4"/>
          <p:cNvGrpSpPr>
            <a:grpSpLocks noChangeAspect="1"/>
          </p:cNvGrpSpPr>
          <p:nvPr/>
        </p:nvGrpSpPr>
        <p:grpSpPr>
          <a:xfrm>
            <a:off x="1801429" y="3313899"/>
            <a:ext cx="5657850" cy="565785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19612" r="-19612"/>
              </a:stretch>
            </a:blipFill>
          </p:spPr>
        </p:sp>
      </p:grpSp>
      <p:sp>
        <p:nvSpPr>
          <p:cNvPr id="6" name="TextBox 6"/>
          <p:cNvSpPr txBox="1"/>
          <p:nvPr/>
        </p:nvSpPr>
        <p:spPr>
          <a:xfrm>
            <a:off x="5440980" y="495300"/>
            <a:ext cx="12568990" cy="2133600"/>
          </a:xfrm>
          <a:prstGeom prst="rect">
            <a:avLst/>
          </a:prstGeom>
        </p:spPr>
        <p:txBody>
          <a:bodyPr lIns="0" tIns="0" rIns="0" bIns="0" rtlCol="0" anchor="t">
            <a:spAutoFit/>
          </a:bodyPr>
          <a:lstStyle/>
          <a:p>
            <a:pPr algn="ctr">
              <a:lnSpc>
                <a:spcPts val="8400"/>
              </a:lnSpc>
            </a:pPr>
            <a:r>
              <a:rPr lang="en-US" sz="7000">
                <a:solidFill>
                  <a:srgbClr val="000000"/>
                </a:solidFill>
                <a:latin typeface="Poppins Bold"/>
              </a:rPr>
              <a:t>Tutarsız mesajlar gönderme! </a:t>
            </a:r>
          </a:p>
        </p:txBody>
      </p:sp>
      <p:sp>
        <p:nvSpPr>
          <p:cNvPr id="7" name="TextBox 7"/>
          <p:cNvSpPr txBox="1"/>
          <p:nvPr/>
        </p:nvSpPr>
        <p:spPr>
          <a:xfrm>
            <a:off x="7465864" y="2791293"/>
            <a:ext cx="9793436" cy="7022466"/>
          </a:xfrm>
          <a:prstGeom prst="rect">
            <a:avLst/>
          </a:prstGeom>
        </p:spPr>
        <p:txBody>
          <a:bodyPr lIns="0" tIns="0" rIns="0" bIns="0" rtlCol="0" anchor="t">
            <a:spAutoFit/>
          </a:bodyPr>
          <a:lstStyle/>
          <a:p>
            <a:pPr>
              <a:lnSpc>
                <a:spcPts val="6159"/>
              </a:lnSpc>
            </a:pPr>
            <a:r>
              <a:rPr lang="en-US" sz="4399">
                <a:solidFill>
                  <a:srgbClr val="000000"/>
                </a:solidFill>
                <a:latin typeface="Arialle"/>
              </a:rPr>
              <a:t>Kelimelerin, hareketlerin, yüz ifaden ve ses tonun birbiriyle uyuşsun. Birini disiplinin altına almaya çalışırken gülümsersen tutarsız bir mesaj göndermiş olursun ve bu yüzden etkili olamazsın. Negatif bir mesaj göndermen gerekiyorsa kelimelerinin, yüz ifadenin ve ses tonunun bu mesajla tutarlı olmasına dikkat 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grpSp>
        <p:nvGrpSpPr>
          <p:cNvPr id="4" name="Group 4"/>
          <p:cNvGrpSpPr>
            <a:grpSpLocks noChangeAspect="1"/>
          </p:cNvGrpSpPr>
          <p:nvPr/>
        </p:nvGrpSpPr>
        <p:grpSpPr>
          <a:xfrm>
            <a:off x="1801429" y="3313899"/>
            <a:ext cx="5657850" cy="565785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19591" r="-19591"/>
              </a:stretch>
            </a:blipFill>
          </p:spPr>
        </p:sp>
      </p:grpSp>
      <p:sp>
        <p:nvSpPr>
          <p:cNvPr id="6" name="TextBox 6"/>
          <p:cNvSpPr txBox="1"/>
          <p:nvPr/>
        </p:nvSpPr>
        <p:spPr>
          <a:xfrm>
            <a:off x="5440980" y="495300"/>
            <a:ext cx="12568990" cy="2133600"/>
          </a:xfrm>
          <a:prstGeom prst="rect">
            <a:avLst/>
          </a:prstGeom>
        </p:spPr>
        <p:txBody>
          <a:bodyPr lIns="0" tIns="0" rIns="0" bIns="0" rtlCol="0" anchor="t">
            <a:spAutoFit/>
          </a:bodyPr>
          <a:lstStyle/>
          <a:p>
            <a:pPr algn="ctr">
              <a:lnSpc>
                <a:spcPts val="8400"/>
              </a:lnSpc>
            </a:pPr>
            <a:r>
              <a:rPr lang="en-US" sz="7000">
                <a:solidFill>
                  <a:srgbClr val="000000"/>
                </a:solidFill>
                <a:latin typeface="Poppins Bold"/>
              </a:rPr>
              <a:t>Vücudunun ne söylediğinin farkında ol!</a:t>
            </a:r>
          </a:p>
        </p:txBody>
      </p:sp>
      <p:sp>
        <p:nvSpPr>
          <p:cNvPr id="7" name="TextBox 7"/>
          <p:cNvSpPr txBox="1"/>
          <p:nvPr/>
        </p:nvSpPr>
        <p:spPr>
          <a:xfrm>
            <a:off x="7465864" y="2667468"/>
            <a:ext cx="9793436" cy="5612640"/>
          </a:xfrm>
          <a:prstGeom prst="rect">
            <a:avLst/>
          </a:prstGeom>
        </p:spPr>
        <p:txBody>
          <a:bodyPr lIns="0" tIns="0" rIns="0" bIns="0" rtlCol="0" anchor="t">
            <a:spAutoFit/>
          </a:bodyPr>
          <a:lstStyle/>
          <a:p>
            <a:pPr>
              <a:lnSpc>
                <a:spcPts val="7435"/>
              </a:lnSpc>
            </a:pPr>
            <a:r>
              <a:rPr lang="en-US" sz="4399">
                <a:solidFill>
                  <a:srgbClr val="000000"/>
                </a:solidFill>
                <a:latin typeface="Arialle"/>
              </a:rPr>
              <a:t>Vücut dili kelimelerden fazla şey ifade edebilir. Kolların yanlarda olarak açık bir duruş sergileyerek verdiğin mesaj, etrafındakilere sana yaklaşabileceklerini ve söyleyecekleri şeyleri dinleyeceğini söyler.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grpSp>
        <p:nvGrpSpPr>
          <p:cNvPr id="4" name="Group 4"/>
          <p:cNvGrpSpPr>
            <a:grpSpLocks noChangeAspect="1"/>
          </p:cNvGrpSpPr>
          <p:nvPr/>
        </p:nvGrpSpPr>
        <p:grpSpPr>
          <a:xfrm>
            <a:off x="1801429" y="3313899"/>
            <a:ext cx="5657850" cy="565785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19612" r="-19612"/>
              </a:stretch>
            </a:blipFill>
          </p:spPr>
        </p:sp>
      </p:grpSp>
      <p:sp>
        <p:nvSpPr>
          <p:cNvPr id="6" name="TextBox 6"/>
          <p:cNvSpPr txBox="1"/>
          <p:nvPr/>
        </p:nvSpPr>
        <p:spPr>
          <a:xfrm>
            <a:off x="5440980" y="495300"/>
            <a:ext cx="12568990" cy="2133600"/>
          </a:xfrm>
          <a:prstGeom prst="rect">
            <a:avLst/>
          </a:prstGeom>
        </p:spPr>
        <p:txBody>
          <a:bodyPr lIns="0" tIns="0" rIns="0" bIns="0" rtlCol="0" anchor="t">
            <a:spAutoFit/>
          </a:bodyPr>
          <a:lstStyle/>
          <a:p>
            <a:pPr algn="ctr">
              <a:lnSpc>
                <a:spcPts val="8400"/>
              </a:lnSpc>
            </a:pPr>
            <a:r>
              <a:rPr lang="en-US" sz="7000">
                <a:solidFill>
                  <a:srgbClr val="000000"/>
                </a:solidFill>
                <a:latin typeface="Poppins Bold"/>
              </a:rPr>
              <a:t>Yapıcı tavırlar ve düşünceler ortaya koy!</a:t>
            </a:r>
          </a:p>
        </p:txBody>
      </p:sp>
      <p:sp>
        <p:nvSpPr>
          <p:cNvPr id="7" name="TextBox 7"/>
          <p:cNvSpPr txBox="1"/>
          <p:nvPr/>
        </p:nvSpPr>
        <p:spPr>
          <a:xfrm>
            <a:off x="7465864" y="2667468"/>
            <a:ext cx="9793436" cy="6555615"/>
          </a:xfrm>
          <a:prstGeom prst="rect">
            <a:avLst/>
          </a:prstGeom>
        </p:spPr>
        <p:txBody>
          <a:bodyPr lIns="0" tIns="0" rIns="0" bIns="0" rtlCol="0" anchor="t">
            <a:spAutoFit/>
          </a:bodyPr>
          <a:lstStyle/>
          <a:p>
            <a:pPr>
              <a:lnSpc>
                <a:spcPts val="7435"/>
              </a:lnSpc>
            </a:pPr>
            <a:r>
              <a:rPr lang="en-US" sz="4399">
                <a:solidFill>
                  <a:srgbClr val="000000"/>
                </a:solidFill>
                <a:latin typeface="Arialle"/>
              </a:rPr>
              <a:t>İletişim sırasında takındığın tavırlar, kendini sakinleştirme ve diğerleriyle etkileşim kurma şeklini etkiler. Tercihin dürüst, sabırlı, iyimser, samimi, saygılı ve anlayışlı olmaktan yana olsun. Diğer insanların duyguları konusunda duyarlı ol ve kabiliyetlerine inandığını belli 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grpSp>
        <p:nvGrpSpPr>
          <p:cNvPr id="4" name="Group 4"/>
          <p:cNvGrpSpPr>
            <a:grpSpLocks noChangeAspect="1"/>
          </p:cNvGrpSpPr>
          <p:nvPr/>
        </p:nvGrpSpPr>
        <p:grpSpPr>
          <a:xfrm>
            <a:off x="1801429" y="3313899"/>
            <a:ext cx="5657850" cy="565785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t="-30703" b="-30703"/>
              </a:stretch>
            </a:blipFill>
          </p:spPr>
        </p:sp>
      </p:grpSp>
      <p:sp>
        <p:nvSpPr>
          <p:cNvPr id="6" name="TextBox 6"/>
          <p:cNvSpPr txBox="1"/>
          <p:nvPr/>
        </p:nvSpPr>
        <p:spPr>
          <a:xfrm>
            <a:off x="5719010" y="1464365"/>
            <a:ext cx="12568990" cy="1066800"/>
          </a:xfrm>
          <a:prstGeom prst="rect">
            <a:avLst/>
          </a:prstGeom>
        </p:spPr>
        <p:txBody>
          <a:bodyPr lIns="0" tIns="0" rIns="0" bIns="0" rtlCol="0" anchor="t">
            <a:spAutoFit/>
          </a:bodyPr>
          <a:lstStyle/>
          <a:p>
            <a:pPr algn="ctr">
              <a:lnSpc>
                <a:spcPts val="8400"/>
              </a:lnSpc>
            </a:pPr>
            <a:r>
              <a:rPr lang="en-US" sz="7000">
                <a:solidFill>
                  <a:srgbClr val="000000"/>
                </a:solidFill>
                <a:latin typeface="Poppins Bold"/>
              </a:rPr>
              <a:t>Sözlerini açıkça belirt!</a:t>
            </a:r>
          </a:p>
        </p:txBody>
      </p:sp>
      <p:sp>
        <p:nvSpPr>
          <p:cNvPr id="7" name="TextBox 7"/>
          <p:cNvSpPr txBox="1"/>
          <p:nvPr/>
        </p:nvSpPr>
        <p:spPr>
          <a:xfrm>
            <a:off x="7465864" y="2694367"/>
            <a:ext cx="9793436" cy="4669665"/>
          </a:xfrm>
          <a:prstGeom prst="rect">
            <a:avLst/>
          </a:prstGeom>
        </p:spPr>
        <p:txBody>
          <a:bodyPr lIns="0" tIns="0" rIns="0" bIns="0" rtlCol="0" anchor="t">
            <a:spAutoFit/>
          </a:bodyPr>
          <a:lstStyle/>
          <a:p>
            <a:pPr>
              <a:lnSpc>
                <a:spcPts val="7435"/>
              </a:lnSpc>
            </a:pPr>
            <a:r>
              <a:rPr lang="en-US" sz="4399">
                <a:solidFill>
                  <a:srgbClr val="000000"/>
                </a:solidFill>
                <a:latin typeface="Arialle"/>
              </a:rPr>
              <a:t> Mırıldanmadan anlaşılır bir şekilde konuş. Eğer insanlar senden sürekli söylediklerini tekrar etmeni istiyorlarsa kendini daha iyi ifade etmeye özen göstermeye çalış.</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grpSp>
        <p:nvGrpSpPr>
          <p:cNvPr id="4" name="Group 4"/>
          <p:cNvGrpSpPr>
            <a:grpSpLocks noChangeAspect="1"/>
          </p:cNvGrpSpPr>
          <p:nvPr/>
        </p:nvGrpSpPr>
        <p:grpSpPr>
          <a:xfrm>
            <a:off x="1801429" y="3313899"/>
            <a:ext cx="5657850" cy="565785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19525" r="-19526"/>
              </a:stretch>
            </a:blipFill>
          </p:spPr>
        </p:sp>
      </p:grpSp>
      <p:sp>
        <p:nvSpPr>
          <p:cNvPr id="6" name="TextBox 6"/>
          <p:cNvSpPr txBox="1"/>
          <p:nvPr/>
        </p:nvSpPr>
        <p:spPr>
          <a:xfrm>
            <a:off x="5719010" y="397565"/>
            <a:ext cx="12568990" cy="2133600"/>
          </a:xfrm>
          <a:prstGeom prst="rect">
            <a:avLst/>
          </a:prstGeom>
        </p:spPr>
        <p:txBody>
          <a:bodyPr lIns="0" tIns="0" rIns="0" bIns="0" rtlCol="0" anchor="t">
            <a:spAutoFit/>
          </a:bodyPr>
          <a:lstStyle/>
          <a:p>
            <a:pPr algn="ctr">
              <a:lnSpc>
                <a:spcPts val="8400"/>
              </a:lnSpc>
            </a:pPr>
            <a:endParaRPr/>
          </a:p>
          <a:p>
            <a:pPr algn="ctr">
              <a:lnSpc>
                <a:spcPts val="8400"/>
              </a:lnSpc>
            </a:pPr>
            <a:r>
              <a:rPr lang="en-US" sz="7000">
                <a:solidFill>
                  <a:srgbClr val="000000"/>
                </a:solidFill>
                <a:latin typeface="Arimo"/>
              </a:rPr>
              <a:t>Çok hı</a:t>
            </a:r>
            <a:r>
              <a:rPr lang="en-US" sz="7000">
                <a:solidFill>
                  <a:srgbClr val="000000"/>
                </a:solidFill>
                <a:latin typeface="Poppins Bold"/>
              </a:rPr>
              <a:t>zlı konuşma! </a:t>
            </a:r>
          </a:p>
        </p:txBody>
      </p:sp>
      <p:sp>
        <p:nvSpPr>
          <p:cNvPr id="7" name="TextBox 7"/>
          <p:cNvSpPr txBox="1"/>
          <p:nvPr/>
        </p:nvSpPr>
        <p:spPr>
          <a:xfrm>
            <a:off x="7465864" y="2694367"/>
            <a:ext cx="9793436" cy="6555615"/>
          </a:xfrm>
          <a:prstGeom prst="rect">
            <a:avLst/>
          </a:prstGeom>
        </p:spPr>
        <p:txBody>
          <a:bodyPr lIns="0" tIns="0" rIns="0" bIns="0" rtlCol="0" anchor="t">
            <a:spAutoFit/>
          </a:bodyPr>
          <a:lstStyle/>
          <a:p>
            <a:pPr>
              <a:lnSpc>
                <a:spcPts val="7435"/>
              </a:lnSpc>
            </a:pPr>
            <a:r>
              <a:rPr lang="en-US" sz="4399">
                <a:solidFill>
                  <a:srgbClr val="000000"/>
                </a:solidFill>
                <a:latin typeface="Arialle"/>
              </a:rPr>
              <a:t>Eğer hızlı konuşursan insanlar seni gergin ve kendinden emin olmayan biri olarak görürler. Ama yine de sırf söylediğin şeyi bitirmene yardım etmek için insanlar senin cümlelerini tamamlar hale gelecek kadar da yavaş konuşmamaya dikkat 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grpSp>
        <p:nvGrpSpPr>
          <p:cNvPr id="4" name="Group 4"/>
          <p:cNvGrpSpPr>
            <a:grpSpLocks noChangeAspect="1"/>
          </p:cNvGrpSpPr>
          <p:nvPr/>
        </p:nvGrpSpPr>
        <p:grpSpPr>
          <a:xfrm>
            <a:off x="1801429" y="3313899"/>
            <a:ext cx="5657850" cy="565785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19612" r="-19612"/>
              </a:stretch>
            </a:blipFill>
          </p:spPr>
        </p:sp>
      </p:grpSp>
      <p:sp>
        <p:nvSpPr>
          <p:cNvPr id="6" name="TextBox 6"/>
          <p:cNvSpPr txBox="1"/>
          <p:nvPr/>
        </p:nvSpPr>
        <p:spPr>
          <a:xfrm>
            <a:off x="5339879" y="1464365"/>
            <a:ext cx="12568990" cy="1066800"/>
          </a:xfrm>
          <a:prstGeom prst="rect">
            <a:avLst/>
          </a:prstGeom>
        </p:spPr>
        <p:txBody>
          <a:bodyPr lIns="0" tIns="0" rIns="0" bIns="0" rtlCol="0" anchor="t">
            <a:spAutoFit/>
          </a:bodyPr>
          <a:lstStyle/>
          <a:p>
            <a:pPr algn="ctr">
              <a:lnSpc>
                <a:spcPts val="8400"/>
              </a:lnSpc>
            </a:pPr>
            <a:r>
              <a:rPr lang="en-US" sz="7000">
                <a:solidFill>
                  <a:srgbClr val="000000"/>
                </a:solidFill>
                <a:latin typeface="Poppins Bold"/>
              </a:rPr>
              <a:t>Dikkat et!</a:t>
            </a:r>
          </a:p>
        </p:txBody>
      </p:sp>
      <p:sp>
        <p:nvSpPr>
          <p:cNvPr id="7" name="TextBox 7"/>
          <p:cNvSpPr txBox="1"/>
          <p:nvPr/>
        </p:nvSpPr>
        <p:spPr>
          <a:xfrm>
            <a:off x="7459279" y="2702685"/>
            <a:ext cx="9793436" cy="4669665"/>
          </a:xfrm>
          <a:prstGeom prst="rect">
            <a:avLst/>
          </a:prstGeom>
        </p:spPr>
        <p:txBody>
          <a:bodyPr lIns="0" tIns="0" rIns="0" bIns="0" rtlCol="0" anchor="t">
            <a:spAutoFit/>
          </a:bodyPr>
          <a:lstStyle/>
          <a:p>
            <a:pPr>
              <a:lnSpc>
                <a:spcPts val="7435"/>
              </a:lnSpc>
            </a:pPr>
            <a:r>
              <a:rPr lang="en-US" sz="4399">
                <a:solidFill>
                  <a:srgbClr val="000000"/>
                </a:solidFill>
                <a:latin typeface="Arialle"/>
              </a:rPr>
              <a:t> Konuşmacının sözlerine olduğu kadar sözsüz mesajlarına da dikkat etmek gerekir. Sözsüz mesajlar karşımızdaki kişiyi daha iyi anlamamızı sağlar.</a:t>
            </a:r>
          </a:p>
          <a:p>
            <a:pPr>
              <a:lnSpc>
                <a:spcPts val="7435"/>
              </a:lnSpc>
            </a:pPr>
            <a:endParaRPr lang="en-US" sz="4399">
              <a:solidFill>
                <a:srgbClr val="000000"/>
              </a:solidFill>
              <a:latin typeface="Ariall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grpSp>
        <p:nvGrpSpPr>
          <p:cNvPr id="2" name="Group 2"/>
          <p:cNvGrpSpPr/>
          <p:nvPr/>
        </p:nvGrpSpPr>
        <p:grpSpPr>
          <a:xfrm>
            <a:off x="7349448" y="935491"/>
            <a:ext cx="10191732" cy="9013137"/>
            <a:chOff x="0" y="0"/>
            <a:chExt cx="13588976" cy="12017516"/>
          </a:xfrm>
        </p:grpSpPr>
        <p:pic>
          <p:nvPicPr>
            <p:cNvPr id="3" name="Picture 3"/>
            <p:cNvPicPr>
              <a:picLocks noChangeAspect="1"/>
            </p:cNvPicPr>
            <p:nvPr/>
          </p:nvPicPr>
          <p:blipFill>
            <a:blip r:embed="rId2"/>
            <a:srcRect l="11954" r="11954"/>
            <a:stretch>
              <a:fillRect/>
            </a:stretch>
          </p:blipFill>
          <p:spPr>
            <a:xfrm>
              <a:off x="0" y="0"/>
              <a:ext cx="13588976" cy="12017516"/>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088867" flipH="1">
            <a:off x="14261107" y="-2673059"/>
            <a:ext cx="5996386" cy="72009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564565">
            <a:off x="3995058" y="8514146"/>
            <a:ext cx="7315200" cy="3604399"/>
          </a:xfrm>
          <a:prstGeom prst="rect">
            <a:avLst/>
          </a:prstGeom>
        </p:spPr>
      </p:pic>
      <p:sp>
        <p:nvSpPr>
          <p:cNvPr id="6" name="TextBox 6"/>
          <p:cNvSpPr txBox="1"/>
          <p:nvPr/>
        </p:nvSpPr>
        <p:spPr>
          <a:xfrm>
            <a:off x="707711" y="3328759"/>
            <a:ext cx="6332814" cy="2843173"/>
          </a:xfrm>
          <a:prstGeom prst="rect">
            <a:avLst/>
          </a:prstGeom>
        </p:spPr>
        <p:txBody>
          <a:bodyPr lIns="0" tIns="0" rIns="0" bIns="0" rtlCol="0" anchor="t">
            <a:spAutoFit/>
          </a:bodyPr>
          <a:lstStyle/>
          <a:p>
            <a:pPr algn="ctr">
              <a:lnSpc>
                <a:spcPts val="11256"/>
              </a:lnSpc>
            </a:pPr>
            <a:r>
              <a:rPr lang="en-US" sz="9380">
                <a:solidFill>
                  <a:srgbClr val="000000"/>
                </a:solidFill>
                <a:latin typeface="Poppins Medium"/>
              </a:rPr>
              <a:t>BUNLARA DIKKAT ET!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19823" y="1138975"/>
            <a:ext cx="790157" cy="76052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19823" y="3171742"/>
            <a:ext cx="790157" cy="76052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19823" y="5143500"/>
            <a:ext cx="790157" cy="760526"/>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19823" y="6613576"/>
            <a:ext cx="790157" cy="760526"/>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19823" y="8196942"/>
            <a:ext cx="790157" cy="760526"/>
          </a:xfrm>
          <a:prstGeom prst="rect">
            <a:avLst/>
          </a:prstGeom>
        </p:spPr>
      </p:pic>
      <p:sp>
        <p:nvSpPr>
          <p:cNvPr id="7" name="TextBox 7"/>
          <p:cNvSpPr txBox="1"/>
          <p:nvPr/>
        </p:nvSpPr>
        <p:spPr>
          <a:xfrm>
            <a:off x="6286729" y="885181"/>
            <a:ext cx="11495763" cy="8749668"/>
          </a:xfrm>
          <a:prstGeom prst="rect">
            <a:avLst/>
          </a:prstGeom>
        </p:spPr>
        <p:txBody>
          <a:bodyPr lIns="0" tIns="0" rIns="0" bIns="0" rtlCol="0" anchor="t">
            <a:spAutoFit/>
          </a:bodyPr>
          <a:lstStyle/>
          <a:p>
            <a:pPr>
              <a:lnSpc>
                <a:spcPts val="5399"/>
              </a:lnSpc>
            </a:pPr>
            <a:r>
              <a:rPr lang="en-US" sz="3599">
                <a:solidFill>
                  <a:srgbClr val="000000"/>
                </a:solidFill>
                <a:latin typeface="Poppins Medium"/>
              </a:rPr>
              <a:t>Akıcı bir şekilde konuş ve insanların seni duyabildiklerinden emin ol.</a:t>
            </a:r>
          </a:p>
          <a:p>
            <a:pPr>
              <a:lnSpc>
                <a:spcPts val="5399"/>
              </a:lnSpc>
            </a:pPr>
            <a:endParaRPr lang="en-US" sz="3599">
              <a:solidFill>
                <a:srgbClr val="000000"/>
              </a:solidFill>
              <a:latin typeface="Poppins Medium"/>
            </a:endParaRPr>
          </a:p>
          <a:p>
            <a:pPr>
              <a:lnSpc>
                <a:spcPts val="5399"/>
              </a:lnSpc>
            </a:pPr>
            <a:r>
              <a:rPr lang="en-US" sz="3599">
                <a:solidFill>
                  <a:srgbClr val="000000"/>
                </a:solidFill>
                <a:latin typeface="Poppins Medium"/>
              </a:rPr>
              <a:t>İyi bir konuşmacı aynı zamanda iyi bir dinleyicidir.</a:t>
            </a:r>
          </a:p>
          <a:p>
            <a:pPr>
              <a:lnSpc>
                <a:spcPts val="5399"/>
              </a:lnSpc>
            </a:pPr>
            <a:endParaRPr lang="en-US" sz="3599">
              <a:solidFill>
                <a:srgbClr val="000000"/>
              </a:solidFill>
              <a:latin typeface="Poppins Medium"/>
            </a:endParaRPr>
          </a:p>
          <a:p>
            <a:pPr>
              <a:lnSpc>
                <a:spcPts val="5399"/>
              </a:lnSpc>
            </a:pPr>
            <a:r>
              <a:rPr lang="en-US" sz="3599">
                <a:solidFill>
                  <a:srgbClr val="000000"/>
                </a:solidFill>
                <a:latin typeface="Poppins Medium"/>
              </a:rPr>
              <a:t>Ses tonunu konuştuğun ortama göre ayarla.</a:t>
            </a:r>
          </a:p>
          <a:p>
            <a:pPr>
              <a:lnSpc>
                <a:spcPts val="5399"/>
              </a:lnSpc>
            </a:pPr>
            <a:endParaRPr lang="en-US" sz="3599">
              <a:solidFill>
                <a:srgbClr val="000000"/>
              </a:solidFill>
              <a:latin typeface="Poppins Medium"/>
            </a:endParaRPr>
          </a:p>
          <a:p>
            <a:pPr>
              <a:lnSpc>
                <a:spcPts val="5399"/>
              </a:lnSpc>
            </a:pPr>
            <a:r>
              <a:rPr lang="en-US" sz="3599">
                <a:solidFill>
                  <a:srgbClr val="000000"/>
                </a:solidFill>
                <a:latin typeface="Poppins Medium"/>
              </a:rPr>
              <a:t>Konuşurken kendine güven, başkalarının ne düşündüğüne takılmana gerek yok.</a:t>
            </a:r>
          </a:p>
          <a:p>
            <a:pPr>
              <a:lnSpc>
                <a:spcPts val="5399"/>
              </a:lnSpc>
            </a:pPr>
            <a:endParaRPr lang="en-US" sz="3599">
              <a:solidFill>
                <a:srgbClr val="000000"/>
              </a:solidFill>
              <a:latin typeface="Poppins Medium"/>
            </a:endParaRPr>
          </a:p>
          <a:p>
            <a:pPr>
              <a:lnSpc>
                <a:spcPts val="5399"/>
              </a:lnSpc>
            </a:pPr>
            <a:r>
              <a:rPr lang="en-US" sz="3599">
                <a:solidFill>
                  <a:srgbClr val="000000"/>
                </a:solidFill>
                <a:latin typeface="Poppins Medium"/>
              </a:rPr>
              <a:t>Dil bilgisi kurallarına uyduğundan emin ol.</a:t>
            </a:r>
          </a:p>
          <a:p>
            <a:pPr marL="0" lvl="0" indent="0">
              <a:lnSpc>
                <a:spcPts val="5399"/>
              </a:lnSpc>
            </a:pPr>
            <a:endParaRPr lang="en-US" sz="3599">
              <a:solidFill>
                <a:srgbClr val="000000"/>
              </a:solidFill>
              <a:latin typeface="Poppins Medium"/>
            </a:endParaRPr>
          </a:p>
        </p:txBody>
      </p:sp>
      <p:grpSp>
        <p:nvGrpSpPr>
          <p:cNvPr id="8" name="Group 8"/>
          <p:cNvGrpSpPr>
            <a:grpSpLocks noChangeAspect="1"/>
          </p:cNvGrpSpPr>
          <p:nvPr/>
        </p:nvGrpSpPr>
        <p:grpSpPr>
          <a:xfrm>
            <a:off x="708533" y="3552005"/>
            <a:ext cx="3974140" cy="3974140"/>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4"/>
              <a:stretch>
                <a:fillRect l="-11878" r="-11878"/>
              </a:stretch>
            </a:blipFill>
          </p:spPr>
        </p:sp>
      </p:grpSp>
      <p:sp>
        <p:nvSpPr>
          <p:cNvPr id="10" name="TextBox 10"/>
          <p:cNvSpPr txBox="1"/>
          <p:nvPr/>
        </p:nvSpPr>
        <p:spPr>
          <a:xfrm>
            <a:off x="1348867" y="2580455"/>
            <a:ext cx="3333805" cy="971550"/>
          </a:xfrm>
          <a:prstGeom prst="rect">
            <a:avLst/>
          </a:prstGeom>
        </p:spPr>
        <p:txBody>
          <a:bodyPr lIns="0" tIns="0" rIns="0" bIns="0" rtlCol="0" anchor="t">
            <a:spAutoFit/>
          </a:bodyPr>
          <a:lstStyle/>
          <a:p>
            <a:pPr>
              <a:lnSpc>
                <a:spcPts val="7799"/>
              </a:lnSpc>
            </a:pPr>
            <a:r>
              <a:rPr lang="en-US" sz="6499">
                <a:solidFill>
                  <a:srgbClr val="000000"/>
                </a:solidFill>
                <a:latin typeface="Poppins Medium"/>
              </a:rPr>
              <a:t>ÖZETLE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168171" y="1028700"/>
            <a:ext cx="790157" cy="76052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168171" y="2438756"/>
            <a:ext cx="790157" cy="76052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168171" y="4823245"/>
            <a:ext cx="790157" cy="760526"/>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168171" y="6815779"/>
            <a:ext cx="790157" cy="760526"/>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168171" y="8497774"/>
            <a:ext cx="790157" cy="760526"/>
          </a:xfrm>
          <a:prstGeom prst="rect">
            <a:avLst/>
          </a:prstGeom>
        </p:spPr>
      </p:pic>
      <p:sp>
        <p:nvSpPr>
          <p:cNvPr id="7" name="TextBox 7"/>
          <p:cNvSpPr txBox="1"/>
          <p:nvPr/>
        </p:nvSpPr>
        <p:spPr>
          <a:xfrm>
            <a:off x="6135077" y="442912"/>
            <a:ext cx="12152923" cy="9425940"/>
          </a:xfrm>
          <a:prstGeom prst="rect">
            <a:avLst/>
          </a:prstGeom>
        </p:spPr>
        <p:txBody>
          <a:bodyPr lIns="0" tIns="0" rIns="0" bIns="0" rtlCol="0" anchor="t">
            <a:spAutoFit/>
          </a:bodyPr>
          <a:lstStyle/>
          <a:p>
            <a:pPr>
              <a:lnSpc>
                <a:spcPts val="5399"/>
              </a:lnSpc>
            </a:pPr>
            <a:endParaRPr/>
          </a:p>
          <a:p>
            <a:pPr>
              <a:lnSpc>
                <a:spcPts val="5399"/>
              </a:lnSpc>
            </a:pPr>
            <a:r>
              <a:rPr lang="en-US" sz="3599">
                <a:solidFill>
                  <a:srgbClr val="000000"/>
                </a:solidFill>
                <a:latin typeface="Poppins Medium"/>
              </a:rPr>
              <a:t>Dinleyiciler karşısında kendini aşırı övme.</a:t>
            </a:r>
          </a:p>
          <a:p>
            <a:pPr>
              <a:lnSpc>
                <a:spcPts val="5399"/>
              </a:lnSpc>
            </a:pPr>
            <a:endParaRPr lang="en-US" sz="3599">
              <a:solidFill>
                <a:srgbClr val="000000"/>
              </a:solidFill>
              <a:latin typeface="Poppins Medium"/>
            </a:endParaRPr>
          </a:p>
          <a:p>
            <a:pPr>
              <a:lnSpc>
                <a:spcPts val="5399"/>
              </a:lnSpc>
            </a:pPr>
            <a:r>
              <a:rPr lang="en-US" sz="3599">
                <a:solidFill>
                  <a:srgbClr val="000000"/>
                </a:solidFill>
                <a:latin typeface="Poppins Medium"/>
              </a:rPr>
              <a:t>Konuşurken ve karşındakini dinlerken göz teması kur.</a:t>
            </a:r>
          </a:p>
          <a:p>
            <a:pPr>
              <a:lnSpc>
                <a:spcPts val="5399"/>
              </a:lnSpc>
            </a:pPr>
            <a:endParaRPr lang="en-US" sz="3599">
              <a:solidFill>
                <a:srgbClr val="000000"/>
              </a:solidFill>
              <a:latin typeface="Poppins Medium"/>
            </a:endParaRPr>
          </a:p>
          <a:p>
            <a:pPr>
              <a:lnSpc>
                <a:spcPts val="5399"/>
              </a:lnSpc>
            </a:pPr>
            <a:r>
              <a:rPr lang="en-US" sz="3599">
                <a:solidFill>
                  <a:srgbClr val="000000"/>
                </a:solidFill>
                <a:latin typeface="Poppins Medium"/>
              </a:rPr>
              <a:t>Pratik yaparak iletişim becerilerinin gitgide daha iyi</a:t>
            </a:r>
          </a:p>
          <a:p>
            <a:pPr marL="0" lvl="0" indent="0">
              <a:lnSpc>
                <a:spcPts val="5399"/>
              </a:lnSpc>
            </a:pPr>
            <a:r>
              <a:rPr lang="en-US" sz="3599">
                <a:solidFill>
                  <a:srgbClr val="000000"/>
                </a:solidFill>
                <a:latin typeface="Poppins Medium"/>
              </a:rPr>
              <a:t> hale gelmesini sağlayabilirsin.</a:t>
            </a:r>
          </a:p>
          <a:p>
            <a:pPr>
              <a:lnSpc>
                <a:spcPts val="5399"/>
              </a:lnSpc>
            </a:pPr>
            <a:endParaRPr lang="en-US" sz="3599">
              <a:solidFill>
                <a:srgbClr val="000000"/>
              </a:solidFill>
              <a:latin typeface="Poppins Medium"/>
            </a:endParaRPr>
          </a:p>
          <a:p>
            <a:pPr>
              <a:lnSpc>
                <a:spcPts val="5399"/>
              </a:lnSpc>
            </a:pPr>
            <a:r>
              <a:rPr lang="en-US" sz="3599">
                <a:solidFill>
                  <a:srgbClr val="000000"/>
                </a:solidFill>
                <a:latin typeface="Poppins Medium"/>
              </a:rPr>
              <a:t>Vücut dilini geliştirmek için söyleyeceğin şeyleri ayna önünde tekrarlayarak pratik yap.</a:t>
            </a:r>
          </a:p>
          <a:p>
            <a:pPr>
              <a:lnSpc>
                <a:spcPts val="5399"/>
              </a:lnSpc>
            </a:pPr>
            <a:endParaRPr lang="en-US" sz="3599">
              <a:solidFill>
                <a:srgbClr val="000000"/>
              </a:solidFill>
              <a:latin typeface="Poppins Medium"/>
            </a:endParaRPr>
          </a:p>
          <a:p>
            <a:pPr>
              <a:lnSpc>
                <a:spcPts val="5399"/>
              </a:lnSpc>
            </a:pPr>
            <a:r>
              <a:rPr lang="en-US" sz="3599">
                <a:solidFill>
                  <a:srgbClr val="000000"/>
                </a:solidFill>
                <a:latin typeface="Poppins Medium"/>
              </a:rPr>
              <a:t>Topluluk önünde konuşma konusunda pratik yap.</a:t>
            </a:r>
          </a:p>
          <a:p>
            <a:pPr marL="0" lvl="0" indent="0">
              <a:lnSpc>
                <a:spcPts val="5399"/>
              </a:lnSpc>
            </a:pPr>
            <a:endParaRPr lang="en-US" sz="3599">
              <a:solidFill>
                <a:srgbClr val="000000"/>
              </a:solidFill>
              <a:latin typeface="Poppins Medium"/>
            </a:endParaRPr>
          </a:p>
        </p:txBody>
      </p:sp>
      <p:grpSp>
        <p:nvGrpSpPr>
          <p:cNvPr id="8" name="Group 8"/>
          <p:cNvGrpSpPr>
            <a:grpSpLocks noChangeAspect="1"/>
          </p:cNvGrpSpPr>
          <p:nvPr/>
        </p:nvGrpSpPr>
        <p:grpSpPr>
          <a:xfrm>
            <a:off x="208540" y="3199282"/>
            <a:ext cx="4583646" cy="4583646"/>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4"/>
              <a:stretch>
                <a:fillRect l="-11878" r="-11878"/>
              </a:stretch>
            </a:blipFill>
          </p:spPr>
        </p:sp>
      </p:grpSp>
      <p:sp>
        <p:nvSpPr>
          <p:cNvPr id="10" name="TextBox 10"/>
          <p:cNvSpPr txBox="1"/>
          <p:nvPr/>
        </p:nvSpPr>
        <p:spPr>
          <a:xfrm>
            <a:off x="1028700" y="2227732"/>
            <a:ext cx="3333805" cy="971550"/>
          </a:xfrm>
          <a:prstGeom prst="rect">
            <a:avLst/>
          </a:prstGeom>
        </p:spPr>
        <p:txBody>
          <a:bodyPr lIns="0" tIns="0" rIns="0" bIns="0" rtlCol="0" anchor="t">
            <a:spAutoFit/>
          </a:bodyPr>
          <a:lstStyle/>
          <a:p>
            <a:pPr>
              <a:lnSpc>
                <a:spcPts val="7799"/>
              </a:lnSpc>
            </a:pPr>
            <a:r>
              <a:rPr lang="en-US" sz="6499">
                <a:solidFill>
                  <a:srgbClr val="000000"/>
                </a:solidFill>
                <a:latin typeface="Poppins Medium"/>
              </a:rPr>
              <a:t>ÖZETLE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972545">
            <a:off x="-3498706" y="-5396591"/>
            <a:ext cx="10578966" cy="114212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2008875" y="-702589"/>
            <a:ext cx="17375562" cy="184356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226060">
            <a:off x="-2344091" y="4939779"/>
            <a:ext cx="10310867" cy="8970454"/>
          </a:xfrm>
          <a:prstGeom prst="rect">
            <a:avLst/>
          </a:prstGeom>
        </p:spPr>
      </p:pic>
      <p:sp>
        <p:nvSpPr>
          <p:cNvPr id="5" name="TextBox 5"/>
          <p:cNvSpPr txBox="1"/>
          <p:nvPr/>
        </p:nvSpPr>
        <p:spPr>
          <a:xfrm>
            <a:off x="1028700" y="2589553"/>
            <a:ext cx="16230600" cy="1066800"/>
          </a:xfrm>
          <a:prstGeom prst="rect">
            <a:avLst/>
          </a:prstGeom>
        </p:spPr>
        <p:txBody>
          <a:bodyPr lIns="0" tIns="0" rIns="0" bIns="0" rtlCol="0" anchor="t">
            <a:spAutoFit/>
          </a:bodyPr>
          <a:lstStyle/>
          <a:p>
            <a:pPr algn="ctr">
              <a:lnSpc>
                <a:spcPts val="8400"/>
              </a:lnSpc>
            </a:pPr>
            <a:r>
              <a:rPr lang="en-US" sz="7000">
                <a:solidFill>
                  <a:srgbClr val="000000"/>
                </a:solidFill>
                <a:latin typeface="Poppins Bold"/>
              </a:rPr>
              <a:t>İletişim Becerisi Nedir?</a:t>
            </a:r>
          </a:p>
        </p:txBody>
      </p:sp>
      <p:sp>
        <p:nvSpPr>
          <p:cNvPr id="6" name="AutoShape 6"/>
          <p:cNvSpPr/>
          <p:nvPr/>
        </p:nvSpPr>
        <p:spPr>
          <a:xfrm>
            <a:off x="3581661" y="3656353"/>
            <a:ext cx="10921982" cy="0"/>
          </a:xfrm>
          <a:prstGeom prst="line">
            <a:avLst/>
          </a:prstGeom>
          <a:ln w="9525" cap="rnd">
            <a:solidFill>
              <a:srgbClr val="000000"/>
            </a:solidFill>
            <a:prstDash val="solid"/>
            <a:headEnd type="none" w="sm" len="sm"/>
            <a:tailEnd type="none" w="sm" len="sm"/>
          </a:ln>
        </p:spPr>
      </p:sp>
      <p:sp>
        <p:nvSpPr>
          <p:cNvPr id="7" name="TextBox 7"/>
          <p:cNvSpPr txBox="1"/>
          <p:nvPr/>
        </p:nvSpPr>
        <p:spPr>
          <a:xfrm>
            <a:off x="2811342" y="3814013"/>
            <a:ext cx="13209806" cy="3826512"/>
          </a:xfrm>
          <a:prstGeom prst="rect">
            <a:avLst/>
          </a:prstGeom>
        </p:spPr>
        <p:txBody>
          <a:bodyPr lIns="0" tIns="0" rIns="0" bIns="0" rtlCol="0" anchor="t">
            <a:spAutoFit/>
          </a:bodyPr>
          <a:lstStyle/>
          <a:p>
            <a:pPr>
              <a:lnSpc>
                <a:spcPts val="7699"/>
              </a:lnSpc>
            </a:pPr>
            <a:r>
              <a:rPr lang="en-US" sz="4399">
                <a:solidFill>
                  <a:srgbClr val="000000"/>
                </a:solidFill>
                <a:latin typeface="Arialle"/>
              </a:rPr>
              <a:t>İletişim becerileri, kişinin karşı tarafında yer alan kişi ya da kişilere etkili ve doğru bir iletişimi sağlayarak aralarında sürecek bir iletişim ilişkisi başlatan ve devam ettiren becerileri kapsar.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grpSp>
        <p:nvGrpSpPr>
          <p:cNvPr id="2" name="Group 2"/>
          <p:cNvGrpSpPr/>
          <p:nvPr/>
        </p:nvGrpSpPr>
        <p:grpSpPr>
          <a:xfrm>
            <a:off x="9896206" y="935491"/>
            <a:ext cx="5825147" cy="8229600"/>
            <a:chOff x="0" y="0"/>
            <a:chExt cx="7766863" cy="10972800"/>
          </a:xfrm>
        </p:grpSpPr>
        <p:pic>
          <p:nvPicPr>
            <p:cNvPr id="3" name="Picture 3"/>
            <p:cNvPicPr>
              <a:picLocks noChangeAspect="1"/>
            </p:cNvPicPr>
            <p:nvPr/>
          </p:nvPicPr>
          <p:blipFill>
            <a:blip r:embed="rId2"/>
            <a:srcRect l="26376" r="26376"/>
            <a:stretch>
              <a:fillRect/>
            </a:stretch>
          </p:blipFill>
          <p:spPr>
            <a:xfrm>
              <a:off x="0" y="0"/>
              <a:ext cx="7766863" cy="10972800"/>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088867" flipH="1">
            <a:off x="14261107" y="-2673059"/>
            <a:ext cx="5996386" cy="72009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564565">
            <a:off x="3995058" y="8514146"/>
            <a:ext cx="7315200" cy="360439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707988" y="6733878"/>
            <a:ext cx="3428473" cy="3731671"/>
          </a:xfrm>
          <a:prstGeom prst="rect">
            <a:avLst/>
          </a:prstGeom>
        </p:spPr>
      </p:pic>
      <p:sp>
        <p:nvSpPr>
          <p:cNvPr id="7" name="TextBox 7"/>
          <p:cNvSpPr txBox="1"/>
          <p:nvPr/>
        </p:nvSpPr>
        <p:spPr>
          <a:xfrm>
            <a:off x="1382555" y="3151832"/>
            <a:ext cx="7255787" cy="4886325"/>
          </a:xfrm>
          <a:prstGeom prst="rect">
            <a:avLst/>
          </a:prstGeom>
        </p:spPr>
        <p:txBody>
          <a:bodyPr lIns="0" tIns="0" rIns="0" bIns="0" rtlCol="0" anchor="t">
            <a:spAutoFit/>
          </a:bodyPr>
          <a:lstStyle/>
          <a:p>
            <a:pPr algn="ctr">
              <a:lnSpc>
                <a:spcPts val="12896"/>
              </a:lnSpc>
            </a:pPr>
            <a:r>
              <a:rPr lang="en-US" sz="10747">
                <a:solidFill>
                  <a:srgbClr val="000000"/>
                </a:solidFill>
                <a:latin typeface="Poppins Medium"/>
              </a:rPr>
              <a:t>İLETİŞİMDE YAPILAN HATALAR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8678562" y="1921402"/>
            <a:ext cx="1948345" cy="2114338"/>
            <a:chOff x="0" y="0"/>
            <a:chExt cx="2597794" cy="2819117"/>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48" b="148"/>
            <a:stretch>
              <a:fillRect/>
            </a:stretch>
          </p:blipFill>
          <p:spPr>
            <a:xfrm>
              <a:off x="0" y="0"/>
              <a:ext cx="2597794" cy="2819117"/>
            </a:xfrm>
            <a:prstGeom prst="rect">
              <a:avLst/>
            </a:prstGeom>
          </p:spPr>
        </p:pic>
        <p:sp>
          <p:nvSpPr>
            <p:cNvPr id="4" name="TextBox 4"/>
            <p:cNvSpPr txBox="1"/>
            <p:nvPr/>
          </p:nvSpPr>
          <p:spPr>
            <a:xfrm>
              <a:off x="999954" y="870311"/>
              <a:ext cx="1040433"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T</a:t>
              </a:r>
            </a:p>
          </p:txBody>
        </p:sp>
      </p:grpSp>
      <p:grpSp>
        <p:nvGrpSpPr>
          <p:cNvPr id="5" name="Group 5"/>
          <p:cNvGrpSpPr/>
          <p:nvPr/>
        </p:nvGrpSpPr>
        <p:grpSpPr>
          <a:xfrm>
            <a:off x="4444768" y="1803751"/>
            <a:ext cx="1948345" cy="2114338"/>
            <a:chOff x="0" y="0"/>
            <a:chExt cx="2597794" cy="2819117"/>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48" b="148"/>
            <a:stretch>
              <a:fillRect/>
            </a:stretch>
          </p:blipFill>
          <p:spPr>
            <a:xfrm>
              <a:off x="0" y="0"/>
              <a:ext cx="2597794" cy="2819117"/>
            </a:xfrm>
            <a:prstGeom prst="rect">
              <a:avLst/>
            </a:prstGeom>
          </p:spPr>
        </p:pic>
        <p:sp>
          <p:nvSpPr>
            <p:cNvPr id="7" name="TextBox 7"/>
            <p:cNvSpPr txBox="1"/>
            <p:nvPr/>
          </p:nvSpPr>
          <p:spPr>
            <a:xfrm>
              <a:off x="931227" y="874721"/>
              <a:ext cx="1047186"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E</a:t>
              </a:r>
            </a:p>
          </p:txBody>
        </p:sp>
      </p:grpSp>
      <p:grpSp>
        <p:nvGrpSpPr>
          <p:cNvPr id="8" name="Group 8"/>
          <p:cNvGrpSpPr/>
          <p:nvPr/>
        </p:nvGrpSpPr>
        <p:grpSpPr>
          <a:xfrm>
            <a:off x="13588886" y="5723584"/>
            <a:ext cx="1948345" cy="2114338"/>
            <a:chOff x="0" y="0"/>
            <a:chExt cx="2597794" cy="2819117"/>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48" b="148"/>
            <a:stretch>
              <a:fillRect/>
            </a:stretch>
          </p:blipFill>
          <p:spPr>
            <a:xfrm>
              <a:off x="0" y="0"/>
              <a:ext cx="2597794" cy="2819117"/>
            </a:xfrm>
            <a:prstGeom prst="rect">
              <a:avLst/>
            </a:prstGeom>
          </p:spPr>
        </p:pic>
        <p:sp>
          <p:nvSpPr>
            <p:cNvPr id="10" name="TextBox 10"/>
            <p:cNvSpPr txBox="1"/>
            <p:nvPr/>
          </p:nvSpPr>
          <p:spPr>
            <a:xfrm>
              <a:off x="1038368" y="870311"/>
              <a:ext cx="1066725"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S</a:t>
              </a:r>
            </a:p>
          </p:txBody>
        </p:sp>
      </p:grpSp>
      <p:grpSp>
        <p:nvGrpSpPr>
          <p:cNvPr id="11" name="Group 11"/>
          <p:cNvGrpSpPr/>
          <p:nvPr/>
        </p:nvGrpSpPr>
        <p:grpSpPr>
          <a:xfrm>
            <a:off x="13307850" y="1921402"/>
            <a:ext cx="1948345" cy="2114338"/>
            <a:chOff x="0" y="0"/>
            <a:chExt cx="2597794" cy="2819117"/>
          </a:xfrm>
        </p:grpSpPr>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48" b="148"/>
            <a:stretch>
              <a:fillRect/>
            </a:stretch>
          </p:blipFill>
          <p:spPr>
            <a:xfrm>
              <a:off x="0" y="0"/>
              <a:ext cx="2597794" cy="2819117"/>
            </a:xfrm>
            <a:prstGeom prst="rect">
              <a:avLst/>
            </a:prstGeom>
          </p:spPr>
        </p:pic>
        <p:sp>
          <p:nvSpPr>
            <p:cNvPr id="13" name="TextBox 13"/>
            <p:cNvSpPr txBox="1"/>
            <p:nvPr/>
          </p:nvSpPr>
          <p:spPr>
            <a:xfrm>
              <a:off x="1015706" y="870311"/>
              <a:ext cx="928085"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U</a:t>
              </a:r>
            </a:p>
          </p:txBody>
        </p:sp>
      </p:grpSp>
      <p:grpSp>
        <p:nvGrpSpPr>
          <p:cNvPr id="14" name="Group 14"/>
          <p:cNvGrpSpPr/>
          <p:nvPr/>
        </p:nvGrpSpPr>
        <p:grpSpPr>
          <a:xfrm>
            <a:off x="8970641" y="5723584"/>
            <a:ext cx="1948345" cy="2114338"/>
            <a:chOff x="0" y="0"/>
            <a:chExt cx="2597794" cy="2819117"/>
          </a:xfrm>
        </p:grpSpPr>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48" b="148"/>
            <a:stretch>
              <a:fillRect/>
            </a:stretch>
          </p:blipFill>
          <p:spPr>
            <a:xfrm>
              <a:off x="0" y="0"/>
              <a:ext cx="2597794" cy="2819117"/>
            </a:xfrm>
            <a:prstGeom prst="rect">
              <a:avLst/>
            </a:prstGeom>
          </p:spPr>
        </p:pic>
        <p:sp>
          <p:nvSpPr>
            <p:cNvPr id="16" name="TextBox 16"/>
            <p:cNvSpPr txBox="1"/>
            <p:nvPr/>
          </p:nvSpPr>
          <p:spPr>
            <a:xfrm>
              <a:off x="999954" y="870311"/>
              <a:ext cx="928085"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İ</a:t>
              </a:r>
            </a:p>
          </p:txBody>
        </p:sp>
      </p:grpSp>
      <p:grpSp>
        <p:nvGrpSpPr>
          <p:cNvPr id="17" name="Group 17"/>
          <p:cNvGrpSpPr/>
          <p:nvPr/>
        </p:nvGrpSpPr>
        <p:grpSpPr>
          <a:xfrm>
            <a:off x="4620725" y="5609240"/>
            <a:ext cx="1948345" cy="2114338"/>
            <a:chOff x="0" y="0"/>
            <a:chExt cx="2597794" cy="2819117"/>
          </a:xfrm>
        </p:grpSpPr>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48" b="148"/>
            <a:stretch>
              <a:fillRect/>
            </a:stretch>
          </p:blipFill>
          <p:spPr>
            <a:xfrm>
              <a:off x="0" y="0"/>
              <a:ext cx="2597794" cy="2819117"/>
            </a:xfrm>
            <a:prstGeom prst="rect">
              <a:avLst/>
            </a:prstGeom>
          </p:spPr>
        </p:pic>
        <p:sp>
          <p:nvSpPr>
            <p:cNvPr id="19" name="TextBox 19"/>
            <p:cNvSpPr txBox="1"/>
            <p:nvPr/>
          </p:nvSpPr>
          <p:spPr>
            <a:xfrm>
              <a:off x="1107504" y="870311"/>
              <a:ext cx="928085"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K</a:t>
              </a:r>
            </a:p>
          </p:txBody>
        </p:sp>
      </p:grpSp>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15803" y="5723584"/>
            <a:ext cx="4689007" cy="5508378"/>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44677" y="0"/>
            <a:ext cx="4896677" cy="3733716"/>
          </a:xfrm>
          <a:prstGeom prst="rect">
            <a:avLst/>
          </a:prstGeom>
        </p:spPr>
      </p:pic>
      <p:sp>
        <p:nvSpPr>
          <p:cNvPr id="22" name="TextBox 22"/>
          <p:cNvSpPr txBox="1"/>
          <p:nvPr/>
        </p:nvSpPr>
        <p:spPr>
          <a:xfrm>
            <a:off x="8281135" y="3994425"/>
            <a:ext cx="2990850" cy="93091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 Tehdit etmek</a:t>
            </a:r>
          </a:p>
          <a:p>
            <a:pPr algn="ctr">
              <a:lnSpc>
                <a:spcPts val="3814"/>
              </a:lnSpc>
            </a:pPr>
            <a:endParaRPr lang="en-US" sz="2724">
              <a:solidFill>
                <a:srgbClr val="000000"/>
              </a:solidFill>
              <a:latin typeface="Poppins Medium"/>
            </a:endParaRPr>
          </a:p>
        </p:txBody>
      </p:sp>
      <p:sp>
        <p:nvSpPr>
          <p:cNvPr id="23" name="TextBox 23"/>
          <p:cNvSpPr txBox="1"/>
          <p:nvPr/>
        </p:nvSpPr>
        <p:spPr>
          <a:xfrm>
            <a:off x="4050477" y="3880081"/>
            <a:ext cx="2871430" cy="93091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 Emir vermek</a:t>
            </a:r>
          </a:p>
          <a:p>
            <a:pPr algn="ctr">
              <a:lnSpc>
                <a:spcPts val="3814"/>
              </a:lnSpc>
            </a:pPr>
            <a:endParaRPr lang="en-US" sz="2724">
              <a:solidFill>
                <a:srgbClr val="000000"/>
              </a:solidFill>
              <a:latin typeface="Poppins Medium"/>
            </a:endParaRPr>
          </a:p>
        </p:txBody>
      </p:sp>
      <p:sp>
        <p:nvSpPr>
          <p:cNvPr id="24" name="TextBox 24"/>
          <p:cNvSpPr txBox="1"/>
          <p:nvPr/>
        </p:nvSpPr>
        <p:spPr>
          <a:xfrm>
            <a:off x="13466440" y="7796607"/>
            <a:ext cx="2602487" cy="93091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 Sınamak</a:t>
            </a:r>
          </a:p>
          <a:p>
            <a:pPr algn="ctr">
              <a:lnSpc>
                <a:spcPts val="3814"/>
              </a:lnSpc>
            </a:pPr>
            <a:endParaRPr lang="en-US" sz="2724">
              <a:solidFill>
                <a:srgbClr val="000000"/>
              </a:solidFill>
              <a:latin typeface="Poppins Medium"/>
            </a:endParaRPr>
          </a:p>
        </p:txBody>
      </p:sp>
      <p:sp>
        <p:nvSpPr>
          <p:cNvPr id="25" name="TextBox 25"/>
          <p:cNvSpPr txBox="1"/>
          <p:nvPr/>
        </p:nvSpPr>
        <p:spPr>
          <a:xfrm>
            <a:off x="13139201" y="3994425"/>
            <a:ext cx="2285643" cy="93091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 Uyarmak</a:t>
            </a:r>
          </a:p>
          <a:p>
            <a:pPr algn="ctr">
              <a:lnSpc>
                <a:spcPts val="3814"/>
              </a:lnSpc>
            </a:pPr>
            <a:endParaRPr lang="en-US" sz="2724">
              <a:solidFill>
                <a:srgbClr val="000000"/>
              </a:solidFill>
              <a:latin typeface="Poppins Medium"/>
            </a:endParaRPr>
          </a:p>
        </p:txBody>
      </p:sp>
      <p:sp>
        <p:nvSpPr>
          <p:cNvPr id="26" name="TextBox 26"/>
          <p:cNvSpPr txBox="1"/>
          <p:nvPr/>
        </p:nvSpPr>
        <p:spPr>
          <a:xfrm>
            <a:off x="8636733" y="7796607"/>
            <a:ext cx="2863810" cy="93091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 İsim takmak</a:t>
            </a:r>
          </a:p>
          <a:p>
            <a:pPr algn="ctr">
              <a:lnSpc>
                <a:spcPts val="3814"/>
              </a:lnSpc>
            </a:pPr>
            <a:endParaRPr lang="en-US" sz="2724">
              <a:solidFill>
                <a:srgbClr val="000000"/>
              </a:solidFill>
              <a:latin typeface="Poppins Medium"/>
            </a:endParaRPr>
          </a:p>
        </p:txBody>
      </p:sp>
      <p:sp>
        <p:nvSpPr>
          <p:cNvPr id="27" name="TextBox 27"/>
          <p:cNvSpPr txBox="1"/>
          <p:nvPr/>
        </p:nvSpPr>
        <p:spPr>
          <a:xfrm>
            <a:off x="3847594" y="7682263"/>
            <a:ext cx="3903583" cy="93091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 Konuyu saptırmak</a:t>
            </a:r>
          </a:p>
          <a:p>
            <a:pPr algn="ctr">
              <a:lnSpc>
                <a:spcPts val="3814"/>
              </a:lnSpc>
            </a:pPr>
            <a:endParaRPr lang="en-US" sz="2724">
              <a:solidFill>
                <a:srgbClr val="000000"/>
              </a:solidFill>
              <a:latin typeface="Poppins Medium"/>
            </a:endParaRPr>
          </a:p>
        </p:txBody>
      </p:sp>
      <p:sp>
        <p:nvSpPr>
          <p:cNvPr id="28" name="TextBox 28"/>
          <p:cNvSpPr txBox="1"/>
          <p:nvPr/>
        </p:nvSpPr>
        <p:spPr>
          <a:xfrm>
            <a:off x="3368240" y="-562899"/>
            <a:ext cx="12568990" cy="2133600"/>
          </a:xfrm>
          <a:prstGeom prst="rect">
            <a:avLst/>
          </a:prstGeom>
        </p:spPr>
        <p:txBody>
          <a:bodyPr lIns="0" tIns="0" rIns="0" bIns="0" rtlCol="0" anchor="t">
            <a:spAutoFit/>
          </a:bodyPr>
          <a:lstStyle/>
          <a:p>
            <a:pPr algn="ctr">
              <a:lnSpc>
                <a:spcPts val="8400"/>
              </a:lnSpc>
            </a:pPr>
            <a:endParaRPr/>
          </a:p>
          <a:p>
            <a:pPr algn="ctr">
              <a:lnSpc>
                <a:spcPts val="8400"/>
              </a:lnSpc>
            </a:pPr>
            <a:r>
              <a:rPr lang="en-US" sz="7000">
                <a:solidFill>
                  <a:srgbClr val="28557B"/>
                </a:solidFill>
                <a:latin typeface="Poppins Bold"/>
              </a:rPr>
              <a:t>İletişimde Yapılan Hatalar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8678562" y="1921402"/>
            <a:ext cx="1948345" cy="2114338"/>
            <a:chOff x="0" y="0"/>
            <a:chExt cx="2597794" cy="2819117"/>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48" b="148"/>
            <a:stretch>
              <a:fillRect/>
            </a:stretch>
          </p:blipFill>
          <p:spPr>
            <a:xfrm>
              <a:off x="0" y="0"/>
              <a:ext cx="2597794" cy="2819117"/>
            </a:xfrm>
            <a:prstGeom prst="rect">
              <a:avLst/>
            </a:prstGeom>
          </p:spPr>
        </p:pic>
        <p:sp>
          <p:nvSpPr>
            <p:cNvPr id="4" name="TextBox 4"/>
            <p:cNvSpPr txBox="1"/>
            <p:nvPr/>
          </p:nvSpPr>
          <p:spPr>
            <a:xfrm>
              <a:off x="999954" y="870311"/>
              <a:ext cx="1040433"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E</a:t>
              </a:r>
            </a:p>
          </p:txBody>
        </p:sp>
      </p:grpSp>
      <p:grpSp>
        <p:nvGrpSpPr>
          <p:cNvPr id="5" name="Group 5"/>
          <p:cNvGrpSpPr/>
          <p:nvPr/>
        </p:nvGrpSpPr>
        <p:grpSpPr>
          <a:xfrm>
            <a:off x="4444768" y="1803751"/>
            <a:ext cx="1948345" cy="2114338"/>
            <a:chOff x="0" y="0"/>
            <a:chExt cx="2597794" cy="2819117"/>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48" b="148"/>
            <a:stretch>
              <a:fillRect/>
            </a:stretch>
          </p:blipFill>
          <p:spPr>
            <a:xfrm>
              <a:off x="0" y="0"/>
              <a:ext cx="2597794" cy="2819117"/>
            </a:xfrm>
            <a:prstGeom prst="rect">
              <a:avLst/>
            </a:prstGeom>
          </p:spPr>
        </p:pic>
        <p:sp>
          <p:nvSpPr>
            <p:cNvPr id="7" name="TextBox 7"/>
            <p:cNvSpPr txBox="1"/>
            <p:nvPr/>
          </p:nvSpPr>
          <p:spPr>
            <a:xfrm>
              <a:off x="931227" y="874721"/>
              <a:ext cx="1047186"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Ö</a:t>
              </a:r>
            </a:p>
          </p:txBody>
        </p:sp>
      </p:grpSp>
      <p:grpSp>
        <p:nvGrpSpPr>
          <p:cNvPr id="8" name="Group 8"/>
          <p:cNvGrpSpPr/>
          <p:nvPr/>
        </p:nvGrpSpPr>
        <p:grpSpPr>
          <a:xfrm>
            <a:off x="13588886" y="5723584"/>
            <a:ext cx="1948345" cy="2114338"/>
            <a:chOff x="0" y="0"/>
            <a:chExt cx="2597794" cy="2819117"/>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48" b="148"/>
            <a:stretch>
              <a:fillRect/>
            </a:stretch>
          </p:blipFill>
          <p:spPr>
            <a:xfrm>
              <a:off x="0" y="0"/>
              <a:ext cx="2597794" cy="2819117"/>
            </a:xfrm>
            <a:prstGeom prst="rect">
              <a:avLst/>
            </a:prstGeom>
          </p:spPr>
        </p:pic>
        <p:sp>
          <p:nvSpPr>
            <p:cNvPr id="10" name="TextBox 10"/>
            <p:cNvSpPr txBox="1"/>
            <p:nvPr/>
          </p:nvSpPr>
          <p:spPr>
            <a:xfrm>
              <a:off x="1038368" y="870311"/>
              <a:ext cx="1066725"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A</a:t>
              </a:r>
            </a:p>
          </p:txBody>
        </p:sp>
      </p:grpSp>
      <p:grpSp>
        <p:nvGrpSpPr>
          <p:cNvPr id="11" name="Group 11"/>
          <p:cNvGrpSpPr/>
          <p:nvPr/>
        </p:nvGrpSpPr>
        <p:grpSpPr>
          <a:xfrm>
            <a:off x="13307850" y="1921402"/>
            <a:ext cx="1948345" cy="2114338"/>
            <a:chOff x="0" y="0"/>
            <a:chExt cx="2597794" cy="2819117"/>
          </a:xfrm>
        </p:grpSpPr>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48" b="148"/>
            <a:stretch>
              <a:fillRect/>
            </a:stretch>
          </p:blipFill>
          <p:spPr>
            <a:xfrm>
              <a:off x="0" y="0"/>
              <a:ext cx="2597794" cy="2819117"/>
            </a:xfrm>
            <a:prstGeom prst="rect">
              <a:avLst/>
            </a:prstGeom>
          </p:spPr>
        </p:pic>
        <p:sp>
          <p:nvSpPr>
            <p:cNvPr id="13" name="TextBox 13"/>
            <p:cNvSpPr txBox="1"/>
            <p:nvPr/>
          </p:nvSpPr>
          <p:spPr>
            <a:xfrm>
              <a:off x="1015706" y="870311"/>
              <a:ext cx="928085"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Y</a:t>
              </a:r>
            </a:p>
          </p:txBody>
        </p:sp>
      </p:grpSp>
      <p:grpSp>
        <p:nvGrpSpPr>
          <p:cNvPr id="14" name="Group 14"/>
          <p:cNvGrpSpPr/>
          <p:nvPr/>
        </p:nvGrpSpPr>
        <p:grpSpPr>
          <a:xfrm>
            <a:off x="8970641" y="5723584"/>
            <a:ext cx="1948345" cy="2114338"/>
            <a:chOff x="0" y="0"/>
            <a:chExt cx="2597794" cy="2819117"/>
          </a:xfrm>
        </p:grpSpPr>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48" b="148"/>
            <a:stretch>
              <a:fillRect/>
            </a:stretch>
          </p:blipFill>
          <p:spPr>
            <a:xfrm>
              <a:off x="0" y="0"/>
              <a:ext cx="2597794" cy="2819117"/>
            </a:xfrm>
            <a:prstGeom prst="rect">
              <a:avLst/>
            </a:prstGeom>
          </p:spPr>
        </p:pic>
        <p:sp>
          <p:nvSpPr>
            <p:cNvPr id="16" name="TextBox 16"/>
            <p:cNvSpPr txBox="1"/>
            <p:nvPr/>
          </p:nvSpPr>
          <p:spPr>
            <a:xfrm>
              <a:off x="999954" y="870311"/>
              <a:ext cx="928085"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S</a:t>
              </a:r>
            </a:p>
          </p:txBody>
        </p:sp>
      </p:grpSp>
      <p:grpSp>
        <p:nvGrpSpPr>
          <p:cNvPr id="17" name="Group 17"/>
          <p:cNvGrpSpPr/>
          <p:nvPr/>
        </p:nvGrpSpPr>
        <p:grpSpPr>
          <a:xfrm>
            <a:off x="4620725" y="5609240"/>
            <a:ext cx="1948345" cy="2114338"/>
            <a:chOff x="0" y="0"/>
            <a:chExt cx="2597794" cy="2819117"/>
          </a:xfrm>
        </p:grpSpPr>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48" b="148"/>
            <a:stretch>
              <a:fillRect/>
            </a:stretch>
          </p:blipFill>
          <p:spPr>
            <a:xfrm>
              <a:off x="0" y="0"/>
              <a:ext cx="2597794" cy="2819117"/>
            </a:xfrm>
            <a:prstGeom prst="rect">
              <a:avLst/>
            </a:prstGeom>
          </p:spPr>
        </p:pic>
        <p:sp>
          <p:nvSpPr>
            <p:cNvPr id="19" name="TextBox 19"/>
            <p:cNvSpPr txBox="1"/>
            <p:nvPr/>
          </p:nvSpPr>
          <p:spPr>
            <a:xfrm>
              <a:off x="1107504" y="870311"/>
              <a:ext cx="928085" cy="1182793"/>
            </a:xfrm>
            <a:prstGeom prst="rect">
              <a:avLst/>
            </a:prstGeom>
          </p:spPr>
          <p:txBody>
            <a:bodyPr lIns="0" tIns="0" rIns="0" bIns="0" rtlCol="0" anchor="t">
              <a:spAutoFit/>
            </a:bodyPr>
            <a:lstStyle/>
            <a:p>
              <a:pPr algn="ctr">
                <a:lnSpc>
                  <a:spcPts val="6425"/>
                </a:lnSpc>
              </a:pPr>
              <a:r>
                <a:rPr lang="en-US" sz="6425">
                  <a:solidFill>
                    <a:srgbClr val="000000"/>
                  </a:solidFill>
                  <a:latin typeface="Poppins Bold"/>
                </a:rPr>
                <a:t>N</a:t>
              </a:r>
            </a:p>
          </p:txBody>
        </p:sp>
      </p:grpSp>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15803" y="5723584"/>
            <a:ext cx="4689007" cy="5508378"/>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45141" y="-329849"/>
            <a:ext cx="4896677" cy="3733716"/>
          </a:xfrm>
          <a:prstGeom prst="rect">
            <a:avLst/>
          </a:prstGeom>
        </p:spPr>
      </p:pic>
      <p:sp>
        <p:nvSpPr>
          <p:cNvPr id="22" name="TextBox 22"/>
          <p:cNvSpPr txBox="1"/>
          <p:nvPr/>
        </p:nvSpPr>
        <p:spPr>
          <a:xfrm>
            <a:off x="8522534" y="3994425"/>
            <a:ext cx="2508052" cy="45466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 EleştirmeK</a:t>
            </a:r>
          </a:p>
        </p:txBody>
      </p:sp>
      <p:sp>
        <p:nvSpPr>
          <p:cNvPr id="23" name="TextBox 23"/>
          <p:cNvSpPr txBox="1"/>
          <p:nvPr/>
        </p:nvSpPr>
        <p:spPr>
          <a:xfrm>
            <a:off x="3951536" y="3880081"/>
            <a:ext cx="3069312" cy="140716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  Öğüt vermek</a:t>
            </a:r>
          </a:p>
          <a:p>
            <a:pPr algn="ctr">
              <a:lnSpc>
                <a:spcPts val="3814"/>
              </a:lnSpc>
            </a:pPr>
            <a:endParaRPr lang="en-US" sz="2724">
              <a:solidFill>
                <a:srgbClr val="000000"/>
              </a:solidFill>
              <a:latin typeface="Poppins Medium"/>
            </a:endParaRPr>
          </a:p>
          <a:p>
            <a:pPr algn="ctr">
              <a:lnSpc>
                <a:spcPts val="3814"/>
              </a:lnSpc>
            </a:pPr>
            <a:endParaRPr lang="en-US" sz="2724">
              <a:solidFill>
                <a:srgbClr val="000000"/>
              </a:solidFill>
              <a:latin typeface="Poppins Medium"/>
            </a:endParaRPr>
          </a:p>
        </p:txBody>
      </p:sp>
      <p:sp>
        <p:nvSpPr>
          <p:cNvPr id="24" name="TextBox 24"/>
          <p:cNvSpPr txBox="1"/>
          <p:nvPr/>
        </p:nvSpPr>
        <p:spPr>
          <a:xfrm>
            <a:off x="13466440" y="7796607"/>
            <a:ext cx="3234371" cy="45466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Alay etmek</a:t>
            </a:r>
          </a:p>
        </p:txBody>
      </p:sp>
      <p:sp>
        <p:nvSpPr>
          <p:cNvPr id="25" name="TextBox 25"/>
          <p:cNvSpPr txBox="1"/>
          <p:nvPr/>
        </p:nvSpPr>
        <p:spPr>
          <a:xfrm>
            <a:off x="12928639" y="3994425"/>
            <a:ext cx="2706767" cy="45466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 </a:t>
            </a:r>
            <a:r>
              <a:rPr lang="en-US" sz="2724">
                <a:solidFill>
                  <a:srgbClr val="000000"/>
                </a:solidFill>
                <a:latin typeface="Arimo"/>
              </a:rPr>
              <a:t>Yargılamak</a:t>
            </a:r>
          </a:p>
        </p:txBody>
      </p:sp>
      <p:sp>
        <p:nvSpPr>
          <p:cNvPr id="26" name="TextBox 26"/>
          <p:cNvSpPr txBox="1"/>
          <p:nvPr/>
        </p:nvSpPr>
        <p:spPr>
          <a:xfrm>
            <a:off x="8846045" y="7796607"/>
            <a:ext cx="2445187" cy="45466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 Suçlamak</a:t>
            </a:r>
          </a:p>
        </p:txBody>
      </p:sp>
      <p:sp>
        <p:nvSpPr>
          <p:cNvPr id="27" name="TextBox 27"/>
          <p:cNvSpPr txBox="1"/>
          <p:nvPr/>
        </p:nvSpPr>
        <p:spPr>
          <a:xfrm>
            <a:off x="4446002" y="7682263"/>
            <a:ext cx="2706767" cy="454660"/>
          </a:xfrm>
          <a:prstGeom prst="rect">
            <a:avLst/>
          </a:prstGeom>
        </p:spPr>
        <p:txBody>
          <a:bodyPr lIns="0" tIns="0" rIns="0" bIns="0" rtlCol="0" anchor="t">
            <a:spAutoFit/>
          </a:bodyPr>
          <a:lstStyle/>
          <a:p>
            <a:pPr marL="588327" lvl="1" indent="-294163" algn="ctr">
              <a:lnSpc>
                <a:spcPts val="3814"/>
              </a:lnSpc>
              <a:buFont typeface="Arial"/>
              <a:buChar char="•"/>
            </a:pPr>
            <a:r>
              <a:rPr lang="en-US" sz="2724">
                <a:solidFill>
                  <a:srgbClr val="000000"/>
                </a:solidFill>
                <a:latin typeface="Poppins Medium"/>
              </a:rPr>
              <a:t> Yargılamak</a:t>
            </a:r>
          </a:p>
        </p:txBody>
      </p:sp>
      <p:sp>
        <p:nvSpPr>
          <p:cNvPr id="28" name="TextBox 28"/>
          <p:cNvSpPr txBox="1"/>
          <p:nvPr/>
        </p:nvSpPr>
        <p:spPr>
          <a:xfrm>
            <a:off x="3066415" y="-596591"/>
            <a:ext cx="12568990" cy="2133600"/>
          </a:xfrm>
          <a:prstGeom prst="rect">
            <a:avLst/>
          </a:prstGeom>
        </p:spPr>
        <p:txBody>
          <a:bodyPr lIns="0" tIns="0" rIns="0" bIns="0" rtlCol="0" anchor="t">
            <a:spAutoFit/>
          </a:bodyPr>
          <a:lstStyle/>
          <a:p>
            <a:pPr algn="ctr">
              <a:lnSpc>
                <a:spcPts val="8400"/>
              </a:lnSpc>
            </a:pPr>
            <a:endParaRPr/>
          </a:p>
          <a:p>
            <a:pPr algn="ctr">
              <a:lnSpc>
                <a:spcPts val="8400"/>
              </a:lnSpc>
            </a:pPr>
            <a:r>
              <a:rPr lang="en-US" sz="7000">
                <a:solidFill>
                  <a:srgbClr val="28557B"/>
                </a:solidFill>
                <a:latin typeface="Poppins Bold"/>
              </a:rPr>
              <a:t>İletişimde Yapılan Hatalar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56616">
            <a:off x="-1780591" y="-7086143"/>
            <a:ext cx="22856984" cy="17288192"/>
          </a:xfrm>
          <a:prstGeom prst="rect">
            <a:avLst/>
          </a:prstGeom>
        </p:spPr>
      </p:pic>
      <p:grpSp>
        <p:nvGrpSpPr>
          <p:cNvPr id="3" name="Group 3"/>
          <p:cNvGrpSpPr/>
          <p:nvPr/>
        </p:nvGrpSpPr>
        <p:grpSpPr>
          <a:xfrm>
            <a:off x="9997695" y="1047750"/>
            <a:ext cx="392597" cy="39259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7323" t="8728" r="2548" b="13501"/>
          <a:stretch>
            <a:fillRect/>
          </a:stretch>
        </p:blipFill>
        <p:spPr>
          <a:xfrm>
            <a:off x="2319981" y="4570006"/>
            <a:ext cx="4344840" cy="458984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7323" t="8728" r="2548" b="13501"/>
          <a:stretch>
            <a:fillRect/>
          </a:stretch>
        </p:blipFill>
        <p:spPr>
          <a:xfrm>
            <a:off x="7053664" y="4570006"/>
            <a:ext cx="4344840" cy="458984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7323" t="8728" r="2548" b="13501"/>
          <a:stretch>
            <a:fillRect/>
          </a:stretch>
        </p:blipFill>
        <p:spPr>
          <a:xfrm>
            <a:off x="11623179" y="4570006"/>
            <a:ext cx="4344840" cy="4589849"/>
          </a:xfrm>
          <a:prstGeom prst="rect">
            <a:avLst/>
          </a:prstGeom>
        </p:spPr>
      </p:pic>
      <p:pic>
        <p:nvPicPr>
          <p:cNvPr id="8" name="Picture 8"/>
          <p:cNvPicPr>
            <a:picLocks noChangeAspect="1"/>
          </p:cNvPicPr>
          <p:nvPr/>
        </p:nvPicPr>
        <p:blipFill>
          <a:blip r:embed="rId6"/>
          <a:srcRect l="7664" t="5884" b="5884"/>
          <a:stretch>
            <a:fillRect/>
          </a:stretch>
        </p:blipFill>
        <p:spPr>
          <a:xfrm>
            <a:off x="1686715" y="689018"/>
            <a:ext cx="3569434" cy="1593136"/>
          </a:xfrm>
          <a:prstGeom prst="rect">
            <a:avLst/>
          </a:prstGeom>
        </p:spPr>
      </p:pic>
      <p:grpSp>
        <p:nvGrpSpPr>
          <p:cNvPr id="9" name="Group 9"/>
          <p:cNvGrpSpPr/>
          <p:nvPr/>
        </p:nvGrpSpPr>
        <p:grpSpPr>
          <a:xfrm>
            <a:off x="2319981" y="5610204"/>
            <a:ext cx="4344840" cy="2153804"/>
            <a:chOff x="0" y="0"/>
            <a:chExt cx="5793119" cy="2871739"/>
          </a:xfrm>
        </p:grpSpPr>
        <p:sp>
          <p:nvSpPr>
            <p:cNvPr id="10" name="TextBox 10"/>
            <p:cNvSpPr txBox="1"/>
            <p:nvPr/>
          </p:nvSpPr>
          <p:spPr>
            <a:xfrm>
              <a:off x="0" y="1848119"/>
              <a:ext cx="5793119" cy="508635"/>
            </a:xfrm>
            <a:prstGeom prst="rect">
              <a:avLst/>
            </a:prstGeom>
          </p:spPr>
          <p:txBody>
            <a:bodyPr lIns="0" tIns="0" rIns="0" bIns="0" rtlCol="0" anchor="t">
              <a:spAutoFit/>
            </a:bodyPr>
            <a:lstStyle/>
            <a:p>
              <a:pPr algn="ctr">
                <a:lnSpc>
                  <a:spcPts val="3120"/>
                </a:lnSpc>
              </a:pPr>
              <a:r>
                <a:rPr lang="en-US" sz="2400">
                  <a:solidFill>
                    <a:srgbClr val="000000"/>
                  </a:solidFill>
                  <a:latin typeface="Poppins Light Bold"/>
                </a:rPr>
                <a:t>www.rehberlikservisim.com</a:t>
              </a:r>
            </a:p>
          </p:txBody>
        </p:sp>
        <p:sp>
          <p:nvSpPr>
            <p:cNvPr id="11" name="TextBox 11"/>
            <p:cNvSpPr txBox="1"/>
            <p:nvPr/>
          </p:nvSpPr>
          <p:spPr>
            <a:xfrm>
              <a:off x="2492127" y="-76200"/>
              <a:ext cx="546886" cy="1576494"/>
            </a:xfrm>
            <a:prstGeom prst="rect">
              <a:avLst/>
            </a:prstGeom>
          </p:spPr>
          <p:txBody>
            <a:bodyPr lIns="0" tIns="0" rIns="0" bIns="0" rtlCol="0" anchor="t">
              <a:spAutoFit/>
            </a:bodyPr>
            <a:lstStyle/>
            <a:p>
              <a:pPr algn="ctr">
                <a:lnSpc>
                  <a:spcPts val="9619"/>
                </a:lnSpc>
              </a:pPr>
              <a:r>
                <a:rPr lang="en-US" sz="7399">
                  <a:solidFill>
                    <a:srgbClr val="000000"/>
                  </a:solidFill>
                  <a:latin typeface="Poppins Bold"/>
                </a:rPr>
                <a:t>1</a:t>
              </a:r>
            </a:p>
          </p:txBody>
        </p:sp>
      </p:grpSp>
      <p:grpSp>
        <p:nvGrpSpPr>
          <p:cNvPr id="12" name="Group 12"/>
          <p:cNvGrpSpPr/>
          <p:nvPr/>
        </p:nvGrpSpPr>
        <p:grpSpPr>
          <a:xfrm>
            <a:off x="7653363" y="5720933"/>
            <a:ext cx="3145441" cy="1619928"/>
            <a:chOff x="0" y="0"/>
            <a:chExt cx="4193922" cy="2159904"/>
          </a:xfrm>
        </p:grpSpPr>
        <p:sp>
          <p:nvSpPr>
            <p:cNvPr id="13" name="TextBox 13"/>
            <p:cNvSpPr txBox="1"/>
            <p:nvPr/>
          </p:nvSpPr>
          <p:spPr>
            <a:xfrm>
              <a:off x="0" y="1660159"/>
              <a:ext cx="4193922" cy="508635"/>
            </a:xfrm>
            <a:prstGeom prst="rect">
              <a:avLst/>
            </a:prstGeom>
          </p:spPr>
          <p:txBody>
            <a:bodyPr lIns="0" tIns="0" rIns="0" bIns="0" rtlCol="0" anchor="t">
              <a:spAutoFit/>
            </a:bodyPr>
            <a:lstStyle/>
            <a:p>
              <a:pPr algn="ctr">
                <a:lnSpc>
                  <a:spcPts val="3120"/>
                </a:lnSpc>
              </a:pPr>
              <a:r>
                <a:rPr lang="en-US" sz="2400">
                  <a:solidFill>
                    <a:srgbClr val="000000"/>
                  </a:solidFill>
                  <a:latin typeface="Poppins Light Bold"/>
                </a:rPr>
                <a:t>Muhammet YAVUZ</a:t>
              </a:r>
            </a:p>
          </p:txBody>
        </p:sp>
        <p:sp>
          <p:nvSpPr>
            <p:cNvPr id="14" name="TextBox 14"/>
            <p:cNvSpPr txBox="1"/>
            <p:nvPr/>
          </p:nvSpPr>
          <p:spPr>
            <a:xfrm>
              <a:off x="1741835" y="-57150"/>
              <a:ext cx="480212" cy="1369484"/>
            </a:xfrm>
            <a:prstGeom prst="rect">
              <a:avLst/>
            </a:prstGeom>
          </p:spPr>
          <p:txBody>
            <a:bodyPr lIns="0" tIns="0" rIns="0" bIns="0" rtlCol="0" anchor="t">
              <a:spAutoFit/>
            </a:bodyPr>
            <a:lstStyle/>
            <a:p>
              <a:pPr algn="ctr">
                <a:lnSpc>
                  <a:spcPts val="8449"/>
                </a:lnSpc>
              </a:pPr>
              <a:r>
                <a:rPr lang="en-US" sz="6499">
                  <a:solidFill>
                    <a:srgbClr val="000000"/>
                  </a:solidFill>
                  <a:latin typeface="Poppins Bold"/>
                </a:rPr>
                <a:t>2</a:t>
              </a:r>
            </a:p>
          </p:txBody>
        </p:sp>
      </p:grpSp>
      <p:grpSp>
        <p:nvGrpSpPr>
          <p:cNvPr id="15" name="Group 15"/>
          <p:cNvGrpSpPr/>
          <p:nvPr/>
        </p:nvGrpSpPr>
        <p:grpSpPr>
          <a:xfrm>
            <a:off x="11888032" y="5831899"/>
            <a:ext cx="3815135" cy="1710415"/>
            <a:chOff x="0" y="0"/>
            <a:chExt cx="5086846" cy="2280554"/>
          </a:xfrm>
        </p:grpSpPr>
        <p:sp>
          <p:nvSpPr>
            <p:cNvPr id="16" name="TextBox 16"/>
            <p:cNvSpPr txBox="1"/>
            <p:nvPr/>
          </p:nvSpPr>
          <p:spPr>
            <a:xfrm>
              <a:off x="0" y="1789699"/>
              <a:ext cx="5086846" cy="508635"/>
            </a:xfrm>
            <a:prstGeom prst="rect">
              <a:avLst/>
            </a:prstGeom>
          </p:spPr>
          <p:txBody>
            <a:bodyPr lIns="0" tIns="0" rIns="0" bIns="0" rtlCol="0" anchor="t">
              <a:spAutoFit/>
            </a:bodyPr>
            <a:lstStyle/>
            <a:p>
              <a:pPr algn="ctr">
                <a:lnSpc>
                  <a:spcPts val="3120"/>
                </a:lnSpc>
              </a:pPr>
              <a:r>
                <a:rPr lang="en-US" sz="2400">
                  <a:solidFill>
                    <a:srgbClr val="000000"/>
                  </a:solidFill>
                  <a:latin typeface="Poppins Light Bold"/>
                </a:rPr>
                <a:t>@rehberlik_servisim</a:t>
              </a:r>
            </a:p>
          </p:txBody>
        </p:sp>
        <p:sp>
          <p:nvSpPr>
            <p:cNvPr id="17" name="TextBox 17"/>
            <p:cNvSpPr txBox="1"/>
            <p:nvPr/>
          </p:nvSpPr>
          <p:spPr>
            <a:xfrm>
              <a:off x="2188297" y="-66675"/>
              <a:ext cx="480212" cy="1508549"/>
            </a:xfrm>
            <a:prstGeom prst="rect">
              <a:avLst/>
            </a:prstGeom>
          </p:spPr>
          <p:txBody>
            <a:bodyPr lIns="0" tIns="0" rIns="0" bIns="0" rtlCol="0" anchor="t">
              <a:spAutoFit/>
            </a:bodyPr>
            <a:lstStyle/>
            <a:p>
              <a:pPr algn="ctr">
                <a:lnSpc>
                  <a:spcPts val="9229"/>
                </a:lnSpc>
              </a:pPr>
              <a:r>
                <a:rPr lang="en-US" sz="7099">
                  <a:solidFill>
                    <a:srgbClr val="000000"/>
                  </a:solidFill>
                  <a:latin typeface="Poppins Bold"/>
                </a:rPr>
                <a:t>3</a:t>
              </a:r>
            </a:p>
          </p:txBody>
        </p:sp>
      </p:grpSp>
      <p:grpSp>
        <p:nvGrpSpPr>
          <p:cNvPr id="18" name="Group 18"/>
          <p:cNvGrpSpPr/>
          <p:nvPr/>
        </p:nvGrpSpPr>
        <p:grpSpPr>
          <a:xfrm>
            <a:off x="2025890" y="2614041"/>
            <a:ext cx="14400386" cy="1955965"/>
            <a:chOff x="0" y="0"/>
            <a:chExt cx="19200515" cy="2607953"/>
          </a:xfrm>
        </p:grpSpPr>
        <p:sp>
          <p:nvSpPr>
            <p:cNvPr id="19" name="TextBox 19"/>
            <p:cNvSpPr txBox="1"/>
            <p:nvPr/>
          </p:nvSpPr>
          <p:spPr>
            <a:xfrm>
              <a:off x="0" y="0"/>
              <a:ext cx="19200515" cy="1879600"/>
            </a:xfrm>
            <a:prstGeom prst="rect">
              <a:avLst/>
            </a:prstGeom>
          </p:spPr>
          <p:txBody>
            <a:bodyPr lIns="0" tIns="0" rIns="0" bIns="0" rtlCol="0" anchor="t">
              <a:spAutoFit/>
            </a:bodyPr>
            <a:lstStyle/>
            <a:p>
              <a:pPr algn="ctr">
                <a:lnSpc>
                  <a:spcPts val="11160"/>
                </a:lnSpc>
              </a:pPr>
              <a:r>
                <a:rPr lang="en-US" sz="9300">
                  <a:solidFill>
                    <a:srgbClr val="000000"/>
                  </a:solidFill>
                  <a:latin typeface="Poppins Medium"/>
                </a:rPr>
                <a:t>SUNUMUMUZ BITMIŞTIR...</a:t>
              </a:r>
            </a:p>
          </p:txBody>
        </p:sp>
        <p:sp>
          <p:nvSpPr>
            <p:cNvPr id="20" name="TextBox 20"/>
            <p:cNvSpPr txBox="1"/>
            <p:nvPr/>
          </p:nvSpPr>
          <p:spPr>
            <a:xfrm>
              <a:off x="3273841" y="2001528"/>
              <a:ext cx="13101764" cy="625475"/>
            </a:xfrm>
            <a:prstGeom prst="rect">
              <a:avLst/>
            </a:prstGeom>
          </p:spPr>
          <p:txBody>
            <a:bodyPr lIns="0" tIns="0" rIns="0" bIns="0" rtlCol="0" anchor="t">
              <a:spAutoFit/>
            </a:bodyPr>
            <a:lstStyle/>
            <a:p>
              <a:pPr algn="ctr">
                <a:lnSpc>
                  <a:spcPts val="389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972545">
            <a:off x="-3704449" y="-6337132"/>
            <a:ext cx="10578966" cy="114212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3507862" y="-196772"/>
            <a:ext cx="17375562" cy="184356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226060">
            <a:off x="-3080225" y="5473179"/>
            <a:ext cx="10310867" cy="8970454"/>
          </a:xfrm>
          <a:prstGeom prst="rect">
            <a:avLst/>
          </a:prstGeom>
        </p:spPr>
      </p:pic>
      <p:sp>
        <p:nvSpPr>
          <p:cNvPr id="5" name="TextBox 5"/>
          <p:cNvSpPr txBox="1"/>
          <p:nvPr/>
        </p:nvSpPr>
        <p:spPr>
          <a:xfrm>
            <a:off x="1028700" y="1678404"/>
            <a:ext cx="16230600" cy="1066800"/>
          </a:xfrm>
          <a:prstGeom prst="rect">
            <a:avLst/>
          </a:prstGeom>
        </p:spPr>
        <p:txBody>
          <a:bodyPr lIns="0" tIns="0" rIns="0" bIns="0" rtlCol="0" anchor="t">
            <a:spAutoFit/>
          </a:bodyPr>
          <a:lstStyle/>
          <a:p>
            <a:pPr algn="ctr">
              <a:lnSpc>
                <a:spcPts val="8400"/>
              </a:lnSpc>
            </a:pPr>
            <a:r>
              <a:rPr lang="en-US" sz="7000">
                <a:solidFill>
                  <a:srgbClr val="000000"/>
                </a:solidFill>
                <a:latin typeface="Poppins Bold"/>
              </a:rPr>
              <a:t>İletişim Becerisinin Önemi</a:t>
            </a:r>
          </a:p>
        </p:txBody>
      </p:sp>
      <p:sp>
        <p:nvSpPr>
          <p:cNvPr id="6" name="AutoShape 6"/>
          <p:cNvSpPr/>
          <p:nvPr/>
        </p:nvSpPr>
        <p:spPr>
          <a:xfrm>
            <a:off x="2899626" y="2745204"/>
            <a:ext cx="12666789" cy="0"/>
          </a:xfrm>
          <a:prstGeom prst="line">
            <a:avLst/>
          </a:prstGeom>
          <a:ln w="9525" cap="rnd">
            <a:solidFill>
              <a:srgbClr val="000000"/>
            </a:solidFill>
            <a:prstDash val="solid"/>
            <a:headEnd type="none" w="sm" len="sm"/>
            <a:tailEnd type="none" w="sm" len="sm"/>
          </a:ln>
        </p:spPr>
      </p:sp>
      <p:sp>
        <p:nvSpPr>
          <p:cNvPr id="7" name="TextBox 7"/>
          <p:cNvSpPr txBox="1"/>
          <p:nvPr/>
        </p:nvSpPr>
        <p:spPr>
          <a:xfrm>
            <a:off x="1585034" y="2706305"/>
            <a:ext cx="15737509" cy="5301491"/>
          </a:xfrm>
          <a:prstGeom prst="rect">
            <a:avLst/>
          </a:prstGeom>
        </p:spPr>
        <p:txBody>
          <a:bodyPr lIns="0" tIns="0" rIns="0" bIns="0" rtlCol="0" anchor="t">
            <a:spAutoFit/>
          </a:bodyPr>
          <a:lstStyle/>
          <a:p>
            <a:pPr>
              <a:lnSpc>
                <a:spcPts val="8535"/>
              </a:lnSpc>
            </a:pPr>
            <a:r>
              <a:rPr lang="en-US" sz="4399" spc="127">
                <a:solidFill>
                  <a:srgbClr val="000000"/>
                </a:solidFill>
                <a:latin typeface="Arialle"/>
              </a:rPr>
              <a:t>Kendimizi ancak anlattıklarımız ile ifade edebiliriz. Bu sebepten iletişimde etkin olmak çok önemlidir. Hayatımızın her anında sürekli bir iletişim vardır.  Başarılı olabilmek, iyi iletişim kurma yolundan geçer. Yeterli iletişime sahip olmadan arzulanan başarıya ulaşabilmek zorlaşabilir.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750201" flipH="1">
            <a:off x="13829553" y="-2571750"/>
            <a:ext cx="5996386" cy="72009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564565">
            <a:off x="3995058" y="8514146"/>
            <a:ext cx="7315200" cy="360439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5528" y="-2222756"/>
            <a:ext cx="5171284" cy="5628608"/>
          </a:xfrm>
          <a:prstGeom prst="rect">
            <a:avLst/>
          </a:prstGeom>
        </p:spPr>
      </p:pic>
      <p:sp>
        <p:nvSpPr>
          <p:cNvPr id="5" name="TextBox 5"/>
          <p:cNvSpPr txBox="1"/>
          <p:nvPr/>
        </p:nvSpPr>
        <p:spPr>
          <a:xfrm>
            <a:off x="1028700" y="2516400"/>
            <a:ext cx="16230600" cy="2133600"/>
          </a:xfrm>
          <a:prstGeom prst="rect">
            <a:avLst/>
          </a:prstGeom>
        </p:spPr>
        <p:txBody>
          <a:bodyPr lIns="0" tIns="0" rIns="0" bIns="0" rtlCol="0" anchor="t">
            <a:spAutoFit/>
          </a:bodyPr>
          <a:lstStyle/>
          <a:p>
            <a:pPr algn="ctr">
              <a:lnSpc>
                <a:spcPts val="8400"/>
              </a:lnSpc>
            </a:pPr>
            <a:r>
              <a:rPr lang="en-US" sz="7000">
                <a:solidFill>
                  <a:srgbClr val="000000"/>
                </a:solidFill>
                <a:latin typeface="Poppins Bold"/>
              </a:rPr>
              <a:t>Etkili İletişim Becerileri Nelerdir?</a:t>
            </a:r>
          </a:p>
          <a:p>
            <a:pPr algn="ctr">
              <a:lnSpc>
                <a:spcPts val="8400"/>
              </a:lnSpc>
            </a:pPr>
            <a:endParaRPr lang="en-US" sz="7000">
              <a:solidFill>
                <a:srgbClr val="000000"/>
              </a:solidFill>
              <a:latin typeface="Poppins Bold"/>
            </a:endParaRPr>
          </a:p>
        </p:txBody>
      </p:sp>
      <p:sp>
        <p:nvSpPr>
          <p:cNvPr id="6" name="TextBox 6"/>
          <p:cNvSpPr txBox="1"/>
          <p:nvPr/>
        </p:nvSpPr>
        <p:spPr>
          <a:xfrm>
            <a:off x="1521791" y="3516430"/>
            <a:ext cx="15737509" cy="3826512"/>
          </a:xfrm>
          <a:prstGeom prst="rect">
            <a:avLst/>
          </a:prstGeom>
        </p:spPr>
        <p:txBody>
          <a:bodyPr lIns="0" tIns="0" rIns="0" bIns="0" rtlCol="0" anchor="t">
            <a:spAutoFit/>
          </a:bodyPr>
          <a:lstStyle/>
          <a:p>
            <a:pPr>
              <a:lnSpc>
                <a:spcPts val="7699"/>
              </a:lnSpc>
            </a:pPr>
            <a:r>
              <a:rPr lang="en-US" sz="4399">
                <a:solidFill>
                  <a:srgbClr val="000000"/>
                </a:solidFill>
                <a:latin typeface="Arialle"/>
              </a:rPr>
              <a:t>Yüz yüze gerçekleştirilen iletişim sürecinde kendinizi doğru ifade etme, sesinizi iyi kullanma, dinleyerek anlama, karşı tarafı alaya almadan konuşma ve beden dilini doğru yönetmek gibi birçok etmeni kapsayan beceriler dizisidir.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sp>
        <p:nvSpPr>
          <p:cNvPr id="2" name="TextBox 2"/>
          <p:cNvSpPr txBox="1"/>
          <p:nvPr/>
        </p:nvSpPr>
        <p:spPr>
          <a:xfrm>
            <a:off x="8258209" y="1027010"/>
            <a:ext cx="9001091" cy="659132"/>
          </a:xfrm>
          <a:prstGeom prst="rect">
            <a:avLst/>
          </a:prstGeom>
        </p:spPr>
        <p:txBody>
          <a:bodyPr lIns="0" tIns="0" rIns="0" bIns="0" rtlCol="0" anchor="t">
            <a:spAutoFit/>
          </a:bodyPr>
          <a:lstStyle/>
          <a:p>
            <a:pPr marL="0" lvl="0" indent="0">
              <a:lnSpc>
                <a:spcPts val="5549"/>
              </a:lnSpc>
            </a:pPr>
            <a:r>
              <a:rPr lang="en-US" sz="3699">
                <a:solidFill>
                  <a:srgbClr val="000000"/>
                </a:solidFill>
                <a:latin typeface="Poppins Medium"/>
              </a:rPr>
              <a:t>Dinleme becerisi</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00" y="1028700"/>
            <a:ext cx="790157" cy="76052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00" y="2438756"/>
            <a:ext cx="790157" cy="760526"/>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00" y="3795903"/>
            <a:ext cx="790157" cy="760526"/>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00" y="5143500"/>
            <a:ext cx="790157" cy="760526"/>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00" y="6607920"/>
            <a:ext cx="790157" cy="760526"/>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00" y="8018882"/>
            <a:ext cx="790157" cy="760526"/>
          </a:xfrm>
          <a:prstGeom prst="rect">
            <a:avLst/>
          </a:prstGeom>
        </p:spPr>
      </p:pic>
      <p:sp>
        <p:nvSpPr>
          <p:cNvPr id="9" name="TextBox 9"/>
          <p:cNvSpPr txBox="1"/>
          <p:nvPr/>
        </p:nvSpPr>
        <p:spPr>
          <a:xfrm>
            <a:off x="382078" y="2548579"/>
            <a:ext cx="6455478" cy="4267200"/>
          </a:xfrm>
          <a:prstGeom prst="rect">
            <a:avLst/>
          </a:prstGeom>
        </p:spPr>
        <p:txBody>
          <a:bodyPr lIns="0" tIns="0" rIns="0" bIns="0" rtlCol="0" anchor="t">
            <a:spAutoFit/>
          </a:bodyPr>
          <a:lstStyle/>
          <a:p>
            <a:pPr algn="ctr">
              <a:lnSpc>
                <a:spcPts val="8400"/>
              </a:lnSpc>
            </a:pPr>
            <a:r>
              <a:rPr lang="en-US" sz="7000">
                <a:solidFill>
                  <a:srgbClr val="000000"/>
                </a:solidFill>
                <a:latin typeface="Poppins Bold"/>
              </a:rPr>
              <a:t>Etkili İletişim </a:t>
            </a:r>
          </a:p>
          <a:p>
            <a:pPr algn="ctr">
              <a:lnSpc>
                <a:spcPts val="8400"/>
              </a:lnSpc>
            </a:pPr>
            <a:r>
              <a:rPr lang="en-US" sz="7000">
                <a:solidFill>
                  <a:srgbClr val="000000"/>
                </a:solidFill>
                <a:latin typeface="Poppins Bold"/>
              </a:rPr>
              <a:t>Becerileri Nelerdir?</a:t>
            </a:r>
          </a:p>
          <a:p>
            <a:pPr algn="ctr">
              <a:lnSpc>
                <a:spcPts val="8400"/>
              </a:lnSpc>
            </a:pPr>
            <a:endParaRPr lang="en-US" sz="7000">
              <a:solidFill>
                <a:srgbClr val="000000"/>
              </a:solidFill>
              <a:latin typeface="Poppins Bold"/>
            </a:endParaRPr>
          </a:p>
        </p:txBody>
      </p:sp>
      <p:sp>
        <p:nvSpPr>
          <p:cNvPr id="10" name="TextBox 10"/>
          <p:cNvSpPr txBox="1"/>
          <p:nvPr/>
        </p:nvSpPr>
        <p:spPr>
          <a:xfrm>
            <a:off x="8258209" y="2437066"/>
            <a:ext cx="9001091" cy="659132"/>
          </a:xfrm>
          <a:prstGeom prst="rect">
            <a:avLst/>
          </a:prstGeom>
        </p:spPr>
        <p:txBody>
          <a:bodyPr lIns="0" tIns="0" rIns="0" bIns="0" rtlCol="0" anchor="t">
            <a:spAutoFit/>
          </a:bodyPr>
          <a:lstStyle/>
          <a:p>
            <a:pPr marL="0" lvl="0" indent="0">
              <a:lnSpc>
                <a:spcPts val="5549"/>
              </a:lnSpc>
            </a:pPr>
            <a:r>
              <a:rPr lang="en-US" sz="3699">
                <a:solidFill>
                  <a:srgbClr val="000000"/>
                </a:solidFill>
                <a:latin typeface="Poppins Medium"/>
              </a:rPr>
              <a:t>Göz teması </a:t>
            </a:r>
          </a:p>
        </p:txBody>
      </p:sp>
      <p:sp>
        <p:nvSpPr>
          <p:cNvPr id="11" name="TextBox 11"/>
          <p:cNvSpPr txBox="1"/>
          <p:nvPr/>
        </p:nvSpPr>
        <p:spPr>
          <a:xfrm>
            <a:off x="8258209" y="3691128"/>
            <a:ext cx="9001091" cy="659132"/>
          </a:xfrm>
          <a:prstGeom prst="rect">
            <a:avLst/>
          </a:prstGeom>
        </p:spPr>
        <p:txBody>
          <a:bodyPr lIns="0" tIns="0" rIns="0" bIns="0" rtlCol="0" anchor="t">
            <a:spAutoFit/>
          </a:bodyPr>
          <a:lstStyle/>
          <a:p>
            <a:pPr marL="0" lvl="0" indent="0">
              <a:lnSpc>
                <a:spcPts val="5549"/>
              </a:lnSpc>
            </a:pPr>
            <a:r>
              <a:rPr lang="en-US" sz="3699">
                <a:solidFill>
                  <a:srgbClr val="000000"/>
                </a:solidFill>
                <a:latin typeface="Poppins Medium"/>
              </a:rPr>
              <a:t>Jest ve mimikler</a:t>
            </a:r>
          </a:p>
        </p:txBody>
      </p:sp>
      <p:sp>
        <p:nvSpPr>
          <p:cNvPr id="12" name="TextBox 12"/>
          <p:cNvSpPr txBox="1"/>
          <p:nvPr/>
        </p:nvSpPr>
        <p:spPr>
          <a:xfrm>
            <a:off x="8258209" y="5141810"/>
            <a:ext cx="9001091" cy="659132"/>
          </a:xfrm>
          <a:prstGeom prst="rect">
            <a:avLst/>
          </a:prstGeom>
        </p:spPr>
        <p:txBody>
          <a:bodyPr lIns="0" tIns="0" rIns="0" bIns="0" rtlCol="0" anchor="t">
            <a:spAutoFit/>
          </a:bodyPr>
          <a:lstStyle/>
          <a:p>
            <a:pPr marL="0" lvl="0" indent="0">
              <a:lnSpc>
                <a:spcPts val="5549"/>
              </a:lnSpc>
            </a:pPr>
            <a:r>
              <a:rPr lang="en-US" sz="3699">
                <a:solidFill>
                  <a:srgbClr val="000000"/>
                </a:solidFill>
                <a:latin typeface="Poppins Medium"/>
              </a:rPr>
              <a:t>Tutarlılık</a:t>
            </a:r>
          </a:p>
        </p:txBody>
      </p:sp>
      <p:sp>
        <p:nvSpPr>
          <p:cNvPr id="13" name="TextBox 13"/>
          <p:cNvSpPr txBox="1"/>
          <p:nvPr/>
        </p:nvSpPr>
        <p:spPr>
          <a:xfrm>
            <a:off x="8258209" y="6633114"/>
            <a:ext cx="9001091" cy="659132"/>
          </a:xfrm>
          <a:prstGeom prst="rect">
            <a:avLst/>
          </a:prstGeom>
        </p:spPr>
        <p:txBody>
          <a:bodyPr lIns="0" tIns="0" rIns="0" bIns="0" rtlCol="0" anchor="t">
            <a:spAutoFit/>
          </a:bodyPr>
          <a:lstStyle/>
          <a:p>
            <a:pPr marL="0" lvl="0" indent="0">
              <a:lnSpc>
                <a:spcPts val="5549"/>
              </a:lnSpc>
            </a:pPr>
            <a:r>
              <a:rPr lang="en-US" sz="3699">
                <a:solidFill>
                  <a:srgbClr val="000000"/>
                </a:solidFill>
                <a:latin typeface="Poppins Medium"/>
              </a:rPr>
              <a:t>Beden dili </a:t>
            </a:r>
          </a:p>
        </p:txBody>
      </p:sp>
      <p:sp>
        <p:nvSpPr>
          <p:cNvPr id="14" name="TextBox 14"/>
          <p:cNvSpPr txBox="1"/>
          <p:nvPr/>
        </p:nvSpPr>
        <p:spPr>
          <a:xfrm>
            <a:off x="8258209" y="7949087"/>
            <a:ext cx="9001091" cy="659132"/>
          </a:xfrm>
          <a:prstGeom prst="rect">
            <a:avLst/>
          </a:prstGeom>
        </p:spPr>
        <p:txBody>
          <a:bodyPr lIns="0" tIns="0" rIns="0" bIns="0" rtlCol="0" anchor="t">
            <a:spAutoFit/>
          </a:bodyPr>
          <a:lstStyle/>
          <a:p>
            <a:pPr marL="0" lvl="0" indent="0">
              <a:lnSpc>
                <a:spcPts val="5549"/>
              </a:lnSpc>
            </a:pPr>
            <a:r>
              <a:rPr lang="en-US" sz="3699">
                <a:solidFill>
                  <a:srgbClr val="000000"/>
                </a:solidFill>
                <a:latin typeface="Poppins Medium"/>
              </a:rPr>
              <a:t>Yapıcı olma</a:t>
            </a: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00" y="9258300"/>
            <a:ext cx="790157" cy="760526"/>
          </a:xfrm>
          <a:prstGeom prst="rect">
            <a:avLst/>
          </a:prstGeom>
        </p:spPr>
      </p:pic>
      <p:sp>
        <p:nvSpPr>
          <p:cNvPr id="16" name="TextBox 16"/>
          <p:cNvSpPr txBox="1"/>
          <p:nvPr/>
        </p:nvSpPr>
        <p:spPr>
          <a:xfrm>
            <a:off x="8258209" y="9153525"/>
            <a:ext cx="9001091" cy="659132"/>
          </a:xfrm>
          <a:prstGeom prst="rect">
            <a:avLst/>
          </a:prstGeom>
        </p:spPr>
        <p:txBody>
          <a:bodyPr lIns="0" tIns="0" rIns="0" bIns="0" rtlCol="0" anchor="t">
            <a:spAutoFit/>
          </a:bodyPr>
          <a:lstStyle/>
          <a:p>
            <a:pPr marL="0" lvl="0" indent="0">
              <a:lnSpc>
                <a:spcPts val="5549"/>
              </a:lnSpc>
            </a:pPr>
            <a:r>
              <a:rPr lang="en-US" sz="3699">
                <a:solidFill>
                  <a:srgbClr val="000000"/>
                </a:solidFill>
                <a:latin typeface="Poppins Medium"/>
              </a:rPr>
              <a:t>Konuşma hızı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grpSp>
        <p:nvGrpSpPr>
          <p:cNvPr id="4" name="Group 4"/>
          <p:cNvGrpSpPr>
            <a:grpSpLocks noChangeAspect="1"/>
          </p:cNvGrpSpPr>
          <p:nvPr/>
        </p:nvGrpSpPr>
        <p:grpSpPr>
          <a:xfrm>
            <a:off x="1801429" y="3313899"/>
            <a:ext cx="5657850" cy="565785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19612" r="-19612"/>
              </a:stretch>
            </a:blipFill>
          </p:spPr>
        </p:sp>
      </p:grpSp>
      <p:sp>
        <p:nvSpPr>
          <p:cNvPr id="6" name="TextBox 6"/>
          <p:cNvSpPr txBox="1"/>
          <p:nvPr/>
        </p:nvSpPr>
        <p:spPr>
          <a:xfrm>
            <a:off x="6113496" y="608715"/>
            <a:ext cx="12568990" cy="2133600"/>
          </a:xfrm>
          <a:prstGeom prst="rect">
            <a:avLst/>
          </a:prstGeom>
        </p:spPr>
        <p:txBody>
          <a:bodyPr lIns="0" tIns="0" rIns="0" bIns="0" rtlCol="0" anchor="t">
            <a:spAutoFit/>
          </a:bodyPr>
          <a:lstStyle/>
          <a:p>
            <a:pPr algn="ctr">
              <a:lnSpc>
                <a:spcPts val="8400"/>
              </a:lnSpc>
            </a:pPr>
            <a:r>
              <a:rPr lang="en-US" sz="7000">
                <a:solidFill>
                  <a:srgbClr val="000000"/>
                </a:solidFill>
                <a:latin typeface="Poppins Bold"/>
              </a:rPr>
              <a:t>Dinleme Becerisi</a:t>
            </a:r>
          </a:p>
          <a:p>
            <a:pPr algn="ctr">
              <a:lnSpc>
                <a:spcPts val="8400"/>
              </a:lnSpc>
            </a:pPr>
            <a:endParaRPr lang="en-US" sz="7000">
              <a:solidFill>
                <a:srgbClr val="000000"/>
              </a:solidFill>
              <a:latin typeface="Poppins Bold"/>
            </a:endParaRPr>
          </a:p>
        </p:txBody>
      </p:sp>
      <p:sp>
        <p:nvSpPr>
          <p:cNvPr id="7" name="TextBox 7"/>
          <p:cNvSpPr txBox="1"/>
          <p:nvPr/>
        </p:nvSpPr>
        <p:spPr>
          <a:xfrm>
            <a:off x="8382821" y="2046836"/>
            <a:ext cx="8876479" cy="6741162"/>
          </a:xfrm>
          <a:prstGeom prst="rect">
            <a:avLst/>
          </a:prstGeom>
        </p:spPr>
        <p:txBody>
          <a:bodyPr lIns="0" tIns="0" rIns="0" bIns="0" rtlCol="0" anchor="t">
            <a:spAutoFit/>
          </a:bodyPr>
          <a:lstStyle/>
          <a:p>
            <a:pPr>
              <a:lnSpc>
                <a:spcPts val="7699"/>
              </a:lnSpc>
            </a:pPr>
            <a:r>
              <a:rPr lang="en-US" sz="4399">
                <a:solidFill>
                  <a:srgbClr val="000000"/>
                </a:solidFill>
                <a:latin typeface="Arialle"/>
              </a:rPr>
              <a:t>İletişim sadece fikirlerinizi karşınızdakilere anlatmak değil, onların fikirlerini etkin bir biçimde dinlemek ve dikkate almak demektir. İnsanların sizi dinlemesi için sizin de onları dinlemeniz gerekir.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grpSp>
        <p:nvGrpSpPr>
          <p:cNvPr id="4" name="Group 4"/>
          <p:cNvGrpSpPr>
            <a:grpSpLocks noChangeAspect="1"/>
          </p:cNvGrpSpPr>
          <p:nvPr/>
        </p:nvGrpSpPr>
        <p:grpSpPr>
          <a:xfrm>
            <a:off x="1801429" y="3313899"/>
            <a:ext cx="5657850" cy="565785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19612" r="-19612"/>
              </a:stretch>
            </a:blipFill>
          </p:spPr>
        </p:sp>
      </p:grpSp>
      <p:sp>
        <p:nvSpPr>
          <p:cNvPr id="6" name="TextBox 6"/>
          <p:cNvSpPr txBox="1"/>
          <p:nvPr/>
        </p:nvSpPr>
        <p:spPr>
          <a:xfrm>
            <a:off x="5719010" y="1206377"/>
            <a:ext cx="12568990" cy="1600200"/>
          </a:xfrm>
          <a:prstGeom prst="rect">
            <a:avLst/>
          </a:prstGeom>
        </p:spPr>
        <p:txBody>
          <a:bodyPr lIns="0" tIns="0" rIns="0" bIns="0" rtlCol="0" anchor="t">
            <a:spAutoFit/>
          </a:bodyPr>
          <a:lstStyle/>
          <a:p>
            <a:pPr algn="ctr">
              <a:lnSpc>
                <a:spcPts val="6360"/>
              </a:lnSpc>
            </a:pPr>
            <a:r>
              <a:rPr lang="en-US" sz="5300">
                <a:solidFill>
                  <a:srgbClr val="000000"/>
                </a:solidFill>
                <a:latin typeface="Poppins Bold"/>
              </a:rPr>
              <a:t>Etkili Dinleme Becerileri</a:t>
            </a:r>
          </a:p>
          <a:p>
            <a:pPr algn="ctr">
              <a:lnSpc>
                <a:spcPts val="6360"/>
              </a:lnSpc>
            </a:pPr>
            <a:endParaRPr lang="en-US" sz="5300">
              <a:solidFill>
                <a:srgbClr val="000000"/>
              </a:solidFill>
              <a:latin typeface="Poppins Bold"/>
            </a:endParaRPr>
          </a:p>
        </p:txBody>
      </p:sp>
      <p:sp>
        <p:nvSpPr>
          <p:cNvPr id="7" name="TextBox 7"/>
          <p:cNvSpPr txBox="1"/>
          <p:nvPr/>
        </p:nvSpPr>
        <p:spPr>
          <a:xfrm>
            <a:off x="7459279" y="1968651"/>
            <a:ext cx="10393001" cy="8953693"/>
          </a:xfrm>
          <a:prstGeom prst="rect">
            <a:avLst/>
          </a:prstGeom>
        </p:spPr>
        <p:txBody>
          <a:bodyPr lIns="0" tIns="0" rIns="0" bIns="0" rtlCol="0" anchor="t">
            <a:spAutoFit/>
          </a:bodyPr>
          <a:lstStyle/>
          <a:p>
            <a:pPr marL="928363" lvl="1" indent="-464181">
              <a:lnSpc>
                <a:spcPts val="9158"/>
              </a:lnSpc>
              <a:buFont typeface="Arial"/>
              <a:buChar char="•"/>
            </a:pPr>
            <a:r>
              <a:rPr lang="en-US" sz="4299">
                <a:solidFill>
                  <a:srgbClr val="000000"/>
                </a:solidFill>
                <a:latin typeface="Arialle"/>
              </a:rPr>
              <a:t> Dikkatini karşısındaki kişiye verir.</a:t>
            </a:r>
          </a:p>
          <a:p>
            <a:pPr marL="863595" lvl="1" indent="-431797">
              <a:lnSpc>
                <a:spcPts val="8519"/>
              </a:lnSpc>
              <a:buFont typeface="Arial"/>
              <a:buChar char="•"/>
            </a:pPr>
            <a:r>
              <a:rPr lang="en-US" sz="3999">
                <a:solidFill>
                  <a:srgbClr val="000000"/>
                </a:solidFill>
                <a:latin typeface="Arialle"/>
              </a:rPr>
              <a:t>Konuşmacıyı sözünü kesmeden dinler.</a:t>
            </a:r>
          </a:p>
          <a:p>
            <a:pPr marL="928363" lvl="1" indent="-464181">
              <a:lnSpc>
                <a:spcPts val="9158"/>
              </a:lnSpc>
              <a:buFont typeface="Arial"/>
              <a:buChar char="•"/>
            </a:pPr>
            <a:r>
              <a:rPr lang="en-US" sz="4299">
                <a:solidFill>
                  <a:srgbClr val="000000"/>
                </a:solidFill>
                <a:latin typeface="Arialle"/>
              </a:rPr>
              <a:t>Son sözü söylemek için çabalamaz.</a:t>
            </a:r>
          </a:p>
          <a:p>
            <a:pPr marL="928363" lvl="1" indent="-464181">
              <a:lnSpc>
                <a:spcPts val="9158"/>
              </a:lnSpc>
              <a:buFont typeface="Arial"/>
              <a:buChar char="•"/>
            </a:pPr>
            <a:r>
              <a:rPr lang="en-US" sz="4299">
                <a:solidFill>
                  <a:srgbClr val="000000"/>
                </a:solidFill>
                <a:latin typeface="Arialle"/>
              </a:rPr>
              <a:t>Dinlerken vereceği cevabı düşünmez.</a:t>
            </a:r>
          </a:p>
          <a:p>
            <a:pPr marL="928363" lvl="1" indent="-464181">
              <a:lnSpc>
                <a:spcPts val="9158"/>
              </a:lnSpc>
              <a:buFont typeface="Arial"/>
              <a:buChar char="•"/>
            </a:pPr>
            <a:r>
              <a:rPr lang="en-US" sz="4299">
                <a:solidFill>
                  <a:srgbClr val="000000"/>
                </a:solidFill>
                <a:latin typeface="Arialle"/>
              </a:rPr>
              <a:t>Yargılamadan, suçlamadan dinler (önyargılı değildir).</a:t>
            </a:r>
          </a:p>
          <a:p>
            <a:pPr>
              <a:lnSpc>
                <a:spcPts val="9158"/>
              </a:lnSpc>
            </a:pPr>
            <a:endParaRPr lang="en-US" sz="4299">
              <a:solidFill>
                <a:srgbClr val="000000"/>
              </a:solidFill>
              <a:latin typeface="Arialle"/>
            </a:endParaRPr>
          </a:p>
          <a:p>
            <a:pPr>
              <a:lnSpc>
                <a:spcPts val="7667"/>
              </a:lnSpc>
            </a:pPr>
            <a:endParaRPr lang="en-US" sz="4299">
              <a:solidFill>
                <a:srgbClr val="000000"/>
              </a:solidFill>
              <a:latin typeface="Ariall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grpSp>
        <p:nvGrpSpPr>
          <p:cNvPr id="4" name="Group 4"/>
          <p:cNvGrpSpPr>
            <a:grpSpLocks noChangeAspect="1"/>
          </p:cNvGrpSpPr>
          <p:nvPr/>
        </p:nvGrpSpPr>
        <p:grpSpPr>
          <a:xfrm>
            <a:off x="1422298" y="3389725"/>
            <a:ext cx="5657850" cy="565785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19612" r="-19612"/>
              </a:stretch>
            </a:blipFill>
          </p:spPr>
        </p:sp>
      </p:grpSp>
      <p:sp>
        <p:nvSpPr>
          <p:cNvPr id="6" name="TextBox 6"/>
          <p:cNvSpPr txBox="1"/>
          <p:nvPr/>
        </p:nvSpPr>
        <p:spPr>
          <a:xfrm>
            <a:off x="5719010" y="1028700"/>
            <a:ext cx="12568990" cy="1866900"/>
          </a:xfrm>
          <a:prstGeom prst="rect">
            <a:avLst/>
          </a:prstGeom>
        </p:spPr>
        <p:txBody>
          <a:bodyPr lIns="0" tIns="0" rIns="0" bIns="0" rtlCol="0" anchor="t">
            <a:spAutoFit/>
          </a:bodyPr>
          <a:lstStyle/>
          <a:p>
            <a:pPr algn="ctr">
              <a:lnSpc>
                <a:spcPts val="6360"/>
              </a:lnSpc>
            </a:pPr>
            <a:r>
              <a:rPr lang="en-US" sz="5300">
                <a:solidFill>
                  <a:srgbClr val="000000"/>
                </a:solidFill>
                <a:latin typeface="Poppins Bold"/>
              </a:rPr>
              <a:t>Etkili Dinleme Becerileri</a:t>
            </a:r>
          </a:p>
          <a:p>
            <a:pPr algn="ctr">
              <a:lnSpc>
                <a:spcPts val="8400"/>
              </a:lnSpc>
            </a:pPr>
            <a:endParaRPr lang="en-US" sz="5300">
              <a:solidFill>
                <a:srgbClr val="000000"/>
              </a:solidFill>
              <a:latin typeface="Poppins Bold"/>
            </a:endParaRPr>
          </a:p>
        </p:txBody>
      </p:sp>
      <p:sp>
        <p:nvSpPr>
          <p:cNvPr id="7" name="TextBox 7"/>
          <p:cNvSpPr txBox="1"/>
          <p:nvPr/>
        </p:nvSpPr>
        <p:spPr>
          <a:xfrm>
            <a:off x="7080148" y="948193"/>
            <a:ext cx="10566048" cy="9172895"/>
          </a:xfrm>
          <a:prstGeom prst="rect">
            <a:avLst/>
          </a:prstGeom>
        </p:spPr>
        <p:txBody>
          <a:bodyPr lIns="0" tIns="0" rIns="0" bIns="0" rtlCol="0" anchor="t">
            <a:spAutoFit/>
          </a:bodyPr>
          <a:lstStyle/>
          <a:p>
            <a:pPr>
              <a:lnSpc>
                <a:spcPts val="8324"/>
              </a:lnSpc>
            </a:pPr>
            <a:endParaRPr/>
          </a:p>
          <a:p>
            <a:pPr marL="971542" lvl="1" indent="-485771">
              <a:lnSpc>
                <a:spcPts val="8324"/>
              </a:lnSpc>
              <a:buFont typeface="Arial"/>
              <a:buChar char="•"/>
            </a:pPr>
            <a:r>
              <a:rPr lang="en-US" sz="4499">
                <a:solidFill>
                  <a:srgbClr val="000000"/>
                </a:solidFill>
                <a:latin typeface="Arialle"/>
              </a:rPr>
              <a:t>Duygu ve düşüncelerini anlamaya çalışır.</a:t>
            </a:r>
          </a:p>
          <a:p>
            <a:pPr marL="971542" lvl="1" indent="-485771">
              <a:lnSpc>
                <a:spcPts val="8324"/>
              </a:lnSpc>
              <a:buFont typeface="Arial"/>
              <a:buChar char="•"/>
            </a:pPr>
            <a:r>
              <a:rPr lang="en-US" sz="4499">
                <a:solidFill>
                  <a:srgbClr val="000000"/>
                </a:solidFill>
                <a:latin typeface="Arialle"/>
              </a:rPr>
              <a:t>Dinlerken başka bir işle meşgul olmaz.</a:t>
            </a:r>
          </a:p>
          <a:p>
            <a:pPr marL="949952" lvl="1" indent="-474976">
              <a:lnSpc>
                <a:spcPts val="8139"/>
              </a:lnSpc>
              <a:buFont typeface="Arial"/>
              <a:buChar char="•"/>
            </a:pPr>
            <a:r>
              <a:rPr lang="en-US" sz="4399">
                <a:solidFill>
                  <a:srgbClr val="000000"/>
                </a:solidFill>
                <a:latin typeface="Arialle"/>
              </a:rPr>
              <a:t>Konuşmacının duygu ve düşüncelerine anladığını gösteren sözlü ifadelerde bulunur.</a:t>
            </a:r>
          </a:p>
          <a:p>
            <a:pPr>
              <a:lnSpc>
                <a:spcPts val="7029"/>
              </a:lnSpc>
            </a:pPr>
            <a:endParaRPr lang="en-US" sz="4399">
              <a:solidFill>
                <a:srgbClr val="000000"/>
              </a:solidFill>
              <a:latin typeface="Ariall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grpSp>
        <p:nvGrpSpPr>
          <p:cNvPr id="4" name="Group 4"/>
          <p:cNvGrpSpPr>
            <a:grpSpLocks noChangeAspect="1"/>
          </p:cNvGrpSpPr>
          <p:nvPr/>
        </p:nvGrpSpPr>
        <p:grpSpPr>
          <a:xfrm>
            <a:off x="1801429" y="3313899"/>
            <a:ext cx="5657850" cy="5657850"/>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19591" r="-19591"/>
              </a:stretch>
            </a:blipFill>
          </p:spPr>
        </p:sp>
      </p:grpSp>
      <p:sp>
        <p:nvSpPr>
          <p:cNvPr id="6" name="TextBox 6"/>
          <p:cNvSpPr txBox="1"/>
          <p:nvPr/>
        </p:nvSpPr>
        <p:spPr>
          <a:xfrm>
            <a:off x="5440980" y="495300"/>
            <a:ext cx="12568990" cy="1066800"/>
          </a:xfrm>
          <a:prstGeom prst="rect">
            <a:avLst/>
          </a:prstGeom>
        </p:spPr>
        <p:txBody>
          <a:bodyPr lIns="0" tIns="0" rIns="0" bIns="0" rtlCol="0" anchor="t">
            <a:spAutoFit/>
          </a:bodyPr>
          <a:lstStyle/>
          <a:p>
            <a:pPr algn="ctr">
              <a:lnSpc>
                <a:spcPts val="8400"/>
              </a:lnSpc>
            </a:pPr>
            <a:r>
              <a:rPr lang="en-US" sz="7000">
                <a:solidFill>
                  <a:srgbClr val="000000"/>
                </a:solidFill>
                <a:latin typeface="Poppins Bold"/>
              </a:rPr>
              <a:t>Göz Teması</a:t>
            </a:r>
          </a:p>
        </p:txBody>
      </p:sp>
      <p:sp>
        <p:nvSpPr>
          <p:cNvPr id="7" name="TextBox 7"/>
          <p:cNvSpPr txBox="1"/>
          <p:nvPr/>
        </p:nvSpPr>
        <p:spPr>
          <a:xfrm>
            <a:off x="7833375" y="1541328"/>
            <a:ext cx="9793436" cy="7712712"/>
          </a:xfrm>
          <a:prstGeom prst="rect">
            <a:avLst/>
          </a:prstGeom>
        </p:spPr>
        <p:txBody>
          <a:bodyPr lIns="0" tIns="0" rIns="0" bIns="0" rtlCol="0" anchor="t">
            <a:spAutoFit/>
          </a:bodyPr>
          <a:lstStyle/>
          <a:p>
            <a:pPr>
              <a:lnSpc>
                <a:spcPts val="7699"/>
              </a:lnSpc>
            </a:pPr>
            <a:r>
              <a:rPr lang="en-US" sz="4399">
                <a:solidFill>
                  <a:srgbClr val="000000"/>
                </a:solidFill>
                <a:latin typeface="Arialle"/>
              </a:rPr>
              <a:t> Sohbette konuşan mı dinleyen mi olduğun fark etmez, sohbet ettiğin kişinin gözlerine bakmak etkileşimin her zaman daha başarılı olmasını sağlar. Göz teması kurarak ilgili olduğunu gösterirsin ve konuştuğun kişiyi de seninle ilgilenmek konusunda cesaretlendirirsin.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691</Words>
  <Application>Microsoft Office PowerPoint</Application>
  <PresentationFormat>Özel</PresentationFormat>
  <Paragraphs>108</Paragraphs>
  <Slides>23</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23</vt:i4>
      </vt:variant>
    </vt:vector>
  </HeadingPairs>
  <TitlesOfParts>
    <vt:vector size="32" baseType="lpstr">
      <vt:lpstr>Barlow Condensed Bold Bold Italics</vt:lpstr>
      <vt:lpstr>Poppins Bold</vt:lpstr>
      <vt:lpstr>Calibri</vt:lpstr>
      <vt:lpstr>Arimo</vt:lpstr>
      <vt:lpstr>Poppins Light Bold</vt:lpstr>
      <vt:lpstr>Poppins Medium</vt:lpstr>
      <vt:lpstr>Arial</vt:lpstr>
      <vt:lpstr>Arialle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dc:title>
  <cp:lastModifiedBy>MUHAMMET YAVUZ</cp:lastModifiedBy>
  <cp:revision>2</cp:revision>
  <dcterms:created xsi:type="dcterms:W3CDTF">2006-08-16T00:00:00Z</dcterms:created>
  <dcterms:modified xsi:type="dcterms:W3CDTF">2022-03-13T14:15:14Z</dcterms:modified>
  <dc:identifier>DAE6y07a7Rg</dc:identifier>
</cp:coreProperties>
</file>