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Abril Fatface" panose="020B0604020202020204" charset="-94"/>
      <p:regular r:id="rId36"/>
    </p:embeddedFont>
    <p:embeddedFont>
      <p:font typeface="Capriola" panose="020B0604020202020204" charset="-94"/>
      <p:regular r:id="rId37"/>
    </p:embeddedFont>
    <p:embeddedFont>
      <p:font typeface="Arimo" panose="020B0604020202020204" charset="0"/>
      <p:regular r:id="rId38"/>
    </p:embeddedFont>
    <p:embeddedFont>
      <p:font typeface="Muli Bold" panose="020B0604020202020204" charset="-94"/>
      <p:regular r:id="rId39"/>
    </p:embeddedFont>
    <p:embeddedFont>
      <p:font typeface="Muli Regular Bold" panose="020B0604020202020204" charset="-94"/>
      <p:regular r:id="rId40"/>
    </p:embeddedFont>
    <p:embeddedFont>
      <p:font typeface="Arimo Bold" panose="020B0604020202020204" charset="0"/>
      <p:regular r:id="rId41"/>
    </p:embeddedFont>
    <p:embeddedFont>
      <p:font typeface="Muli Bold Bold" panose="020B0604020202020204" charset="-94"/>
      <p:regular r:id="rId42"/>
    </p:embeddedFont>
    <p:embeddedFont>
      <p:font typeface="Muli Regular" panose="020B0604020202020204" charset="-94"/>
      <p:regular r:id="rId43"/>
    </p:embeddedFont>
    <p:embeddedFont>
      <p:font typeface="CS Gordon Serif" panose="020B0604020202020204" charset="0"/>
      <p:regular r:id="rId44"/>
    </p:embeddedFont>
    <p:embeddedFont>
      <p:font typeface="DejaVu Serif" panose="020B0604020202020204" charset="0"/>
      <p:regular r:id="rId45"/>
    </p:embeddedFont>
    <p:embeddedFont>
      <p:font typeface="DejaVu Serif Bold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4.sv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68406" y="0"/>
            <a:ext cx="10287000" cy="1028700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CAF03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973952" y="-138444"/>
            <a:ext cx="1167144" cy="1167144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0636" y="1028700"/>
            <a:ext cx="5943330" cy="7672085"/>
            <a:chOff x="0" y="0"/>
            <a:chExt cx="1934210" cy="2496820"/>
          </a:xfrm>
        </p:grpSpPr>
        <p:sp>
          <p:nvSpPr>
            <p:cNvPr id="7" name="Freeform 7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512261" y="9521662"/>
            <a:ext cx="6090526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9"/>
              </a:lnSpc>
            </a:pPr>
            <a:r>
              <a:rPr lang="en-US" sz="2099">
                <a:solidFill>
                  <a:srgbClr val="171717"/>
                </a:solidFill>
                <a:latin typeface="Muli Regular"/>
              </a:rPr>
              <a:t>WWW.REHBERLİKSERVİSİM.COM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002993" y="3124406"/>
            <a:ext cx="7257670" cy="5017350"/>
            <a:chOff x="0" y="0"/>
            <a:chExt cx="9676893" cy="66898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1034067"/>
              <a:ext cx="9676893" cy="4634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20"/>
                </a:lnSpc>
              </a:pPr>
              <a:r>
                <a:rPr lang="en-US" sz="8200">
                  <a:solidFill>
                    <a:srgbClr val="504F4F"/>
                  </a:solidFill>
                  <a:latin typeface="Muli Bold Bold"/>
                </a:rPr>
                <a:t>ÇALIŞMA ALIŞKANLIĞI KAZANMAK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57150"/>
              <a:ext cx="7911513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8088" y="8926340"/>
            <a:ext cx="792490" cy="792490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603125" y="7745511"/>
            <a:ext cx="396245" cy="396245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F870C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3330839" y="9417368"/>
            <a:ext cx="602924" cy="60292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8747755" y="2846069"/>
            <a:ext cx="233326" cy="23332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F870C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9377326" y="5143500"/>
            <a:ext cx="556637" cy="55663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F870C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9144000" y="7674970"/>
            <a:ext cx="233326" cy="233326"/>
            <a:chOff x="0" y="0"/>
            <a:chExt cx="6350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F870C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3125" y="189184"/>
            <a:ext cx="4912063" cy="1679033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3331731" y="3210842"/>
            <a:ext cx="4366915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u="sng">
                <a:solidFill>
                  <a:srgbClr val="CF870C"/>
                </a:solidFill>
                <a:latin typeface="Capriola"/>
              </a:rPr>
              <a:t>Başarılı Olmak İçin: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0578" y="698600"/>
            <a:ext cx="4278770" cy="71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0"/>
              </a:lnSpc>
            </a:pPr>
            <a:r>
              <a:rPr lang="en-US" sz="5889">
                <a:solidFill>
                  <a:srgbClr val="000000"/>
                </a:solidFill>
                <a:latin typeface="CS Gordon Serif"/>
              </a:rPr>
              <a:t>SUNU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724926" y="5372100"/>
            <a:ext cx="1854304" cy="18543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56997" y="8760956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332177" y="3170418"/>
            <a:ext cx="10183399" cy="329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>
                <a:solidFill>
                  <a:srgbClr val="171717"/>
                </a:solidFill>
                <a:latin typeface="DejaVu Serif Bold"/>
              </a:rPr>
              <a:t>Nedenini Araştırın?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171412" y="7546274"/>
            <a:ext cx="1854304" cy="18543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56997" y="8760956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4284" y="2411306"/>
            <a:ext cx="8588649" cy="3225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27777" lvl="1" indent="-663888">
              <a:lnSpc>
                <a:spcPts val="8609"/>
              </a:lnSpc>
              <a:buFont typeface="Arial"/>
              <a:buChar char="•"/>
            </a:pPr>
            <a:r>
              <a:rPr lang="en-US" sz="6149">
                <a:solidFill>
                  <a:srgbClr val="171717"/>
                </a:solidFill>
                <a:latin typeface="Muli Regular Bold"/>
              </a:rPr>
              <a:t>Çalışma sürenizin yetersiz olması.</a:t>
            </a:r>
          </a:p>
          <a:p>
            <a:pPr>
              <a:lnSpc>
                <a:spcPts val="8609"/>
              </a:lnSpc>
            </a:pPr>
            <a:endParaRPr lang="en-US" sz="6149">
              <a:solidFill>
                <a:srgbClr val="171717"/>
              </a:solidFill>
              <a:latin typeface="Muli Regular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296186" y="5057775"/>
            <a:ext cx="8684193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Çalışma süreniz yetersiz ise, yeteri kadar tekrar yapamaz ve soru çözemezsiniz..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78138" y="1695553"/>
            <a:ext cx="1854304" cy="18543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56997" y="8760956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77291" y="2371932"/>
            <a:ext cx="7910453" cy="2355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65261" lvl="1" indent="-782630">
              <a:lnSpc>
                <a:spcPts val="9424"/>
              </a:lnSpc>
              <a:buFont typeface="Arial"/>
              <a:buChar char="•"/>
            </a:pPr>
            <a:r>
              <a:rPr lang="en-US" sz="7249">
                <a:solidFill>
                  <a:srgbClr val="171717"/>
                </a:solidFill>
                <a:latin typeface="Muli Regular Bold"/>
              </a:rPr>
              <a:t>Verimli çalışmamanız.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700403" y="5220694"/>
            <a:ext cx="7566025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Çok çalışmak,verimli çalışmak değildir. Doğru yöntem ve teknikle çalışmanız son derece önemlidir.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171412" y="5372100"/>
            <a:ext cx="1854304" cy="18543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56997" y="8760956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45337" y="1962406"/>
            <a:ext cx="7607890" cy="2505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6"/>
              </a:lnSpc>
            </a:pPr>
            <a:endParaRPr/>
          </a:p>
          <a:p>
            <a:pPr marL="1370956" lvl="1" indent="-685478">
              <a:lnSpc>
                <a:spcPts val="8127"/>
              </a:lnSpc>
              <a:buFont typeface="Arial"/>
              <a:buChar char="•"/>
            </a:pPr>
            <a:r>
              <a:rPr lang="en-US" sz="6349">
                <a:solidFill>
                  <a:srgbClr val="171717"/>
                </a:solidFill>
                <a:latin typeface="Muli Regular Bold"/>
              </a:rPr>
              <a:t>Temelinizin zayıf olması.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700403" y="4592293"/>
            <a:ext cx="7747683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Daha önce işlediğiniz bazı ders ve  konularda çok fazla eksiğinizin olması yeni konuları anlamanızı zorlaştırabilir.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47232" r="-4723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126075" y="8250058"/>
            <a:ext cx="1854304" cy="18543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56997" y="8760956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356997" y="927980"/>
            <a:ext cx="10158578" cy="385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24"/>
              </a:lnSpc>
            </a:pPr>
            <a:endParaRPr/>
          </a:p>
          <a:p>
            <a:pPr marL="1349366" lvl="1" indent="-674683">
              <a:lnSpc>
                <a:spcPts val="7624"/>
              </a:lnSpc>
              <a:buFont typeface="Arial"/>
              <a:buChar char="•"/>
            </a:pPr>
            <a:r>
              <a:rPr lang="en-US" sz="6249">
                <a:solidFill>
                  <a:srgbClr val="171717"/>
                </a:solidFill>
                <a:latin typeface="Muli Regular Bold"/>
              </a:rPr>
              <a:t>Öğrenmek için, kendinize  yeterli zaman tanımamanız.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478459" y="5057775"/>
            <a:ext cx="7915655" cy="23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Yeni gördüğünüz bir konuyu tam olarak anlayabilmeniz için beyninizin belirli bir süreye ihtiyacı vardır. Bu nedenle sabırlı olmalısınız.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102216" y="5800758"/>
            <a:ext cx="1854304" cy="18543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055105" y="947030"/>
            <a:ext cx="6438487" cy="8311270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47232" r="-4723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56997" y="8760956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700565" y="427053"/>
            <a:ext cx="8352661" cy="3623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42"/>
              </a:lnSpc>
            </a:pPr>
            <a:endParaRPr/>
          </a:p>
          <a:p>
            <a:pPr marL="1565259" lvl="1" indent="-782630">
              <a:lnSpc>
                <a:spcPts val="9642"/>
              </a:lnSpc>
              <a:buFont typeface="Arial"/>
              <a:buChar char="•"/>
            </a:pPr>
            <a:r>
              <a:rPr lang="en-US" sz="7249">
                <a:solidFill>
                  <a:srgbClr val="171717"/>
                </a:solidFill>
                <a:latin typeface="Muli Regular Bold"/>
              </a:rPr>
              <a:t>İsteksiz çalışmanız.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700403" y="4488829"/>
            <a:ext cx="8605968" cy="255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6"/>
              </a:lnSpc>
            </a:pPr>
            <a:r>
              <a:rPr lang="en-US" sz="3590">
                <a:solidFill>
                  <a:srgbClr val="171717"/>
                </a:solidFill>
                <a:latin typeface="Arimo"/>
              </a:rPr>
              <a:t>Öğrenmenin gerçekleşmesi için  ilgi ve isteğinizin olması gerekir. İsteksizce çalıştığınızda öğrenme pek mümkün olmayacaktır.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103108" y="1954923"/>
            <a:ext cx="1854304" cy="18543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455" r="-5945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56997" y="8760956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796882" y="981075"/>
            <a:ext cx="8696229" cy="433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72"/>
              </a:lnSpc>
            </a:pPr>
            <a:endParaRPr/>
          </a:p>
          <a:p>
            <a:pPr marL="1457312" lvl="1" indent="-728656">
              <a:lnSpc>
                <a:spcPts val="8572"/>
              </a:lnSpc>
              <a:buFont typeface="Arial"/>
              <a:buChar char="•"/>
            </a:pPr>
            <a:r>
              <a:rPr lang="en-US" sz="6749">
                <a:solidFill>
                  <a:srgbClr val="171717"/>
                </a:solidFill>
                <a:latin typeface="Muli Regular Bold"/>
              </a:rPr>
              <a:t>Düzenli tekrar yapmadığınız için unutmanız.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303350" y="5685334"/>
            <a:ext cx="8944739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Öğrenmeniz ve öğrendiklerinizi unutmamanız için  belirli aralıklarla tekrar yapmalısınız.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171412" y="5829300"/>
            <a:ext cx="1854304" cy="185430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56998" y="9041138"/>
            <a:ext cx="1002142" cy="106322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356997" y="866775"/>
            <a:ext cx="8934514" cy="3642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19"/>
              </a:lnSpc>
            </a:pPr>
            <a:endParaRPr/>
          </a:p>
          <a:p>
            <a:pPr marL="1457312" lvl="1" indent="-728656">
              <a:lnSpc>
                <a:spcPts val="9719"/>
              </a:lnSpc>
              <a:buFont typeface="Arial"/>
              <a:buChar char="•"/>
            </a:pPr>
            <a:r>
              <a:rPr lang="en-US" sz="6749">
                <a:solidFill>
                  <a:srgbClr val="171717"/>
                </a:solidFill>
                <a:latin typeface="Muli Regular Bold"/>
              </a:rPr>
              <a:t>Sınav kaygınızın olması.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812748" cy="86991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359139" y="5057775"/>
            <a:ext cx="7784861" cy="239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Eğer, yeteri kadar çalışıyor, evde soruları çok rahat çözüyor ama sınavda yapamıyorsanız sınav kaygısı yaşıyor olabilirsiniz.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494305"/>
            <a:ext cx="6917285" cy="8929338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725464" y="2252381"/>
            <a:ext cx="7837575" cy="2738719"/>
            <a:chOff x="0" y="0"/>
            <a:chExt cx="10450100" cy="3651626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0450100" cy="2413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89"/>
                </a:lnSpc>
              </a:pPr>
              <a:r>
                <a:rPr lang="en-US" sz="5991">
                  <a:solidFill>
                    <a:srgbClr val="171717"/>
                  </a:solidFill>
                  <a:latin typeface="Muli Bold"/>
                </a:rPr>
                <a:t>DERSTE ANLAMIYORUM.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986154"/>
              <a:ext cx="9651520" cy="665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6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306927" y="795143"/>
            <a:ext cx="8674647" cy="4163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6497" y="6480734"/>
            <a:ext cx="8042803" cy="274917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730598" y="7088242"/>
            <a:ext cx="7837575" cy="1438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171717"/>
                </a:solidFill>
                <a:latin typeface="Arimo Bold"/>
              </a:rPr>
              <a:t>Ah bir Anlasam, </a:t>
            </a:r>
          </a:p>
          <a:p>
            <a:pPr algn="ctr">
              <a:lnSpc>
                <a:spcPts val="5739"/>
              </a:lnSpc>
            </a:pPr>
            <a:r>
              <a:rPr lang="en-US" sz="4099">
                <a:solidFill>
                  <a:srgbClr val="171717"/>
                </a:solidFill>
                <a:latin typeface="Arimo Bold"/>
              </a:rPr>
              <a:t>Neler Yapacağım!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893391" y="3779081"/>
            <a:ext cx="2273737" cy="274777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3256" r="-5325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81000" y="8780993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567780" y="3654423"/>
            <a:ext cx="9288129" cy="2816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171717"/>
                </a:solidFill>
                <a:latin typeface="DejaVu Serif Bold"/>
              </a:rPr>
              <a:t>Nasıl Daha İyi Anlarım?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494305"/>
            <a:ext cx="6917285" cy="8929338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t="-1406" b="-140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794504" y="6429789"/>
            <a:ext cx="8042803" cy="274917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144000" y="1271720"/>
            <a:ext cx="7837575" cy="5158069"/>
            <a:chOff x="0" y="0"/>
            <a:chExt cx="10450100" cy="687742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525"/>
              <a:ext cx="10450100" cy="5629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89"/>
                </a:lnSpc>
              </a:pPr>
              <a:r>
                <a:rPr lang="en-US" sz="6991">
                  <a:solidFill>
                    <a:srgbClr val="171717"/>
                  </a:solidFill>
                  <a:latin typeface="Muli Bold"/>
                </a:rPr>
                <a:t>ÇALIŞMAYA NEREDEN BAŞLAYACAĞIMI BİLEMİYORUM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211954"/>
              <a:ext cx="9651520" cy="665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897118" y="7161757"/>
            <a:ext cx="7837575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 Bold"/>
              </a:rPr>
              <a:t>Acaba hangi ders ve konudan başlasam?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9918461" y="3281653"/>
            <a:ext cx="1592585" cy="16002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47232" r="-47233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356998" y="8801100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591054" y="2275813"/>
            <a:ext cx="9264855" cy="260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33472" lvl="1" indent="-566736">
              <a:lnSpc>
                <a:spcPts val="6929"/>
              </a:lnSpc>
              <a:buFont typeface="Arial"/>
              <a:buChar char="•"/>
            </a:pPr>
            <a:r>
              <a:rPr lang="en-US" sz="5249">
                <a:solidFill>
                  <a:srgbClr val="171717"/>
                </a:solidFill>
                <a:latin typeface="Muli Regular Bold"/>
              </a:rPr>
              <a:t>Yeni gördüğünüz konularda zorlanmanız normaldir.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1700403" y="5266400"/>
            <a:ext cx="7486691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Kendinize zaman tanıyın ve çalışmaya devam edin. Öğrenmek emek ve sabır ister.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69426" r="-6942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791742" y="8229250"/>
            <a:ext cx="1457541" cy="148625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81000" y="8663999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19916" y="3184348"/>
            <a:ext cx="902761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1419" lvl="1" indent="-620710">
              <a:lnSpc>
                <a:spcPts val="7589"/>
              </a:lnSpc>
              <a:buFont typeface="Arial"/>
              <a:buChar char="•"/>
            </a:pPr>
            <a:r>
              <a:rPr lang="en-US" sz="5749">
                <a:solidFill>
                  <a:srgbClr val="171717"/>
                </a:solidFill>
                <a:latin typeface="Muli Regular Bold"/>
              </a:rPr>
              <a:t>Derse hazırlıklı gidin.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6818" y="4500880"/>
            <a:ext cx="7960709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Derse, işleyeceğiniz konuya göz atıp  gitmeniz durumunda daha iyi motive olursunuz.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2650" r="-5265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209377" y="8605738"/>
            <a:ext cx="1152298" cy="110976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828299" y="1368005"/>
            <a:ext cx="9027611" cy="2267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1419" lvl="1" indent="-620710">
              <a:lnSpc>
                <a:spcPts val="5922"/>
              </a:lnSpc>
              <a:buFont typeface="Arial"/>
              <a:buChar char="•"/>
            </a:pPr>
            <a:r>
              <a:rPr lang="en-US" sz="5749">
                <a:solidFill>
                  <a:srgbClr val="171717"/>
                </a:solidFill>
                <a:latin typeface="Muli Regular Bold"/>
              </a:rPr>
              <a:t>Derse ve öğretmene karşı önyargılı olmayın.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86818" y="4500880"/>
            <a:ext cx="8661271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Ders ile ilgili; çok zor, çalışsam da yapamam, gereksiz, ne işime yarayacak  vb. önyargılar dersi öğrenmenizi zorlaştıracaktır.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0403" y="6553309"/>
            <a:ext cx="8661271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Öğretmene karşı; iyi anlatamıyor, ben sonra çalışıp öğrenirim gibi düşünceler derse odaklanmanızı zorlaştırır.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72599" y="8801099"/>
            <a:ext cx="752273" cy="8141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38200" y="8942950"/>
            <a:ext cx="1295400" cy="12672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1506772"/>
            <a:ext cx="7137787" cy="316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3"/>
              </a:lnSpc>
            </a:pPr>
            <a:endParaRPr/>
          </a:p>
          <a:p>
            <a:pPr marL="1370956" lvl="1" indent="-685478">
              <a:lnSpc>
                <a:spcPts val="8381"/>
              </a:lnSpc>
              <a:buFont typeface="Arial"/>
              <a:buChar char="•"/>
            </a:pPr>
            <a:r>
              <a:rPr lang="en-US" sz="6349">
                <a:solidFill>
                  <a:srgbClr val="171717"/>
                </a:solidFill>
                <a:latin typeface="Muli Regular Bold"/>
              </a:rPr>
              <a:t>Derse katılım sağlayın.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13116" y="5234126"/>
            <a:ext cx="7015641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"/>
              </a:rPr>
              <a:t>Derse katılım sağladığınızda daha iyi odaklanır ve daha iyi öğrenirsiniz. 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3" name="Freeform 1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3904" y="5829642"/>
            <a:ext cx="1162148" cy="11406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2035410"/>
            <a:ext cx="7137787" cy="21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3"/>
              </a:lnSpc>
            </a:pPr>
            <a:endParaRPr/>
          </a:p>
          <a:p>
            <a:pPr marL="1370956" lvl="1" indent="-685478">
              <a:lnSpc>
                <a:spcPts val="8381"/>
              </a:lnSpc>
              <a:buFont typeface="Arial"/>
              <a:buChar char="•"/>
            </a:pPr>
            <a:r>
              <a:rPr lang="en-US" sz="6349">
                <a:solidFill>
                  <a:srgbClr val="171717"/>
                </a:solidFill>
                <a:latin typeface="Muli Regular Bold"/>
              </a:rPr>
              <a:t>Tekrar Yapın!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00403" y="4545744"/>
            <a:ext cx="7015641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171717"/>
                </a:solidFill>
                <a:latin typeface="Arimo"/>
              </a:rPr>
              <a:t>Yeni işlediğiniz konuları öğrenmek ve önceki konuları unutmamak için tekrar yapın.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3" name="Freeform 1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18" r="-59318"/>
              </a:stretch>
            </a:blipFill>
          </p:spPr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4716" y="4762158"/>
            <a:ext cx="1854304" cy="18543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2035410"/>
            <a:ext cx="7137787" cy="21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3"/>
              </a:lnSpc>
            </a:pPr>
            <a:endParaRPr/>
          </a:p>
          <a:p>
            <a:pPr marL="1370956" lvl="1" indent="-685478">
              <a:lnSpc>
                <a:spcPts val="8381"/>
              </a:lnSpc>
              <a:buFont typeface="Arial"/>
              <a:buChar char="•"/>
            </a:pPr>
            <a:r>
              <a:rPr lang="en-US" sz="6349">
                <a:solidFill>
                  <a:srgbClr val="171717"/>
                </a:solidFill>
                <a:latin typeface="Muli Regular Bold"/>
              </a:rPr>
              <a:t>Soru Çözün!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13116" y="4452648"/>
            <a:ext cx="7015641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171717"/>
                </a:solidFill>
                <a:latin typeface="Arimo"/>
              </a:rPr>
              <a:t>Konuyu anladıktan sonra, pekiştirmek ve soru çözme becerinizi geliştirmek için soru çözün.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3" name="Freeform 1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558" r="-59558"/>
              </a:stretch>
            </a:blipFill>
          </p:spPr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494305"/>
            <a:ext cx="6917285" cy="8929338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52" r="-5935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849405" y="2528301"/>
            <a:ext cx="7837575" cy="2938137"/>
            <a:chOff x="0" y="0"/>
            <a:chExt cx="10450100" cy="3917516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"/>
              <a:ext cx="10450100" cy="2809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89"/>
                </a:lnSpc>
              </a:pPr>
              <a:r>
                <a:rPr lang="en-US" sz="6991">
                  <a:solidFill>
                    <a:srgbClr val="171717"/>
                  </a:solidFill>
                  <a:latin typeface="Muli Bold"/>
                </a:rPr>
                <a:t>ÇALIŞIRKEN SIKILIYORUM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402079"/>
              <a:ext cx="9651520" cy="515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6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366771" y="1028700"/>
            <a:ext cx="8732357" cy="41915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6497" y="6480734"/>
            <a:ext cx="8042803" cy="274917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467311" y="7299062"/>
            <a:ext cx="7177899" cy="1165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6"/>
              </a:lnSpc>
              <a:spcBef>
                <a:spcPct val="0"/>
              </a:spcBef>
            </a:pPr>
            <a:r>
              <a:rPr lang="en-US" sz="3550">
                <a:solidFill>
                  <a:srgbClr val="171717"/>
                </a:solidFill>
                <a:latin typeface="Muli Regular Bold"/>
              </a:rPr>
              <a:t>Ders Çalışmak bu kadar Sıkıcı Olmasaydı; Her Gün çalışırdım.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78287" y="5905500"/>
            <a:ext cx="1854304" cy="18543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19233" y="965216"/>
            <a:ext cx="8827209" cy="316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3"/>
              </a:lnSpc>
            </a:pPr>
            <a:endParaRPr/>
          </a:p>
          <a:p>
            <a:pPr marL="1370956" lvl="1" indent="-685478">
              <a:lnSpc>
                <a:spcPts val="8381"/>
              </a:lnSpc>
              <a:buFont typeface="Arial"/>
              <a:buChar char="•"/>
            </a:pPr>
            <a:r>
              <a:rPr lang="en-US" sz="6349">
                <a:solidFill>
                  <a:srgbClr val="171717"/>
                </a:solidFill>
                <a:latin typeface="Muli Regular Bold"/>
              </a:rPr>
              <a:t>Çalışma İsteğim Yok.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3232" y="4466397"/>
            <a:ext cx="8123210" cy="255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171717"/>
                </a:solidFill>
                <a:latin typeface="Arimo"/>
              </a:rPr>
              <a:t>Motivasyonunuz düşük ise çalışma isteğiniz gelmeyecektir. Öncelikle motivasyonunuzu yükseltmeli ve kendinizi zorlamalısınız.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3" name="Freeform 1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t="-1422" b="-1422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64686" y="2171700"/>
            <a:ext cx="1854304" cy="18543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726136" y="1244505"/>
            <a:ext cx="8827209" cy="316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3"/>
              </a:lnSpc>
            </a:pPr>
            <a:endParaRPr/>
          </a:p>
          <a:p>
            <a:pPr marL="1370956" lvl="1" indent="-685478">
              <a:lnSpc>
                <a:spcPts val="8381"/>
              </a:lnSpc>
              <a:buFont typeface="Arial"/>
              <a:buChar char="•"/>
            </a:pPr>
            <a:r>
              <a:rPr lang="en-US" sz="6349">
                <a:solidFill>
                  <a:srgbClr val="171717"/>
                </a:solidFill>
                <a:latin typeface="Muli Regular Bold"/>
              </a:rPr>
              <a:t>Ders Çalışırken Sıkılıyorum.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95618" y="5057775"/>
            <a:ext cx="8123210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99"/>
              </a:lnSpc>
            </a:pPr>
            <a:r>
              <a:rPr lang="en-US" sz="3499">
                <a:solidFill>
                  <a:srgbClr val="171717"/>
                </a:solidFill>
                <a:latin typeface="Arimo"/>
              </a:rPr>
              <a:t>Ders çalışmak her zaman eğlenceli olmaz. Ders çalışırken sıkılmanız normaldir. Önemli olan sıkıldığınızda hemen çalışmayı bırakmamaktır. 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3" name="Freeform 1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76202" y="6754891"/>
            <a:ext cx="1854304" cy="18543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19233" y="2022907"/>
            <a:ext cx="8827209" cy="21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3"/>
              </a:lnSpc>
            </a:pPr>
            <a:endParaRPr/>
          </a:p>
          <a:p>
            <a:pPr marL="1370956" lvl="1" indent="-685478">
              <a:lnSpc>
                <a:spcPts val="8381"/>
              </a:lnSpc>
              <a:buFont typeface="Arial"/>
              <a:buChar char="•"/>
            </a:pPr>
            <a:r>
              <a:rPr lang="en-US" sz="6349">
                <a:solidFill>
                  <a:srgbClr val="171717"/>
                </a:solidFill>
                <a:latin typeface="Muli Regular Bold"/>
              </a:rPr>
              <a:t>Hedefim Yok.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3232" y="4577714"/>
            <a:ext cx="8123210" cy="1918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171717"/>
                </a:solidFill>
                <a:latin typeface="Arimo"/>
              </a:rPr>
              <a:t>Hedefiniz olmadığında çalışma isteğiniz de olmayacaktır. Bu nedenle, kısa, orta ve uzun vadeli hedefler belirlemelisiniz.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3" name="Freeform 1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47232" r="-4723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10054" y="2715260"/>
            <a:ext cx="7833946" cy="477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0"/>
              </a:lnSpc>
            </a:pPr>
            <a:r>
              <a:rPr lang="en-US" sz="4550">
                <a:solidFill>
                  <a:srgbClr val="171717"/>
                </a:solidFill>
                <a:latin typeface="Muli Regular Bold"/>
              </a:rPr>
              <a:t>Önemli olan düzenli ve dengeli çalışmanızdır. Hangi derse çalışacağınıza karar vermekte zorlanıyorsanız plan doğrultusunda çalışmak sorunu çözecektir.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2311" y="1276114"/>
            <a:ext cx="8549432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71717"/>
                </a:solidFill>
                <a:latin typeface="DejaVu Serif Bold"/>
              </a:rPr>
              <a:t>Hangi Derse Çalışsam?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36538" y="5528434"/>
            <a:ext cx="1854304" cy="18543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819233" y="1493853"/>
            <a:ext cx="8827209" cy="211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13"/>
              </a:lnSpc>
            </a:pPr>
            <a:endParaRPr/>
          </a:p>
          <a:p>
            <a:pPr marL="1370956" lvl="1" indent="-685478">
              <a:lnSpc>
                <a:spcPts val="8381"/>
              </a:lnSpc>
              <a:buFont typeface="Arial"/>
              <a:buChar char="•"/>
            </a:pPr>
            <a:r>
              <a:rPr lang="en-US" sz="6349">
                <a:solidFill>
                  <a:srgbClr val="171717"/>
                </a:solidFill>
                <a:latin typeface="Muli Regular Bold"/>
              </a:rPr>
              <a:t>Bırakamıyorum.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3232" y="3931092"/>
            <a:ext cx="8123210" cy="3194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171717"/>
                </a:solidFill>
                <a:latin typeface="Arimo"/>
              </a:rPr>
              <a:t>Telefon ile geçirdiğiniz süre ne kadar fazla ise çalışma motivasyonunuz ve çalışmak için zamanınız o kadar az olacaktır. Telefon kullanımı konsunda aileniz ile birlikte sınır koyun.</a:t>
            </a: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3" name="Freeform 1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52" r="-59352"/>
              </a:stretch>
            </a:blipFill>
          </p:spPr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494305"/>
            <a:ext cx="6917285" cy="8929338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52" r="-5935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9805317" y="2148348"/>
            <a:ext cx="6514940" cy="3044183"/>
            <a:chOff x="0" y="0"/>
            <a:chExt cx="8686586" cy="4058910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"/>
              <a:ext cx="8686586" cy="2809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89"/>
                </a:lnSpc>
              </a:pPr>
              <a:r>
                <a:rPr lang="en-US" sz="6991">
                  <a:solidFill>
                    <a:srgbClr val="171717"/>
                  </a:solidFill>
                  <a:latin typeface="Muli Bold"/>
                </a:rPr>
                <a:t>MUCİZE BEKLEMEYİN!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392554"/>
              <a:ext cx="8022771" cy="66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216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09541" y="1028700"/>
            <a:ext cx="8674647" cy="4163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041386" y="6069247"/>
            <a:ext cx="8042803" cy="274917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144000" y="6501178"/>
            <a:ext cx="7837575" cy="179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 Bold"/>
              </a:rPr>
              <a:t>Sihirli bir küre veya kişi sizin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 Bold"/>
              </a:rPr>
              <a:t>çalışmanızı sağlayamaz veya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 Bold"/>
              </a:rPr>
              <a:t> başarıya ulaştıramaz.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28757" y="8688145"/>
            <a:ext cx="1854304" cy="18543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7256156" y="712452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5625" b="5625"/>
          <a:stretch>
            <a:fillRect/>
          </a:stretch>
        </p:blipFill>
        <p:spPr>
          <a:xfrm>
            <a:off x="0" y="3382232"/>
            <a:ext cx="18288000" cy="690476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6791" y="-691134"/>
            <a:ext cx="8827209" cy="3363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41"/>
              </a:lnSpc>
            </a:pPr>
            <a:endParaRPr/>
          </a:p>
          <a:p>
            <a:pPr marL="1457314" lvl="1" indent="-728657">
              <a:lnSpc>
                <a:spcPts val="8909"/>
              </a:lnSpc>
              <a:buFont typeface="Arial"/>
              <a:buChar char="•"/>
            </a:pPr>
            <a:r>
              <a:rPr lang="en-US" sz="6749">
                <a:solidFill>
                  <a:srgbClr val="171717"/>
                </a:solidFill>
                <a:latin typeface="Muli Regular Bold"/>
              </a:rPr>
              <a:t>Başarı İçin İhtiyacınız;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74927" y="1123599"/>
            <a:ext cx="8123210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171717"/>
                </a:solidFill>
                <a:latin typeface="Arimo"/>
              </a:rPr>
              <a:t>Emek, çaba, sabır, mücadele...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64686" y="1980518"/>
            <a:ext cx="1854304" cy="185430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56997" y="8943595"/>
            <a:ext cx="1343405" cy="13434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48089" y="245292"/>
            <a:ext cx="534972" cy="53497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225852" y="-3144"/>
            <a:ext cx="1031844" cy="1031844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B47E22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491658" y="3003090"/>
            <a:ext cx="8756431" cy="361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</a:pPr>
            <a:r>
              <a:rPr lang="en-US" sz="5099">
                <a:solidFill>
                  <a:srgbClr val="171717"/>
                </a:solidFill>
                <a:latin typeface="Arimo"/>
              </a:rPr>
              <a:t>Uçamıyorsan koş, koşamıyorsan yürü, yürüyemiyorsan sürün. </a:t>
            </a:r>
          </a:p>
          <a:p>
            <a:pPr>
              <a:lnSpc>
                <a:spcPts val="7139"/>
              </a:lnSpc>
            </a:pPr>
            <a:r>
              <a:rPr lang="en-US" sz="5099">
                <a:solidFill>
                  <a:srgbClr val="171717"/>
                </a:solidFill>
                <a:latin typeface="Arimo Bold"/>
              </a:rPr>
              <a:t>Ama mutlaka ilerle.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2" name="Freeform 12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79643" r="-79644"/>
              </a:stretch>
            </a:blipFill>
          </p:spPr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4F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98134" y="5143500"/>
            <a:ext cx="883838" cy="88383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8CB7E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1320806" y="-25561"/>
            <a:ext cx="2007244" cy="10036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994949" y="6878292"/>
            <a:ext cx="3979794" cy="198989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928844" y="0"/>
            <a:ext cx="1637109" cy="4762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67208" y="6732424"/>
            <a:ext cx="12455157" cy="312935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67887" y="0"/>
            <a:ext cx="2914085" cy="136112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92517" y="2659335"/>
            <a:ext cx="10400850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50"/>
              </a:lnSpc>
            </a:pPr>
            <a:r>
              <a:rPr lang="en-US" sz="6375">
                <a:solidFill>
                  <a:srgbClr val="FCAF03"/>
                </a:solidFill>
                <a:latin typeface="Capriola"/>
              </a:rPr>
              <a:t>Sunumumuz bitmiştir...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92517" y="4231707"/>
            <a:ext cx="10121560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60"/>
              </a:lnSpc>
            </a:pPr>
            <a:r>
              <a:rPr lang="en-US" sz="5300">
                <a:solidFill>
                  <a:srgbClr val="FCAF03"/>
                </a:solidFill>
                <a:latin typeface="Capriola"/>
              </a:rPr>
              <a:t>Dinlediğiniz için teşekkürler.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95438" y="7863715"/>
            <a:ext cx="977244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FAFAFA"/>
                </a:solidFill>
                <a:latin typeface="Muli Bold"/>
              </a:rPr>
              <a:t>www.rehberlikservisim.com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10054" y="3041098"/>
            <a:ext cx="7833946" cy="4770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0"/>
              </a:lnSpc>
            </a:pPr>
            <a:r>
              <a:rPr lang="en-US" sz="4550">
                <a:solidFill>
                  <a:srgbClr val="171717"/>
                </a:solidFill>
                <a:latin typeface="Muli Regular Bold"/>
              </a:rPr>
              <a:t>Önceliklerinizi belirleyin.</a:t>
            </a:r>
          </a:p>
          <a:p>
            <a:pPr marL="982346" lvl="1" indent="-491173">
              <a:lnSpc>
                <a:spcPts val="6370"/>
              </a:lnSpc>
              <a:buFont typeface="Arial"/>
              <a:buChar char="•"/>
            </a:pPr>
            <a:r>
              <a:rPr lang="en-US" sz="4550">
                <a:solidFill>
                  <a:srgbClr val="171717"/>
                </a:solidFill>
                <a:latin typeface="Muli Regular Bold"/>
              </a:rPr>
              <a:t>Ödev,</a:t>
            </a:r>
          </a:p>
          <a:p>
            <a:pPr marL="982346" lvl="1" indent="-491173">
              <a:lnSpc>
                <a:spcPts val="6370"/>
              </a:lnSpc>
              <a:buFont typeface="Arial"/>
              <a:buChar char="•"/>
            </a:pPr>
            <a:r>
              <a:rPr lang="en-US" sz="4550">
                <a:solidFill>
                  <a:srgbClr val="171717"/>
                </a:solidFill>
                <a:latin typeface="Muli Regular Bold"/>
              </a:rPr>
              <a:t>Son işlediğiniz konu,</a:t>
            </a:r>
          </a:p>
          <a:p>
            <a:pPr marL="982346" lvl="1" indent="-491173">
              <a:lnSpc>
                <a:spcPts val="6370"/>
              </a:lnSpc>
              <a:buFont typeface="Arial"/>
              <a:buChar char="•"/>
            </a:pPr>
            <a:r>
              <a:rPr lang="en-US" sz="4550">
                <a:solidFill>
                  <a:srgbClr val="171717"/>
                </a:solidFill>
                <a:latin typeface="Muli Regular Bold"/>
              </a:rPr>
              <a:t>Eksik olduğunuz konu,</a:t>
            </a:r>
          </a:p>
          <a:p>
            <a:pPr marL="982346" lvl="1" indent="-491173">
              <a:lnSpc>
                <a:spcPts val="6370"/>
              </a:lnSpc>
              <a:buFont typeface="Arial"/>
              <a:buChar char="•"/>
            </a:pPr>
            <a:r>
              <a:rPr lang="en-US" sz="4550">
                <a:solidFill>
                  <a:srgbClr val="171717"/>
                </a:solidFill>
                <a:latin typeface="Muli Regular Bold"/>
              </a:rPr>
              <a:t>İlk konuların tekrarı,</a:t>
            </a:r>
          </a:p>
          <a:p>
            <a:pPr>
              <a:lnSpc>
                <a:spcPts val="6370"/>
              </a:lnSpc>
            </a:pPr>
            <a:endParaRPr lang="en-US" sz="4550">
              <a:solidFill>
                <a:srgbClr val="171717"/>
              </a:solidFill>
              <a:latin typeface="Muli Regular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5559" y="1276114"/>
            <a:ext cx="920293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71717"/>
                </a:solidFill>
                <a:latin typeface="DejaVu Serif Bold"/>
              </a:rPr>
              <a:t>Hangi Konuya Çalışsam?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494305"/>
            <a:ext cx="6917285" cy="8929338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422" r="-5422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584653" y="1539493"/>
            <a:ext cx="8674647" cy="41638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306535" y="6345115"/>
            <a:ext cx="8042803" cy="2749176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796462" y="2876637"/>
            <a:ext cx="7837575" cy="3044183"/>
            <a:chOff x="0" y="0"/>
            <a:chExt cx="10450100" cy="405891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525"/>
              <a:ext cx="10450100" cy="2809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89"/>
                </a:lnSpc>
              </a:pPr>
              <a:r>
                <a:rPr lang="en-US" sz="6991">
                  <a:solidFill>
                    <a:srgbClr val="171717"/>
                  </a:solidFill>
                  <a:latin typeface="Muli Bold"/>
                </a:rPr>
                <a:t>ZAMAN YETMİYOR.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392554"/>
              <a:ext cx="9651520" cy="6663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6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896331" y="7377121"/>
            <a:ext cx="6863209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rimo Bold"/>
              </a:rPr>
              <a:t>Keşke Daha Fazla Zamanım Olsa!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t="-1422" b="-142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67013" y="3298185"/>
            <a:ext cx="9276941" cy="276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30"/>
              </a:lnSpc>
            </a:pPr>
            <a:r>
              <a:rPr lang="en-US" sz="3950">
                <a:solidFill>
                  <a:srgbClr val="171717"/>
                </a:solidFill>
                <a:latin typeface="Muli Regular Bold"/>
              </a:rPr>
              <a:t>Ne kadar zamanın olduğu değil, zamanını nasıl kullandığın önemli. Hedeflerin için ne kadar zaman ayırabileceksin?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8337" y="2187128"/>
            <a:ext cx="887566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71717"/>
                </a:solidFill>
                <a:latin typeface="DejaVu Serif Bold"/>
              </a:rPr>
              <a:t>Ne Kadar Zamanın Var?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080" b="13421"/>
          <a:stretch>
            <a:fillRect/>
          </a:stretch>
        </p:blipFill>
        <p:spPr>
          <a:xfrm>
            <a:off x="444401" y="2643787"/>
            <a:ext cx="5362005" cy="17126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2229" y="4356457"/>
            <a:ext cx="5390580" cy="2311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4712" r="1048"/>
          <a:stretch>
            <a:fillRect/>
          </a:stretch>
        </p:blipFill>
        <p:spPr>
          <a:xfrm>
            <a:off x="718293" y="6439677"/>
            <a:ext cx="5214516" cy="23723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2223" y="2824966"/>
            <a:ext cx="1170162" cy="11686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4401" y="441570"/>
            <a:ext cx="8875663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71717"/>
                </a:solidFill>
                <a:latin typeface="DejaVu Serif Bold"/>
              </a:rPr>
              <a:t>Ne Kadar Zamanın Var?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10346" y="4432451"/>
            <a:ext cx="3896618" cy="114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383"/>
              </a:lnSpc>
            </a:pPr>
            <a:r>
              <a:rPr lang="en-US" sz="6702">
                <a:solidFill>
                  <a:srgbClr val="171717"/>
                </a:solidFill>
                <a:latin typeface="Abril Fatface"/>
              </a:rPr>
              <a:t>8+8+8=24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9420" y="3021966"/>
            <a:ext cx="2728625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171717"/>
                </a:solidFill>
                <a:latin typeface="Arimo Bold"/>
              </a:rPr>
              <a:t>Okul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16094" y="5075036"/>
            <a:ext cx="2728625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171717"/>
                </a:solidFill>
                <a:latin typeface="Arimo Bold"/>
              </a:rPr>
              <a:t>Uyku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9420" y="6881042"/>
            <a:ext cx="2779727" cy="1202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5"/>
              </a:lnSpc>
            </a:pPr>
            <a:r>
              <a:rPr lang="en-US" sz="2759">
                <a:solidFill>
                  <a:srgbClr val="171717"/>
                </a:solidFill>
                <a:latin typeface="Arimo Bold"/>
              </a:rPr>
              <a:t>Ders</a:t>
            </a:r>
          </a:p>
          <a:p>
            <a:pPr>
              <a:lnSpc>
                <a:spcPts val="3145"/>
              </a:lnSpc>
            </a:pPr>
            <a:r>
              <a:rPr lang="en-US" sz="2759">
                <a:solidFill>
                  <a:srgbClr val="171717"/>
                </a:solidFill>
                <a:latin typeface="Arimo Bold"/>
              </a:rPr>
              <a:t>Serbest Zaman</a:t>
            </a:r>
          </a:p>
          <a:p>
            <a:pPr>
              <a:lnSpc>
                <a:spcPts val="3145"/>
              </a:lnSpc>
            </a:pPr>
            <a:r>
              <a:rPr lang="en-US" sz="2759">
                <a:solidFill>
                  <a:srgbClr val="171717"/>
                </a:solidFill>
                <a:latin typeface="Arimo Bold"/>
              </a:rPr>
              <a:t>Yemek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05733" y="2908618"/>
            <a:ext cx="42029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"/>
              </a:rPr>
              <a:t>8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44719" y="4878037"/>
            <a:ext cx="1170162" cy="116869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69256" y="7012772"/>
            <a:ext cx="1170162" cy="116869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571825" y="7039047"/>
            <a:ext cx="42029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"/>
              </a:rPr>
              <a:t>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19655" y="4961689"/>
            <a:ext cx="420291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DejaVu Serif"/>
              </a:rPr>
              <a:t>8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17" name="Freeform 17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4"/>
              <a:stretch>
                <a:fillRect l="-50846" r="-50846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494305"/>
            <a:ext cx="6917285" cy="8929338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250" r="-5925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8746378" y="2830017"/>
            <a:ext cx="7837575" cy="2814919"/>
            <a:chOff x="0" y="0"/>
            <a:chExt cx="10450100" cy="3753226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0450100" cy="2514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29"/>
                </a:lnSpc>
              </a:pPr>
              <a:r>
                <a:rPr lang="en-US" sz="6191">
                  <a:solidFill>
                    <a:srgbClr val="171717"/>
                  </a:solidFill>
                  <a:latin typeface="Muli Bold"/>
                </a:rPr>
                <a:t>ÇALIŞSAM DA OLMUYOR.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087754"/>
              <a:ext cx="9651520" cy="6654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16"/>
                </a:lnSpc>
              </a:pPr>
              <a:endParaRPr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142445" y="1258390"/>
            <a:ext cx="8674647" cy="4163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306535" y="6345115"/>
            <a:ext cx="8042803" cy="274917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306535" y="7077083"/>
            <a:ext cx="7837575" cy="1199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 Bold"/>
              </a:rPr>
              <a:t>Çalışsam da yapamıyorum,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71717"/>
                </a:solidFill>
                <a:latin typeface="Arimo Bold"/>
              </a:rPr>
              <a:t>en iyisi daha çok çalışmak.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F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991838" y="947030"/>
            <a:ext cx="6501754" cy="8392941"/>
            <a:chOff x="0" y="0"/>
            <a:chExt cx="1934210" cy="2496820"/>
          </a:xfrm>
        </p:grpSpPr>
        <p:sp>
          <p:nvSpPr>
            <p:cNvPr id="3" name="Freeform 3"/>
            <p:cNvSpPr/>
            <p:nvPr/>
          </p:nvSpPr>
          <p:spPr>
            <a:xfrm>
              <a:off x="0" y="31750"/>
              <a:ext cx="1934210" cy="2346960"/>
            </a:xfrm>
            <a:custGeom>
              <a:avLst/>
              <a:gdLst/>
              <a:ahLst/>
              <a:cxnLst/>
              <a:rect l="l" t="t" r="r" b="b"/>
              <a:pathLst>
                <a:path w="1934210" h="2346960">
                  <a:moveTo>
                    <a:pt x="1934210" y="2346960"/>
                  </a:moveTo>
                  <a:lnTo>
                    <a:pt x="15240" y="2259330"/>
                  </a:lnTo>
                  <a:lnTo>
                    <a:pt x="0" y="74930"/>
                  </a:lnTo>
                  <a:lnTo>
                    <a:pt x="1934210" y="0"/>
                  </a:lnTo>
                  <a:close/>
                </a:path>
              </a:pathLst>
            </a:custGeom>
            <a:solidFill>
              <a:srgbClr val="BFBFB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789430" y="1270"/>
              <a:ext cx="125730" cy="2494280"/>
            </a:xfrm>
            <a:custGeom>
              <a:avLst/>
              <a:gdLst/>
              <a:ahLst/>
              <a:cxnLst/>
              <a:rect l="l" t="t" r="r" b="b"/>
              <a:pathLst>
                <a:path w="125730" h="2494280">
                  <a:moveTo>
                    <a:pt x="0" y="2494280"/>
                  </a:moveTo>
                  <a:lnTo>
                    <a:pt x="125730" y="2373630"/>
                  </a:lnTo>
                  <a:lnTo>
                    <a:pt x="125730" y="3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AF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12290" cy="2496820"/>
            </a:xfrm>
            <a:custGeom>
              <a:avLst/>
              <a:gdLst/>
              <a:ahLst/>
              <a:cxnLst/>
              <a:rect l="l" t="t" r="r" b="b"/>
              <a:pathLst>
                <a:path w="1812290" h="2496820">
                  <a:moveTo>
                    <a:pt x="1812290" y="2496820"/>
                  </a:moveTo>
                  <a:lnTo>
                    <a:pt x="0" y="2404110"/>
                  </a:lnTo>
                  <a:lnTo>
                    <a:pt x="0" y="92710"/>
                  </a:lnTo>
                  <a:lnTo>
                    <a:pt x="1812290" y="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88900"/>
              <a:ext cx="31750" cy="2319020"/>
            </a:xfrm>
            <a:custGeom>
              <a:avLst/>
              <a:gdLst/>
              <a:ahLst/>
              <a:cxnLst/>
              <a:rect l="l" t="t" r="r" b="b"/>
              <a:pathLst>
                <a:path w="31750" h="2319020">
                  <a:moveTo>
                    <a:pt x="31750" y="2319020"/>
                  </a:moveTo>
                  <a:lnTo>
                    <a:pt x="0" y="2316480"/>
                  </a:lnTo>
                  <a:lnTo>
                    <a:pt x="0" y="2540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0" y="54610"/>
              <a:ext cx="1637030" cy="2387600"/>
            </a:xfrm>
            <a:custGeom>
              <a:avLst/>
              <a:gdLst/>
              <a:ahLst/>
              <a:cxnLst/>
              <a:rect l="l" t="t" r="r" b="b"/>
              <a:pathLst>
                <a:path w="1637030" h="2387600">
                  <a:moveTo>
                    <a:pt x="1637030" y="2387600"/>
                  </a:moveTo>
                  <a:lnTo>
                    <a:pt x="0" y="2307590"/>
                  </a:lnTo>
                  <a:lnTo>
                    <a:pt x="0" y="80010"/>
                  </a:lnTo>
                  <a:lnTo>
                    <a:pt x="1637030" y="0"/>
                  </a:lnTo>
                  <a:close/>
                </a:path>
              </a:pathLst>
            </a:custGeom>
            <a:blipFill>
              <a:blip r:embed="rId2"/>
              <a:stretch>
                <a:fillRect l="-59387" r="-59387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310054" y="2975494"/>
            <a:ext cx="7833946" cy="397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0"/>
              </a:lnSpc>
            </a:pPr>
            <a:r>
              <a:rPr lang="en-US" sz="4550">
                <a:solidFill>
                  <a:srgbClr val="171717"/>
                </a:solidFill>
                <a:latin typeface="Muli Regular Bold"/>
              </a:rPr>
              <a:t>Çalıştığınız halde yeterli başarıyı gösteremediğinizi düşünüyorsanız çözüm DERS ÇALIŞMAYI BIRAKMAK DEĞİLDİR.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9504" y="1861291"/>
            <a:ext cx="7374136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171717"/>
                </a:solidFill>
                <a:latin typeface="DejaVu Serif Bold"/>
              </a:rPr>
              <a:t>Çalışmayı Bırakma?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584</Words>
  <Application>Microsoft Office PowerPoint</Application>
  <PresentationFormat>Özel</PresentationFormat>
  <Paragraphs>99</Paragraphs>
  <Slides>34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48" baseType="lpstr">
      <vt:lpstr>Abril Fatface</vt:lpstr>
      <vt:lpstr>Capriola</vt:lpstr>
      <vt:lpstr>Arimo</vt:lpstr>
      <vt:lpstr>Muli Bold</vt:lpstr>
      <vt:lpstr>Muli Regular Bold</vt:lpstr>
      <vt:lpstr>Arimo Bold</vt:lpstr>
      <vt:lpstr>Muli Bold Bold</vt:lpstr>
      <vt:lpstr>Arial</vt:lpstr>
      <vt:lpstr>Muli Regular</vt:lpstr>
      <vt:lpstr>CS Gordon Serif</vt:lpstr>
      <vt:lpstr>DejaVu Serif</vt:lpstr>
      <vt:lpstr>DejaVu Serif Bold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Kesirler, Ondalıklar ve Yüzde Kullanarak Olasılık Belirleme</dc:title>
  <cp:lastModifiedBy>MUHAMMET YAVUZ</cp:lastModifiedBy>
  <cp:revision>2</cp:revision>
  <dcterms:created xsi:type="dcterms:W3CDTF">2006-08-16T00:00:00Z</dcterms:created>
  <dcterms:modified xsi:type="dcterms:W3CDTF">2022-03-16T18:26:17Z</dcterms:modified>
  <dc:identifier>DAE7CDPO0XM</dc:identifier>
</cp:coreProperties>
</file>