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lear Sans Regular" charset="1" panose="020B0503030202020304"/>
      <p:regular r:id="rId10"/>
    </p:embeddedFont>
    <p:embeddedFont>
      <p:font typeface="Clear Sans Regular Bold" charset="1" panose="020B0603030202020304"/>
      <p:regular r:id="rId11"/>
    </p:embeddedFont>
    <p:embeddedFont>
      <p:font typeface="Clear Sans Regular Italics" charset="1" panose="020B0503030202090304"/>
      <p:regular r:id="rId12"/>
    </p:embeddedFont>
    <p:embeddedFont>
      <p:font typeface="Clear Sans Regular Bold Italics" charset="1" panose="020B0603030202090304"/>
      <p:regular r:id="rId13"/>
    </p:embeddedFont>
    <p:embeddedFont>
      <p:font typeface="Linux Biolinum" charset="1" panose="02000503000000000000"/>
      <p:regular r:id="rId14"/>
    </p:embeddedFont>
    <p:embeddedFont>
      <p:font typeface="Linux Biolinum Bold" charset="1" panose="02000803000000000000"/>
      <p:regular r:id="rId15"/>
    </p:embeddedFont>
    <p:embeddedFont>
      <p:font typeface="Linux Biolinum Italics" charset="1" panose="02000503000000000000"/>
      <p:regular r:id="rId16"/>
    </p:embeddedFont>
    <p:embeddedFont>
      <p:font typeface="Barlow Bold" charset="1" panose="00000800000000000000"/>
      <p:regular r:id="rId17"/>
    </p:embeddedFont>
    <p:embeddedFont>
      <p:font typeface="Barlow Bold Bold" charset="1" panose="00000900000000000000"/>
      <p:regular r:id="rId18"/>
    </p:embeddedFont>
    <p:embeddedFont>
      <p:font typeface="Barlow Bold Italics" charset="1" panose="00000800000000000000"/>
      <p:regular r:id="rId19"/>
    </p:embeddedFont>
    <p:embeddedFont>
      <p:font typeface="Barlow Bold Bold Italics" charset="1" panose="000009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32" Target="slides/slide12.xml" Type="http://schemas.openxmlformats.org/officeDocument/2006/relationships/slide"/><Relationship Id="rId33" Target="slides/slide13.xml" Type="http://schemas.openxmlformats.org/officeDocument/2006/relationships/slide"/><Relationship Id="rId34" Target="slides/slide14.xml" Type="http://schemas.openxmlformats.org/officeDocument/2006/relationships/slide"/><Relationship Id="rId35" Target="slides/slide15.xml" Type="http://schemas.openxmlformats.org/officeDocument/2006/relationships/slide"/><Relationship Id="rId36" Target="slides/slide16.xml" Type="http://schemas.openxmlformats.org/officeDocument/2006/relationships/slide"/><Relationship Id="rId37" Target="slides/slide17.xml" Type="http://schemas.openxmlformats.org/officeDocument/2006/relationships/slide"/><Relationship Id="rId38" Target="slides/slide18.xml" Type="http://schemas.openxmlformats.org/officeDocument/2006/relationships/slide"/><Relationship Id="rId39" Target="slides/slide19.xml" Type="http://schemas.openxmlformats.org/officeDocument/2006/relationships/slide"/><Relationship Id="rId4" Target="theme/theme1.xml" Type="http://schemas.openxmlformats.org/officeDocument/2006/relationships/theme"/><Relationship Id="rId40" Target="slides/slide20.xml" Type="http://schemas.openxmlformats.org/officeDocument/2006/relationships/slide"/><Relationship Id="rId41" Target="slides/slide21.xml" Type="http://schemas.openxmlformats.org/officeDocument/2006/relationships/slide"/><Relationship Id="rId42" Target="slides/slide22.xml" Type="http://schemas.openxmlformats.org/officeDocument/2006/relationships/slide"/><Relationship Id="rId43" Target="slides/slide23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1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2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2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3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4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4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5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6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6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1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7.pn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8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8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4.png" Type="http://schemas.openxmlformats.org/officeDocument/2006/relationships/image"/><Relationship Id="rId7" Target="../media/image15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6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7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8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19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0.jpeg" Type="http://schemas.openxmlformats.org/officeDocument/2006/relationships/image"/><Relationship Id="rId7" Target="../media/image12.png" Type="http://schemas.openxmlformats.org/officeDocument/2006/relationships/image"/><Relationship Id="rId8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14659532" y="5764695"/>
            <a:ext cx="7256937" cy="6987210"/>
          </a:xfrm>
          <a:prstGeom prst="rect">
            <a:avLst/>
          </a:prstGeom>
        </p:spPr>
      </p:pic>
      <p:grpSp>
        <p:nvGrpSpPr>
          <p:cNvPr name="Group 4" id="4"/>
          <p:cNvGrpSpPr/>
          <p:nvPr/>
        </p:nvGrpSpPr>
        <p:grpSpPr>
          <a:xfrm rot="0">
            <a:off x="3768670" y="2506604"/>
            <a:ext cx="10750660" cy="5273793"/>
            <a:chOff x="0" y="0"/>
            <a:chExt cx="14334213" cy="703172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273515"/>
              <a:ext cx="14334213" cy="5311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5000">
                  <a:solidFill>
                    <a:srgbClr val="91612F"/>
                  </a:solidFill>
                  <a:latin typeface="Linux Biolinum"/>
                </a:rPr>
                <a:t>ANNE-BABA TUTUMLARI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6192517"/>
              <a:ext cx="14334213" cy="841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pc="342" sz="3800">
                  <a:solidFill>
                    <a:srgbClr val="D4813E"/>
                  </a:solidFill>
                  <a:latin typeface="Clear Sans Regular"/>
                </a:rPr>
                <a:t>WWW.REHBERLİKSERVİSİM.COM</a:t>
              </a: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7449" y="-1360712"/>
            <a:ext cx="4565087" cy="44986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928" t="0" r="18928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AŞIRI KORUYUCU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72632"/>
            <a:ext cx="1238886" cy="1104975"/>
            <a:chOff x="0" y="0"/>
            <a:chExt cx="1651848" cy="147330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3682" r="0" b="3682"/>
            <a:stretch>
              <a:fillRect/>
            </a:stretch>
          </p:blipFill>
          <p:spPr>
            <a:xfrm flipH="false" flipV="false" rot="0">
              <a:off x="0" y="0"/>
              <a:ext cx="1651848" cy="1473300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743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41148" y="2126289"/>
            <a:ext cx="9010976" cy="8300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mo"/>
              </a:rPr>
              <a:t>Çocuğa gereğinden fazla kontrol ve özen gösterilmektedir.</a:t>
            </a:r>
          </a:p>
          <a:p>
            <a:pPr>
              <a:lnSpc>
                <a:spcPts val="5039"/>
              </a:lnSpc>
            </a:pPr>
          </a:p>
          <a:p>
            <a:pPr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mo"/>
              </a:rPr>
              <a:t>Çocuklarına hayat tecrübesi yaşama fırsatı tanımazlar.</a:t>
            </a:r>
          </a:p>
          <a:p>
            <a:pPr>
              <a:lnSpc>
                <a:spcPts val="5039"/>
              </a:lnSpc>
            </a:pPr>
          </a:p>
          <a:p>
            <a:pPr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mo"/>
              </a:rPr>
              <a:t>Çocuklarının büyüdüğünü fark etmeyip bebekmiş gibi davranırlar.</a:t>
            </a:r>
          </a:p>
          <a:p>
            <a:pPr>
              <a:lnSpc>
                <a:spcPts val="5039"/>
              </a:lnSpc>
            </a:pPr>
          </a:p>
          <a:p>
            <a:pPr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Arimo"/>
              </a:rPr>
              <a:t>Çocuklarına hiçbir iş ve sorumluluk vermezler, her şeyi kendileri yaparlar.</a:t>
            </a:r>
          </a:p>
          <a:p>
            <a:pPr>
              <a:lnSpc>
                <a:spcPts val="5039"/>
              </a:lnSpc>
            </a:pPr>
          </a:p>
          <a:p>
            <a:pPr algn="l">
              <a:lnSpc>
                <a:spcPts val="503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464" r="0" b="14464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730303" y="573587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9939" y="1083427"/>
            <a:ext cx="1229361" cy="1083385"/>
            <a:chOff x="0" y="0"/>
            <a:chExt cx="16391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236" r="0" b="4236"/>
            <a:stretch>
              <a:fillRect/>
            </a:stretch>
          </p:blipFill>
          <p:spPr>
            <a:xfrm flipH="false" flipV="false" rot="0">
              <a:off x="0" y="0"/>
              <a:ext cx="16391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3810" y="402640"/>
              <a:ext cx="660300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950209"/>
            <a:ext cx="10049068" cy="7032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</a:rPr>
              <a:t>Özgüven duygusu geliştiremez.</a:t>
            </a:r>
          </a:p>
          <a:p>
            <a:pPr>
              <a:lnSpc>
                <a:spcPts val="5599"/>
              </a:lnSpc>
            </a:pPr>
          </a:p>
          <a:p>
            <a:pPr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</a:rPr>
              <a:t>Kendi başına bir şey yapamaz,</a:t>
            </a: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mo"/>
              </a:rPr>
              <a:t> yapabileceğine inanmaz.</a:t>
            </a:r>
          </a:p>
          <a:p>
            <a:pPr>
              <a:lnSpc>
                <a:spcPts val="5599"/>
              </a:lnSpc>
            </a:pPr>
          </a:p>
          <a:p>
            <a:pPr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</a:rPr>
              <a:t>Aileden uzak olma onlar için çok zor bir durumdur.</a:t>
            </a:r>
          </a:p>
          <a:p>
            <a:pPr>
              <a:lnSpc>
                <a:spcPts val="5599"/>
              </a:lnSpc>
            </a:pPr>
          </a:p>
          <a:p>
            <a:pPr marL="863598" indent="-431799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00"/>
                </a:solidFill>
                <a:latin typeface="Arimo"/>
              </a:rPr>
              <a:t>Dolayısıyla huzursuz ve kaygılı olur.</a:t>
            </a:r>
          </a:p>
          <a:p>
            <a:pPr algn="l">
              <a:lnSpc>
                <a:spcPts val="559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464" r="0" b="14464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9939" y="1083427"/>
            <a:ext cx="1229361" cy="1083385"/>
            <a:chOff x="0" y="0"/>
            <a:chExt cx="16391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236" r="0" b="4236"/>
            <a:stretch>
              <a:fillRect/>
            </a:stretch>
          </p:blipFill>
          <p:spPr>
            <a:xfrm flipH="false" flipV="false" rot="0">
              <a:off x="0" y="0"/>
              <a:ext cx="16391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3810" y="402640"/>
              <a:ext cx="660300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290251"/>
            <a:ext cx="10049068" cy="795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Sorumluluk duygusu gelişemez.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İçe dönük ya da saldırgan olur.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Davranış bozukluğu (tırnak yeme, kekemelik, okul fobisi, yalan vb.) görülür.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Anne-babaya bağımlı olur.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732" t="0" r="18732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İLGİSİZ-DUYARSIZ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83427"/>
            <a:ext cx="1238886" cy="1083385"/>
            <a:chOff x="0" y="0"/>
            <a:chExt cx="16518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587" r="0" b="4587"/>
            <a:stretch>
              <a:fillRect/>
            </a:stretch>
          </p:blipFill>
          <p:spPr>
            <a:xfrm flipH="false" flipV="false" rot="0">
              <a:off x="0" y="0"/>
              <a:ext cx="16518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41148" y="2290251"/>
            <a:ext cx="9010976" cy="7887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Sadece anne, sadece baba ya da anne- baba duyarsızdır. 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Çocuklarına yeteri kadar zaman ayırmazlar. 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Çocukları için hiçbir konuda gerekli çabayı harcamazlar. 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Ruhsal durum ve okul başarısıyla ilgilenilmez</a:t>
            </a:r>
          </a:p>
          <a:p>
            <a:pPr algn="l">
              <a:lnSpc>
                <a:spcPts val="517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452" r="0" b="14452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83427"/>
            <a:ext cx="1238886" cy="1083385"/>
            <a:chOff x="0" y="0"/>
            <a:chExt cx="16518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587" r="0" b="4587"/>
            <a:stretch>
              <a:fillRect/>
            </a:stretch>
          </p:blipFill>
          <p:spPr>
            <a:xfrm flipH="false" flipV="false" rot="0">
              <a:off x="0" y="0"/>
              <a:ext cx="16518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126289"/>
            <a:ext cx="9828419" cy="6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Yanlış arkadaşlıklar kurarak, suç işleme eğilimleri yüksektir.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Genellikle kural tanımazlar.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Bu tutumla büyüyen çocukların pasif ve donuk oldukları görülür.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452" r="0" b="14452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126289"/>
            <a:ext cx="9828419" cy="723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 Genellikle okula karşı ilgisiz olurlar.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 </a:t>
            </a: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 Anne babasının dikkatini çekmek için alışılmadık davranışlar sergiler.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 Zararlı alışkanlıklar edinmeye meyillidir.</a:t>
            </a:r>
          </a:p>
          <a:p>
            <a:pPr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889" t="0" r="889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82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TUTARSIZ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53597" y="1815620"/>
            <a:ext cx="9010976" cy="8545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Çocuğun yaptığı bir davranış bazen çok sert, bir tepki alabilirken, bazen de çok olumlu karşılanabilmektedir.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Anne ve babanın davranışları arasında tutarsızlıklar görülebilir.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Tüm çocuklara eşit davranmaz, ayrım yaparlar.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Kız ve erkek çocuğa cinsiyetine göre farklı davranırlar.</a:t>
            </a:r>
          </a:p>
          <a:p>
            <a:pPr algn="l">
              <a:lnSpc>
                <a:spcPts val="517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23618" t="0" r="23618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17443" y="2332989"/>
            <a:ext cx="9010976" cy="795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•Çocuk hangi davranışı, nerede?, nasıl?, ne zaman? yapacağı konusunda bocalar. 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    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•“Bu davranışı yaparak nasıl cezadan kurtulurum?” şeklinde bir teknik geliştirir.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•Çocuk nasıl davranacağını bilmez.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23618" t="0" r="23618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17443" y="2332989"/>
            <a:ext cx="9010976" cy="7230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•İç çatışmalar, huzursuzluk ve öncelikle anne babaya sonra da insanlara karşı güvensizlik oluşur. 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•Görüşlerini açıkça söyleyemez. Kendini hiçbir ortamda rahat savunamaz. Ürkek, herkesin söylediğini kabul eden biri olabilir.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20354" t="0" r="20354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82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DEMOKRATİK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53597" y="1815620"/>
            <a:ext cx="9795472" cy="775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Çocuk ayrı bir birey olarak kabul edilir.</a:t>
            </a:r>
          </a:p>
          <a:p>
            <a:pPr>
              <a:lnSpc>
                <a:spcPts val="6050"/>
              </a:lnSpc>
            </a:pPr>
          </a:p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Anne baba çocuğu koşulsuz kabul eder.</a:t>
            </a:r>
          </a:p>
          <a:p>
            <a:pPr>
              <a:lnSpc>
                <a:spcPts val="6050"/>
              </a:lnSpc>
            </a:pPr>
          </a:p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Çocuğa sevgi ile yaklaşır ve onu sevdiklerini davranışlarıyla gösterirler.</a:t>
            </a:r>
          </a:p>
          <a:p>
            <a:pPr algn="l">
              <a:lnSpc>
                <a:spcPts val="731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2518" r="0" b="16409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80547" y="2066467"/>
            <a:ext cx="9423876" cy="6382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94"/>
              </a:lnSpc>
            </a:pPr>
            <a:r>
              <a:rPr lang="en-US" sz="12394">
                <a:solidFill>
                  <a:srgbClr val="91612F"/>
                </a:solidFill>
                <a:latin typeface="Linux Biolinum"/>
              </a:rPr>
              <a:t>   Çocuk Ne Yaşarsa Onu Öğrenir.</a:t>
            </a:r>
          </a:p>
          <a:p>
            <a:pPr>
              <a:lnSpc>
                <a:spcPts val="12394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20354" t="0" r="20354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82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DEMOKRATİK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28700"/>
            <a:ext cx="1238886" cy="1192839"/>
            <a:chOff x="0" y="0"/>
            <a:chExt cx="1651848" cy="159045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0" r="0" b="0"/>
            <a:stretch>
              <a:fillRect/>
            </a:stretch>
          </p:blipFill>
          <p:spPr>
            <a:xfrm flipH="false" flipV="false" rot="0">
              <a:off x="0" y="0"/>
              <a:ext cx="1651848" cy="1590452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819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ef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253597" y="1815620"/>
            <a:ext cx="9795472" cy="775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Çocuk tüm yönleriyle kabul edilir.</a:t>
            </a:r>
          </a:p>
          <a:p>
            <a:pPr>
              <a:lnSpc>
                <a:spcPts val="6050"/>
              </a:lnSpc>
            </a:pPr>
          </a:p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Anne ve baba, çocuk için iyi bir modeldir.</a:t>
            </a:r>
          </a:p>
          <a:p>
            <a:pPr>
              <a:lnSpc>
                <a:spcPts val="6050"/>
              </a:lnSpc>
            </a:pPr>
          </a:p>
          <a:p>
            <a:pPr marL="933137" indent="-466568" lvl="1">
              <a:lnSpc>
                <a:spcPts val="6050"/>
              </a:lnSpc>
              <a:buFont typeface="Arial"/>
              <a:buChar char="•"/>
            </a:pPr>
            <a:r>
              <a:rPr lang="en-US" sz="4322">
                <a:solidFill>
                  <a:srgbClr val="000000"/>
                </a:solidFill>
                <a:latin typeface="Arimo"/>
              </a:rPr>
              <a:t>Aile içerisinde kurallar herkes için hep birlikte belirlenir. Kuralların mantıklı açıklaması çocuğa yapılır.</a:t>
            </a:r>
          </a:p>
          <a:p>
            <a:pPr>
              <a:lnSpc>
                <a:spcPts val="6050"/>
              </a:lnSpc>
            </a:pPr>
          </a:p>
          <a:p>
            <a:pPr algn="l">
              <a:lnSpc>
                <a:spcPts val="7310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530" r="0" b="1453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30205"/>
            <a:ext cx="1238886" cy="1189829"/>
            <a:chOff x="0" y="0"/>
            <a:chExt cx="1651848" cy="158643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126" r="0" b="126"/>
            <a:stretch>
              <a:fillRect/>
            </a:stretch>
          </p:blipFill>
          <p:spPr>
            <a:xfrm flipH="false" flipV="false" rot="0">
              <a:off x="0" y="0"/>
              <a:ext cx="1651848" cy="1586438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77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079397"/>
            <a:ext cx="9828419" cy="7954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Kendi haklarını korurlar, başkalarının haklarına saygı gösterirler.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Arkadaş gruplarına rahatlıkla uyum sağlarlar.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Bir gruba dahil olmada, grup içinde aldıkları görev ve sorumlulukları yerine getirmede zorlanmazlar.</a:t>
            </a: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530" r="0" b="1453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30205"/>
            <a:ext cx="1238886" cy="1189829"/>
            <a:chOff x="0" y="0"/>
            <a:chExt cx="1651848" cy="158643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126" r="0" b="126"/>
            <a:stretch>
              <a:fillRect/>
            </a:stretch>
          </p:blipFill>
          <p:spPr>
            <a:xfrm flipH="false" flipV="false" rot="0">
              <a:off x="0" y="0"/>
              <a:ext cx="1651848" cy="1586438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77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0" y="2079397"/>
            <a:ext cx="9828419" cy="65062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Çevrelerindeki akran ve yetişkinlerle sağlıklı iletişim kurarlar.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Kendilerine güvenirler.</a:t>
            </a:r>
          </a:p>
          <a:p>
            <a:pPr>
              <a:lnSpc>
                <a:spcPts val="5739"/>
              </a:lnSpc>
            </a:pPr>
          </a:p>
          <a:p>
            <a:pPr marL="885181" indent="-442590" lvl="1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Arimo"/>
              </a:rPr>
              <a:t>Yaratıcıdırlar.</a:t>
            </a:r>
          </a:p>
          <a:p>
            <a:pPr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761304" y="-1199473"/>
            <a:ext cx="4094268" cy="4456346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2399537" y="7681856"/>
            <a:ext cx="5192177" cy="41148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270915" y="-1509656"/>
            <a:ext cx="6461686" cy="7033127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5043078" y="2707804"/>
            <a:ext cx="7914329" cy="2779713"/>
            <a:chOff x="0" y="0"/>
            <a:chExt cx="6173576" cy="2168317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173576" cy="2168316"/>
            </a:xfrm>
            <a:custGeom>
              <a:avLst/>
              <a:gdLst/>
              <a:ahLst/>
              <a:cxnLst/>
              <a:rect r="r" b="b" t="t" l="l"/>
              <a:pathLst>
                <a:path h="2168316" w="6173576">
                  <a:moveTo>
                    <a:pt x="6173576" y="584200"/>
                  </a:moveTo>
                  <a:lnTo>
                    <a:pt x="6173576" y="2168316"/>
                  </a:lnTo>
                  <a:lnTo>
                    <a:pt x="0" y="2168316"/>
                  </a:lnTo>
                  <a:lnTo>
                    <a:pt x="0" y="585470"/>
                  </a:lnTo>
                  <a:lnTo>
                    <a:pt x="2654300" y="585470"/>
                  </a:lnTo>
                  <a:cubicBezTo>
                    <a:pt x="2710180" y="585470"/>
                    <a:pt x="2754630" y="539750"/>
                    <a:pt x="2754630" y="485140"/>
                  </a:cubicBezTo>
                  <a:lnTo>
                    <a:pt x="2754630" y="100330"/>
                  </a:lnTo>
                  <a:cubicBezTo>
                    <a:pt x="2754630" y="44450"/>
                    <a:pt x="2800350" y="0"/>
                    <a:pt x="2854960" y="0"/>
                  </a:cubicBezTo>
                  <a:lnTo>
                    <a:pt x="2941426" y="0"/>
                  </a:lnTo>
                  <a:cubicBezTo>
                    <a:pt x="2997306" y="0"/>
                    <a:pt x="3041756" y="45720"/>
                    <a:pt x="3041756" y="100330"/>
                  </a:cubicBezTo>
                  <a:lnTo>
                    <a:pt x="3041756" y="483870"/>
                  </a:lnTo>
                  <a:cubicBezTo>
                    <a:pt x="3041756" y="539750"/>
                    <a:pt x="3086206" y="584200"/>
                    <a:pt x="3140816" y="584200"/>
                  </a:cubicBezTo>
                  <a:lnTo>
                    <a:pt x="6173576" y="584200"/>
                  </a:lnTo>
                  <a:close/>
                </a:path>
              </a:pathLst>
            </a:custGeom>
            <a:solidFill>
              <a:srgbClr val="CCA995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5043078" y="5487517"/>
            <a:ext cx="7914329" cy="2938327"/>
            <a:chOff x="0" y="0"/>
            <a:chExt cx="6173576" cy="2292044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173576" cy="2292043"/>
            </a:xfrm>
            <a:custGeom>
              <a:avLst/>
              <a:gdLst/>
              <a:ahLst/>
              <a:cxnLst/>
              <a:rect r="r" b="b" t="t" l="l"/>
              <a:pathLst>
                <a:path h="2292043" w="6173576">
                  <a:moveTo>
                    <a:pt x="6173576" y="584200"/>
                  </a:moveTo>
                  <a:lnTo>
                    <a:pt x="6173576" y="2292043"/>
                  </a:lnTo>
                  <a:lnTo>
                    <a:pt x="0" y="2292043"/>
                  </a:lnTo>
                  <a:lnTo>
                    <a:pt x="0" y="585470"/>
                  </a:lnTo>
                  <a:lnTo>
                    <a:pt x="2654300" y="585470"/>
                  </a:lnTo>
                  <a:cubicBezTo>
                    <a:pt x="2710180" y="585470"/>
                    <a:pt x="2754630" y="539750"/>
                    <a:pt x="2754630" y="485140"/>
                  </a:cubicBezTo>
                  <a:lnTo>
                    <a:pt x="2754630" y="100330"/>
                  </a:lnTo>
                  <a:cubicBezTo>
                    <a:pt x="2754630" y="44450"/>
                    <a:pt x="2800350" y="0"/>
                    <a:pt x="2854960" y="0"/>
                  </a:cubicBezTo>
                  <a:lnTo>
                    <a:pt x="2941426" y="0"/>
                  </a:lnTo>
                  <a:cubicBezTo>
                    <a:pt x="2997306" y="0"/>
                    <a:pt x="3041756" y="45720"/>
                    <a:pt x="3041756" y="100330"/>
                  </a:cubicBezTo>
                  <a:lnTo>
                    <a:pt x="3041756" y="483870"/>
                  </a:lnTo>
                  <a:cubicBezTo>
                    <a:pt x="3041756" y="539750"/>
                    <a:pt x="3086206" y="584200"/>
                    <a:pt x="3140816" y="584200"/>
                  </a:cubicBezTo>
                  <a:lnTo>
                    <a:pt x="6173576" y="584200"/>
                  </a:lnTo>
                  <a:close/>
                </a:path>
              </a:pathLst>
            </a:custGeom>
            <a:solidFill>
              <a:srgbClr val="CCA995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285830" y="8425844"/>
            <a:ext cx="3204490" cy="1496764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3971042" y="4021461"/>
            <a:ext cx="10058400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WWW.REHBERLİKSERVİSİM.COM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971042" y="6870956"/>
            <a:ext cx="10058400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MUHAMMET YAVUZ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043078" y="61973"/>
            <a:ext cx="7914329" cy="2743759"/>
            <a:chOff x="0" y="0"/>
            <a:chExt cx="6173576" cy="2140270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6173576" cy="2140270"/>
            </a:xfrm>
            <a:custGeom>
              <a:avLst/>
              <a:gdLst/>
              <a:ahLst/>
              <a:cxnLst/>
              <a:rect r="r" b="b" t="t" l="l"/>
              <a:pathLst>
                <a:path h="2140270" w="6173576">
                  <a:moveTo>
                    <a:pt x="6173576" y="584200"/>
                  </a:moveTo>
                  <a:lnTo>
                    <a:pt x="6173576" y="2140270"/>
                  </a:lnTo>
                  <a:lnTo>
                    <a:pt x="0" y="2140270"/>
                  </a:lnTo>
                  <a:lnTo>
                    <a:pt x="0" y="585470"/>
                  </a:lnTo>
                  <a:lnTo>
                    <a:pt x="2654300" y="585470"/>
                  </a:lnTo>
                  <a:cubicBezTo>
                    <a:pt x="2710180" y="585470"/>
                    <a:pt x="2754630" y="539750"/>
                    <a:pt x="2754630" y="485140"/>
                  </a:cubicBezTo>
                  <a:lnTo>
                    <a:pt x="2754630" y="100330"/>
                  </a:lnTo>
                  <a:cubicBezTo>
                    <a:pt x="2754630" y="44450"/>
                    <a:pt x="2800350" y="0"/>
                    <a:pt x="2854960" y="0"/>
                  </a:cubicBezTo>
                  <a:lnTo>
                    <a:pt x="2941426" y="0"/>
                  </a:lnTo>
                  <a:cubicBezTo>
                    <a:pt x="2997306" y="0"/>
                    <a:pt x="3041756" y="45720"/>
                    <a:pt x="3041756" y="100330"/>
                  </a:cubicBezTo>
                  <a:lnTo>
                    <a:pt x="3041756" y="483870"/>
                  </a:lnTo>
                  <a:cubicBezTo>
                    <a:pt x="3041756" y="539750"/>
                    <a:pt x="3086206" y="584200"/>
                    <a:pt x="3140816" y="584200"/>
                  </a:cubicBezTo>
                  <a:lnTo>
                    <a:pt x="6173576" y="584200"/>
                  </a:lnTo>
                  <a:close/>
                </a:path>
              </a:pathLst>
            </a:custGeom>
            <a:solidFill>
              <a:srgbClr val="CCA995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971042" y="1407468"/>
            <a:ext cx="10058400" cy="59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"/>
              </a:rPr>
              <a:t>SUNUMUMUZ BİTMİŞTİR...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29531" y="7925392"/>
            <a:ext cx="4197240" cy="404123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819365" y="4048125"/>
            <a:ext cx="5696994" cy="235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91612F"/>
                </a:solidFill>
                <a:latin typeface="Linux Biolinum"/>
              </a:rPr>
              <a:t>Anne-Baba Tutumları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942158" y="2473536"/>
            <a:ext cx="6731113" cy="1709920"/>
            <a:chOff x="0" y="0"/>
            <a:chExt cx="8974818" cy="227989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MÜKEMMELIYETÇI 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50182" y="2299954"/>
            <a:ext cx="459346" cy="1256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857387" y="2426691"/>
            <a:ext cx="1084772" cy="1146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01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50182" y="4515042"/>
            <a:ext cx="459346" cy="12569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9857387" y="4641779"/>
            <a:ext cx="1084772" cy="1146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02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50182" y="6730130"/>
            <a:ext cx="459346" cy="1256916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9857387" y="6856867"/>
            <a:ext cx="1084772" cy="1146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03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3479" y="-1169548"/>
            <a:ext cx="3583276" cy="3531156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1105939" y="4690880"/>
            <a:ext cx="6731113" cy="1709920"/>
            <a:chOff x="0" y="0"/>
            <a:chExt cx="8974818" cy="2279894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BASKICI-OTORİTER 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105939" y="6733301"/>
            <a:ext cx="6731113" cy="1709920"/>
            <a:chOff x="0" y="0"/>
            <a:chExt cx="8974818" cy="2279894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AŞIRI KORUYUCU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629531" y="7925392"/>
            <a:ext cx="4197240" cy="4041236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819365" y="4048125"/>
            <a:ext cx="5696994" cy="235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91612F"/>
                </a:solidFill>
                <a:latin typeface="Linux Biolinum"/>
              </a:rPr>
              <a:t>Anne-Baba Tutumları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0915439" y="1003949"/>
            <a:ext cx="6731113" cy="1709920"/>
            <a:chOff x="0" y="0"/>
            <a:chExt cx="8974818" cy="2279894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AŞIRI HOŞGÖRÜLÜ 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23462" y="830368"/>
            <a:ext cx="459346" cy="12569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830667" y="955072"/>
            <a:ext cx="1084772" cy="115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04</a:t>
            </a:r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23462" y="3045456"/>
            <a:ext cx="459346" cy="1256916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9830667" y="3170160"/>
            <a:ext cx="1084772" cy="115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05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10023462" y="5260544"/>
            <a:ext cx="459346" cy="1256916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9830667" y="5385248"/>
            <a:ext cx="1084772" cy="115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06</a:t>
            </a:r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23479" y="-1169548"/>
            <a:ext cx="3583276" cy="3531156"/>
          </a:xfrm>
          <a:prstGeom prst="rect">
            <a:avLst/>
          </a:prstGeom>
        </p:spPr>
      </p:pic>
      <p:grpSp>
        <p:nvGrpSpPr>
          <p:cNvPr name="Group 15" id="15"/>
          <p:cNvGrpSpPr/>
          <p:nvPr/>
        </p:nvGrpSpPr>
        <p:grpSpPr>
          <a:xfrm rot="0">
            <a:off x="11079219" y="3221293"/>
            <a:ext cx="6731113" cy="1709920"/>
            <a:chOff x="0" y="0"/>
            <a:chExt cx="8974818" cy="2279894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İLGİSİZ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079219" y="5263714"/>
            <a:ext cx="6731113" cy="1709920"/>
            <a:chOff x="0" y="0"/>
            <a:chExt cx="8974818" cy="2279894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TUTARSIZ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079219" y="7334550"/>
            <a:ext cx="6731113" cy="1709920"/>
            <a:chOff x="0" y="0"/>
            <a:chExt cx="8974818" cy="2279894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10880"/>
              <a:ext cx="8974818" cy="15721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DEMOKRATİK</a:t>
              </a:r>
            </a:p>
            <a:p>
              <a:pPr>
                <a:lnSpc>
                  <a:spcPts val="4601"/>
                </a:lnSpc>
              </a:pPr>
              <a:r>
                <a:rPr lang="en-US" spc="116" sz="3899">
                  <a:solidFill>
                    <a:srgbClr val="91612F"/>
                  </a:solidFill>
                  <a:latin typeface="Barlow Bold"/>
                </a:rPr>
                <a:t>ANNE BABA TUTUMU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2039129"/>
              <a:ext cx="8974818" cy="5117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220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9994447" y="7421638"/>
            <a:ext cx="1084772" cy="1150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500"/>
              </a:lnSpc>
            </a:pPr>
            <a:r>
              <a:rPr lang="en-US" sz="8500">
                <a:solidFill>
                  <a:srgbClr val="91612F"/>
                </a:solidFill>
                <a:latin typeface="Linux Biolinum"/>
              </a:rPr>
              <a:t>07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693" t="0" r="18693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6842904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MÜKEMMELİYETÇİ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83427"/>
            <a:ext cx="1238886" cy="1083385"/>
            <a:chOff x="0" y="0"/>
            <a:chExt cx="16518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587" r="0" b="4587"/>
            <a:stretch>
              <a:fillRect/>
            </a:stretch>
          </p:blipFill>
          <p:spPr>
            <a:xfrm flipH="false" flipV="false" rot="0">
              <a:off x="0" y="0"/>
              <a:ext cx="16518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502379" y="2451099"/>
            <a:ext cx="9010976" cy="6807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Arimo"/>
              </a:rPr>
              <a:t>Bu anne – babaları memnun etmek, çocuklar için oldukça zordur.</a:t>
            </a:r>
          </a:p>
          <a:p>
            <a:pPr>
              <a:lnSpc>
                <a:spcPts val="4899"/>
              </a:lnSpc>
            </a:pP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Arimo"/>
              </a:rPr>
              <a:t>Çocuk çırpınıp çabaladıkça anne – baba daha fazlasını (en mükemmelini) ister.</a:t>
            </a:r>
          </a:p>
          <a:p>
            <a:pPr>
              <a:lnSpc>
                <a:spcPts val="4899"/>
              </a:lnSpc>
            </a:pPr>
          </a:p>
          <a:p>
            <a:pPr marL="755644" indent="-377822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Arimo"/>
              </a:rPr>
              <a:t>Anne – babadaki mükemmeliyetçilik sadece çocuğa yönelik değil tüm aile yaşantısında kendini gösterir (düzenli, titiz, katı, kuralcı vb.) </a:t>
            </a:r>
          </a:p>
          <a:p>
            <a:pPr algn="l"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781" t="0" r="18781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83427"/>
            <a:ext cx="1238886" cy="1083385"/>
            <a:chOff x="0" y="0"/>
            <a:chExt cx="1651848" cy="144451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587" r="0" b="4587"/>
            <a:stretch>
              <a:fillRect/>
            </a:stretch>
          </p:blipFill>
          <p:spPr>
            <a:xfrm flipH="false" flipV="false" rot="0">
              <a:off x="0" y="0"/>
              <a:ext cx="1651848" cy="1444514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606187" y="3090820"/>
            <a:ext cx="9010976" cy="4601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Zamanla çocuk aşırı kaygı, stres, tedirginlik, hayal kırıklığı gibi duyguları yaşamaya başlar. “Tırnak yeme, kekemelik, alt ıslatma, yalan, çalma, ...gibi” davranış sorunlarıyla kendini ifade eder.</a:t>
            </a:r>
          </a:p>
          <a:p>
            <a:pPr algn="l">
              <a:lnSpc>
                <a:spcPts val="517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722" t="0" r="18722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grpSp>
        <p:nvGrpSpPr>
          <p:cNvPr name="Group 5" id="5"/>
          <p:cNvGrpSpPr/>
          <p:nvPr/>
        </p:nvGrpSpPr>
        <p:grpSpPr>
          <a:xfrm rot="0">
            <a:off x="16020414" y="1083427"/>
            <a:ext cx="1238886" cy="1083385"/>
            <a:chOff x="0" y="0"/>
            <a:chExt cx="1651848" cy="144451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4587" r="0" b="4587"/>
            <a:stretch>
              <a:fillRect/>
            </a:stretch>
          </p:blipFill>
          <p:spPr>
            <a:xfrm flipH="false" flipV="false" rot="0">
              <a:off x="0" y="0"/>
              <a:ext cx="1651848" cy="1444514"/>
            </a:xfrm>
            <a:prstGeom prst="rect">
              <a:avLst/>
            </a:prstGeom>
          </p:spPr>
        </p:pic>
        <p:sp>
          <p:nvSpPr>
            <p:cNvPr name="TextBox 7" id="7"/>
            <p:cNvSpPr txBox="true"/>
            <p:nvPr/>
          </p:nvSpPr>
          <p:spPr>
            <a:xfrm rot="0">
              <a:off x="417016" y="402640"/>
              <a:ext cx="665416" cy="645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00"/>
                </a:lnSpc>
                <a:spcBef>
                  <a:spcPct val="0"/>
                </a:spcBef>
              </a:pPr>
              <a:r>
                <a:rPr lang="en-US" sz="35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28700" y="628314"/>
            <a:ext cx="823587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OTORİTER-ELEŞTİRİCİ TUTUM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1629" y="2974449"/>
            <a:ext cx="9010976" cy="7230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Çocukları üzerinde baskı kurarlar.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Sevgilerini esirgeyerek çocuklarına isteklerini yaptırmaya çalışırlar.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Çocuklarını dinlemezler.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Sürekli eleştiren, yargılayan, suçlayan anne, babalardır.</a:t>
            </a:r>
          </a:p>
          <a:p>
            <a:pPr>
              <a:lnSpc>
                <a:spcPts val="5179"/>
              </a:lnSpc>
            </a:pPr>
          </a:p>
          <a:p>
            <a:pPr algn="l">
              <a:lnSpc>
                <a:spcPts val="517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18732" t="0" r="18732" b="0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23587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OTORİTER-ELEŞTİRİCİ TUTUM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89459"/>
            <a:ext cx="1238886" cy="1071320"/>
            <a:chOff x="0" y="0"/>
            <a:chExt cx="1651848" cy="142842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5093" r="0" b="5093"/>
            <a:stretch>
              <a:fillRect/>
            </a:stretch>
          </p:blipFill>
          <p:spPr>
            <a:xfrm flipH="false" flipV="false" rot="0">
              <a:off x="0" y="0"/>
              <a:ext cx="1651848" cy="1428427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02640"/>
              <a:ext cx="665416" cy="6294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00"/>
                </a:lnSpc>
                <a:spcBef>
                  <a:spcPct val="0"/>
                </a:spcBef>
              </a:pPr>
              <a:r>
                <a:rPr lang="en-US" sz="34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51629" y="2974449"/>
            <a:ext cx="9010976" cy="5916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Her zaman hakimiyet anne – babadadır.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Çocuk ne yaparsa yapsın hep eleştirilir, suçlanır.</a:t>
            </a:r>
          </a:p>
          <a:p>
            <a:pPr>
              <a:lnSpc>
                <a:spcPts val="5179"/>
              </a:lnSpc>
            </a:pPr>
          </a:p>
          <a:p>
            <a:pPr marL="798823" indent="-399411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Arimo"/>
              </a:rPr>
              <a:t>Sadece kendi kuralları, istekleri, duyguları ön plandadır.</a:t>
            </a:r>
          </a:p>
          <a:p>
            <a:pPr algn="l">
              <a:lnSpc>
                <a:spcPts val="517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/>
          <a:srcRect l="0" t="14452" r="0" b="14452"/>
          <a:stretch>
            <a:fillRect/>
          </a:stretch>
        </p:blipFill>
        <p:spPr>
          <a:xfrm flipH="false" flipV="false" rot="0">
            <a:off x="11067130" y="2385501"/>
            <a:ext cx="5174108" cy="5515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028700" y="628314"/>
            <a:ext cx="8588462" cy="159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00"/>
              </a:lnSpc>
            </a:pPr>
            <a:r>
              <a:rPr lang="en-US" sz="6100">
                <a:solidFill>
                  <a:srgbClr val="91612F"/>
                </a:solidFill>
                <a:latin typeface="Linux Biolinum"/>
              </a:rPr>
              <a:t>ÇOCUK ÜZERİNDEKİ ETKİLERİ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020414" y="1030205"/>
            <a:ext cx="1238886" cy="1189829"/>
            <a:chOff x="0" y="0"/>
            <a:chExt cx="1651848" cy="158643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0" t="126" r="0" b="126"/>
            <a:stretch>
              <a:fillRect/>
            </a:stretch>
          </p:blipFill>
          <p:spPr>
            <a:xfrm flipH="false" flipV="false" rot="0">
              <a:off x="0" y="0"/>
              <a:ext cx="1651848" cy="1586438"/>
            </a:xfrm>
            <a:prstGeom prst="rect">
              <a:avLst/>
            </a:prstGeom>
          </p:spPr>
        </p:pic>
        <p:sp>
          <p:nvSpPr>
            <p:cNvPr name="TextBox 8" id="8"/>
            <p:cNvSpPr txBox="true"/>
            <p:nvPr/>
          </p:nvSpPr>
          <p:spPr>
            <a:xfrm rot="0">
              <a:off x="417016" y="412165"/>
              <a:ext cx="665416" cy="7779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FFFCF7"/>
                  </a:solidFill>
                  <a:latin typeface="Linux Biolinum Bold Italics"/>
                </a:rPr>
                <a:t>rs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17443" y="3198658"/>
            <a:ext cx="9010976" cy="5058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Arimo"/>
              </a:rPr>
              <a:t>Ebeveynlerinin baskısı altında olan çocuk sessiz, uslu, d</a:t>
            </a:r>
            <a:r>
              <a:rPr lang="en-US" sz="4099">
                <a:solidFill>
                  <a:srgbClr val="000000"/>
                </a:solidFill>
                <a:latin typeface="Arimo"/>
              </a:rPr>
              <a:t>ikkatli olmasına karşın çekingen, silik, başkalarının etkisinde kolayca kalabilen, aşırı hassas bir yapıya sahip olabilmektedir.</a:t>
            </a:r>
          </a:p>
          <a:p>
            <a:pPr>
              <a:lnSpc>
                <a:spcPts val="5739"/>
              </a:lnSpc>
            </a:pPr>
          </a:p>
          <a:p>
            <a:pPr algn="l">
              <a:lnSpc>
                <a:spcPts val="573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DAE6jlatn7I</dc:identifier>
  <dcterms:modified xsi:type="dcterms:W3CDTF">2011-08-01T06:04:30Z</dcterms:modified>
  <cp:revision>1</cp:revision>
  <dc:title>Kahverengi ve Krem Rengi Narin Organik Freelance Yazar Pazarlama Sunum</dc:title>
</cp:coreProperties>
</file>