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</p:sldIdLst>
  <p:sldSz cx="18288000" cy="10287000"/>
  <p:notesSz cx="6858000" cy="9144000"/>
  <p:embeddedFontLst>
    <p:embeddedFont>
      <p:font typeface="Nunito" charset="1" panose="00000500000000000000"/>
      <p:regular r:id="rId6"/>
    </p:embeddedFont>
    <p:embeddedFont>
      <p:font typeface="Nunito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Lexend Exa" charset="1" panose="00000000000000000000"/>
      <p:regular r:id="rId12"/>
    </p:embeddedFont>
    <p:embeddedFont>
      <p:font typeface="CS Gordon Serif" charset="1" panose="00000000000000000000"/>
      <p:regular r:id="rId13"/>
    </p:embeddedFont>
    <p:embeddedFont>
      <p:font typeface="Nunito Bold" charset="1" panose="00000000000000000000"/>
      <p:regular r:id="rId14"/>
    </p:embeddedFont>
    <p:embeddedFont>
      <p:font typeface="Nunito Bold Bold" charset="1" panose="00000000000000000000"/>
      <p:regular r:id="rId15"/>
    </p:embeddedFont>
    <p:embeddedFont>
      <p:font typeface="Nunito Bold Italics" charset="1" panose="00000000000000000000"/>
      <p:regular r:id="rId16"/>
    </p:embeddedFont>
    <p:embeddedFont>
      <p:font typeface="Nunito Bold Bold Italics" charset="1" panose="00000000000000000000"/>
      <p:regular r:id="rId17"/>
    </p:embeddedFont>
    <p:embeddedFont>
      <p:font typeface="Coco Gothic Fat" charset="1" panose="00000000000000000000"/>
      <p:regular r:id="rId18"/>
    </p:embeddedFont>
    <p:embeddedFont>
      <p:font typeface="Coco Gothic Fat Italics" charset="1" panose="00000000000000000000"/>
      <p:regular r:id="rId19"/>
    </p:embeddedFont>
    <p:embeddedFont>
      <p:font typeface="Barlow Light" charset="1" panose="00000400000000000000"/>
      <p:regular r:id="rId20"/>
    </p:embeddedFont>
    <p:embeddedFont>
      <p:font typeface="Barlow Light Bold" charset="1" panose="00000500000000000000"/>
      <p:regular r:id="rId21"/>
    </p:embeddedFont>
    <p:embeddedFont>
      <p:font typeface="Barlow Light Italics" charset="1" panose="00000400000000000000"/>
      <p:regular r:id="rId22"/>
    </p:embeddedFont>
    <p:embeddedFont>
      <p:font typeface="Barlow Light Bold Italics" charset="1" panose="00000500000000000000"/>
      <p:regular r:id="rId23"/>
    </p:embeddedFont>
    <p:embeddedFont>
      <p:font typeface="Barlow Bold" charset="1" panose="00000800000000000000"/>
      <p:regular r:id="rId24"/>
    </p:embeddedFont>
    <p:embeddedFont>
      <p:font typeface="Barlow Bold Bold" charset="1" panose="00000900000000000000"/>
      <p:regular r:id="rId25"/>
    </p:embeddedFont>
    <p:embeddedFont>
      <p:font typeface="Barlow Bold Italics" charset="1" panose="00000800000000000000"/>
      <p:regular r:id="rId26"/>
    </p:embeddedFont>
    <p:embeddedFont>
      <p:font typeface="Barlow Bold Bold Italics" charset="1" panose="000009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0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0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1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2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3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4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5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6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7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8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39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40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4.png" Type="http://schemas.openxmlformats.org/officeDocument/2006/relationships/image"/><Relationship Id="rId9" Target="../media/image6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4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5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6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7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8.jpe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9.jpeg" Type="http://schemas.openxmlformats.org/officeDocument/2006/relationships/image"/><Relationship Id="rId7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1685">
            <a:off x="6162943" y="780298"/>
            <a:ext cx="11259580" cy="391014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1685">
            <a:off x="5746882" y="1354146"/>
            <a:ext cx="11259580" cy="391014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15935">
            <a:off x="10844533" y="-504259"/>
            <a:ext cx="2887511" cy="14437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616304">
            <a:off x="-1489789" y="5773590"/>
            <a:ext cx="2979577" cy="200444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202255">
            <a:off x="16488539" y="6025077"/>
            <a:ext cx="3260564" cy="28277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896365">
            <a:off x="-1161931" y="2239332"/>
            <a:ext cx="2763638" cy="164310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799999">
            <a:off x="14214369" y="9355843"/>
            <a:ext cx="2887511" cy="144375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3840002"/>
            <a:ext cx="6958916" cy="62377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411170" y="217619"/>
            <a:ext cx="3376701" cy="157720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6067526" y="2272127"/>
            <a:ext cx="11034354" cy="2231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75"/>
              </a:lnSpc>
            </a:pPr>
            <a:r>
              <a:rPr lang="en-US" spc="546" sz="7100">
                <a:solidFill>
                  <a:srgbClr val="000000"/>
                </a:solidFill>
                <a:latin typeface="Nunito Bold Bold"/>
              </a:rPr>
              <a:t>BAŞARIDA </a:t>
            </a:r>
          </a:p>
          <a:p>
            <a:pPr algn="ctr">
              <a:lnSpc>
                <a:spcPts val="8875"/>
              </a:lnSpc>
            </a:pPr>
            <a:r>
              <a:rPr lang="en-US" spc="546" sz="7100">
                <a:solidFill>
                  <a:srgbClr val="000000"/>
                </a:solidFill>
                <a:latin typeface="Nunito Bold Bold"/>
              </a:rPr>
              <a:t>AİLENİN ROLÜ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09688" y="5495925"/>
            <a:ext cx="9350029" cy="152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60"/>
              </a:lnSpc>
            </a:pPr>
            <a:r>
              <a:rPr lang="en-US" spc="-1599" sz="12400">
                <a:solidFill>
                  <a:srgbClr val="845D6F"/>
                </a:solidFill>
                <a:latin typeface="CS Gordon Serif"/>
              </a:rPr>
              <a:t>SUNU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87616" y="9112610"/>
            <a:ext cx="6303283" cy="807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2350">
                <a:solidFill>
                  <a:srgbClr val="545050"/>
                </a:solidFill>
                <a:latin typeface="Lexend Exa"/>
              </a:rPr>
              <a:t>www.rehberlikservisim.com</a:t>
            </a:r>
          </a:p>
          <a:p>
            <a:pPr algn="ctr">
              <a:lnSpc>
                <a:spcPts val="3291"/>
              </a:lnSpc>
            </a:pPr>
            <a:r>
              <a:rPr lang="en-US" sz="2350">
                <a:solidFill>
                  <a:srgbClr val="545050"/>
                </a:solidFill>
                <a:latin typeface="Lexend Exa"/>
              </a:rPr>
              <a:t>@rehberlik_servisim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427201" y="2329216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697616" y="2409974"/>
            <a:ext cx="6720691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60" sz="5030">
                <a:solidFill>
                  <a:srgbClr val="664354"/>
                </a:solidFill>
                <a:latin typeface="Nunito Bold Bold"/>
              </a:rPr>
              <a:t>Yanlış Ders Çalışma Alışkanlıkları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08648" y="2889595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8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71009" y="4471458"/>
            <a:ext cx="8179134" cy="5164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Yanlış çalışma alışkanlıkları öğrencinin başarısını olumsuz etkileyen en önemli etkenlerdendir.</a:t>
            </a:r>
          </a:p>
          <a:p>
            <a:pPr>
              <a:lnSpc>
                <a:spcPts val="5401"/>
              </a:lnSpc>
            </a:pPr>
          </a:p>
          <a:p>
            <a:pPr>
              <a:lnSpc>
                <a:spcPts val="4841"/>
              </a:lnSpc>
            </a:pPr>
            <a:r>
              <a:rPr lang="en-US" sz="3458">
                <a:solidFill>
                  <a:srgbClr val="664354"/>
                </a:solidFill>
                <a:latin typeface="Barlow Light"/>
              </a:rPr>
              <a:t> </a:t>
            </a:r>
            <a:r>
              <a:rPr lang="en-US" sz="3458">
                <a:solidFill>
                  <a:srgbClr val="664354"/>
                </a:solidFill>
                <a:latin typeface="Barlow Light Bold"/>
              </a:rPr>
              <a:t>Örnek;</a:t>
            </a:r>
            <a:r>
              <a:rPr lang="en-US" sz="3458">
                <a:solidFill>
                  <a:srgbClr val="664354"/>
                </a:solidFill>
                <a:latin typeface="Barlow Light Bold Italics"/>
              </a:rPr>
              <a:t> </a:t>
            </a:r>
            <a:r>
              <a:rPr lang="en-US" sz="3458">
                <a:solidFill>
                  <a:srgbClr val="664354"/>
                </a:solidFill>
                <a:latin typeface="Barlow Light Italics"/>
              </a:rPr>
              <a:t>konu tekrarı yapmamak, sadece belirli derslere çalışmak, sadece test çözmek, telefon ile oynayarak ders çalışmak v.b.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534324" y="1877611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15852" r="-15852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697616" y="2414941"/>
            <a:ext cx="6720691" cy="131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z="5030">
                <a:solidFill>
                  <a:srgbClr val="664354"/>
                </a:solidFill>
                <a:latin typeface="Nunito Bold Bold"/>
              </a:rPr>
              <a:t>Teknoloji İle Çok Zaman Geçirilmesi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71009" y="4471458"/>
            <a:ext cx="8179134" cy="5164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Teknoloji ile çok zaman geçiren öğrencilerin yüksek akademik başarı göstermesi pek mümkün değildir.</a:t>
            </a:r>
          </a:p>
          <a:p>
            <a:pPr>
              <a:lnSpc>
                <a:spcPts val="5401"/>
              </a:lnSpc>
            </a:pPr>
          </a:p>
          <a:p>
            <a:pPr>
              <a:lnSpc>
                <a:spcPts val="4841"/>
              </a:lnSpc>
            </a:pPr>
            <a:r>
              <a:rPr lang="en-US" sz="3458">
                <a:solidFill>
                  <a:srgbClr val="664354"/>
                </a:solidFill>
                <a:latin typeface="Nunito"/>
              </a:rPr>
              <a:t> Uzun süreli teknoloji kullanımı, öğrencilerde motivasyon, dikkat ve odaklanma sorunlarına neden olabilmektedir.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534324" y="1877611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15852" r="-15852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424548" y="1789435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30106" r="-30106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821857"/>
            <a:ext cx="7765064" cy="680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261" sz="5030">
                <a:solidFill>
                  <a:srgbClr val="664354"/>
                </a:solidFill>
                <a:latin typeface="Nunito Bold Bold"/>
              </a:rPr>
              <a:t>Öğrenilmiş Çaresizlik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10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179134" cy="5464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Başaramayacağına inandığı için bazı derslere veya konulara çalışmaması.</a:t>
            </a:r>
          </a:p>
          <a:p>
            <a:pPr>
              <a:lnSpc>
                <a:spcPts val="5401"/>
              </a:lnSpc>
            </a:pPr>
          </a:p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Barlow Light Italics"/>
              </a:rPr>
              <a:t>Çalışsam da yapamıyorum, matematik dersini bir türlü anlamıyorum.</a:t>
            </a:r>
          </a:p>
          <a:p>
            <a:pPr>
              <a:lnSpc>
                <a:spcPts val="5401"/>
              </a:lnSpc>
            </a:pPr>
          </a:p>
          <a:p>
            <a:pPr>
              <a:lnSpc>
                <a:spcPts val="5401"/>
              </a:lnSpc>
            </a:pPr>
          </a:p>
          <a:p>
            <a:pPr>
              <a:lnSpc>
                <a:spcPts val="5401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424548" y="1789435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60" r="-24060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183682"/>
            <a:ext cx="7765064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291" sz="5030">
                <a:solidFill>
                  <a:srgbClr val="664354"/>
                </a:solidFill>
                <a:latin typeface="Nunito Bold Bold"/>
              </a:rPr>
              <a:t>Yanlış Anne-Baba Tutumları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1313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Anne-babanın çocuğa karşı; ilgisiz, baskıcı veya cezalandırıcı tutumları.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25823" y="3034310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424548" y="1789435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541" r="-2541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729091"/>
            <a:ext cx="7765064" cy="2317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86"/>
              </a:lnSpc>
            </a:pPr>
            <a:r>
              <a:rPr lang="en-US" spc="226" sz="5030">
                <a:solidFill>
                  <a:srgbClr val="664354"/>
                </a:solidFill>
                <a:latin typeface="Nunito Bold Bold"/>
              </a:rPr>
              <a:t>Anne-Babanın Çocuğun Başarısı İle İlgili Yanlış Tutumları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07270" y="3594689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242622" y="5517904"/>
            <a:ext cx="8268293" cy="331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Anne-babanın çocuğundan akademik bir beklentisinin olmaması veya yüksek beklentisinin olması. Anne-babanın mükemmeliyetçi tutuma sahip olması.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424548" y="1789435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0" r="0" t="-29168" b="-29168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183682"/>
            <a:ext cx="7765064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226" sz="5030">
                <a:solidFill>
                  <a:srgbClr val="664354"/>
                </a:solidFill>
                <a:latin typeface="Nunito Bold Bold"/>
              </a:rPr>
              <a:t>Anne-Babanın Kaygılı Olması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1980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Eğer, anne-baba çocuğunun dersleri hakkında çok kaygılı ise bu durum çocukta da kaygıya neden olabilir.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895494" y="1818827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60" r="-24060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183682"/>
            <a:ext cx="7765064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30" sz="5030">
                <a:solidFill>
                  <a:srgbClr val="664354"/>
                </a:solidFill>
                <a:latin typeface="Nunito Bold Bold"/>
              </a:rPr>
              <a:t>Çocuğun İhtiyaçlarının Karşılanmaması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4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2646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Çocuğun, ilgi, sevgi ve güven ihtiyacının karşılanmaması. İhtiyaçları karşılanmayan çocuklar derslere motive olamayacaktır.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143101" y="1789435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11736" r="-11736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821857"/>
            <a:ext cx="7765064" cy="680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261" sz="5030">
                <a:solidFill>
                  <a:srgbClr val="664354"/>
                </a:solidFill>
                <a:latin typeface="Nunito Bold Bold"/>
              </a:rPr>
              <a:t>Kıyaslama Yapılması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331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Çocuğun, kardeşi veya başka çocuklar ile kıyaslanması çocukları ders çalışmaya motive etmediği gibi kaygılarını artırır ve motivasyonlarını düşürür.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143101" y="1836769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3991" r="-23991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183682"/>
            <a:ext cx="7765064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96" sz="5030">
                <a:solidFill>
                  <a:srgbClr val="664354"/>
                </a:solidFill>
                <a:latin typeface="Nunito Bold Bold"/>
              </a:rPr>
              <a:t>Sorumluluk Verilmemesi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464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Çocuklara küçük yaştan itibaren sorumluluk verilmelidir. Sorumluluk verilmeyen çocuklar ödev yapmakta ve ders çalışmakta zorlanırlar. Ders çalışmak ve ödevler çocuğun sorumluluğundadır. Anne-babalar çocuğun ödevini yapmamalıdır.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143101" y="1818827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183682"/>
            <a:ext cx="7765064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261" sz="5030">
                <a:solidFill>
                  <a:srgbClr val="664354"/>
                </a:solidFill>
                <a:latin typeface="Nunito Bold Bold"/>
              </a:rPr>
              <a:t>Teknolojiye Sınır Konulmaması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331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Teknoloji kullanımına sınır konulmadığında, çocuklar uzun saatler teknoloji ile vakit geçirebilmekteler. Teknoloji kullanımı ailenin kontrolünde olmalıdır.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6E1D9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5538432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6382674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6527726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66727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843648" y="8093603"/>
            <a:ext cx="7899121" cy="534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61416" y="8093603"/>
            <a:ext cx="7289521" cy="534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98701" y="954613"/>
            <a:ext cx="16488135" cy="224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>
                <a:solidFill>
                  <a:srgbClr val="664354"/>
                </a:solidFill>
                <a:latin typeface="Nunito Bold Bold"/>
              </a:rPr>
              <a:t>ÖĞRENCİLERİN BAŞARISINI ETKİLEYEN ETKENLER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252493" y="4712404"/>
            <a:ext cx="6998445" cy="3147644"/>
            <a:chOff x="0" y="0"/>
            <a:chExt cx="9331260" cy="4196859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2"/>
            <a:srcRect l="0" t="16278" r="0" b="16278"/>
            <a:stretch>
              <a:fillRect/>
            </a:stretch>
          </p:blipFill>
          <p:spPr>
            <a:xfrm>
              <a:off x="0" y="0"/>
              <a:ext cx="9331260" cy="4196859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293986" y="4712404"/>
            <a:ext cx="6998445" cy="3147644"/>
            <a:chOff x="0" y="0"/>
            <a:chExt cx="9331260" cy="4196859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3"/>
            <a:srcRect l="0" t="14694" r="9902" b="24596"/>
            <a:stretch>
              <a:fillRect/>
            </a:stretch>
          </p:blipFill>
          <p:spPr>
            <a:xfrm>
              <a:off x="0" y="0"/>
              <a:ext cx="9331260" cy="41968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999722" y="1997768"/>
            <a:ext cx="8861596" cy="8755254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37802" r="-37802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821857"/>
            <a:ext cx="7765064" cy="680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60" sz="5030">
                <a:solidFill>
                  <a:srgbClr val="664354"/>
                </a:solidFill>
                <a:latin typeface="Nunito Bold Bold"/>
              </a:rPr>
              <a:t>Tehdit Etmek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80166" y="3923611"/>
            <a:ext cx="8268293" cy="482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 Yüksek not almadığında veya istenilen okul kazanılmadığında cezalandırmakla tehdit edilmesi. </a:t>
            </a:r>
          </a:p>
          <a:p>
            <a:pPr>
              <a:lnSpc>
                <a:spcPts val="5314"/>
              </a:lnSpc>
            </a:pPr>
          </a:p>
          <a:p>
            <a:pPr>
              <a:lnSpc>
                <a:spcPts val="4334"/>
              </a:lnSpc>
            </a:pPr>
            <a:r>
              <a:rPr lang="en-US" sz="3096">
                <a:solidFill>
                  <a:srgbClr val="664354"/>
                </a:solidFill>
                <a:latin typeface="Nunito Light"/>
              </a:rPr>
              <a:t>“Eğer kazanamazsan, falan okula gidersin.” gibi sözler onun gideceği okulu, yapacağı işi sevmesine imkan bırakmaz. Tehdit; sınav kaygısının artmasına neden olur.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580427" y="2283012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Aileye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999722" y="1997768"/>
            <a:ext cx="8861596" cy="8755254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494236" y="2234312"/>
            <a:ext cx="7765064" cy="1956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60" sz="5030">
                <a:solidFill>
                  <a:srgbClr val="664354"/>
                </a:solidFill>
                <a:latin typeface="Nunito Bold Bold"/>
              </a:rPr>
              <a:t>Çocuğun Davranışını Değil Kişiliğini Eleştirmek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61874" y="2843391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144000" y="4854176"/>
            <a:ext cx="8268293" cy="3741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664354"/>
                </a:solidFill>
                <a:latin typeface="Nunito"/>
              </a:rPr>
              <a:t>Çocuğun davranışları yerine kişiliğini eleştirmek yanlış bir tutumdur ve çocuğu olumsuz etkiler.</a:t>
            </a:r>
          </a:p>
          <a:p>
            <a:pPr>
              <a:lnSpc>
                <a:spcPts val="5314"/>
              </a:lnSpc>
            </a:pPr>
          </a:p>
          <a:p>
            <a:pPr>
              <a:lnSpc>
                <a:spcPts val="4334"/>
              </a:lnSpc>
            </a:pPr>
            <a:r>
              <a:rPr lang="en-US" sz="3096">
                <a:solidFill>
                  <a:srgbClr val="664354"/>
                </a:solidFill>
                <a:latin typeface="Nunito Light"/>
              </a:rPr>
              <a:t>“Sen adam olmazsın." "Sen tembelsin." "Sorumsuz birisin." v.b. ifadeler kullanılmamalı.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266558" y="-32989"/>
            <a:ext cx="1754885" cy="19014810"/>
            <a:chOff x="0" y="0"/>
            <a:chExt cx="321152" cy="34798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21152" cy="3479800"/>
            </a:xfrm>
            <a:custGeom>
              <a:avLst/>
              <a:gdLst/>
              <a:ahLst/>
              <a:cxnLst/>
              <a:rect r="r" b="b" t="t" l="l"/>
              <a:pathLst>
                <a:path h="3479800" w="321152">
                  <a:moveTo>
                    <a:pt x="0" y="0"/>
                  </a:moveTo>
                  <a:lnTo>
                    <a:pt x="321152" y="0"/>
                  </a:lnTo>
                  <a:lnTo>
                    <a:pt x="321152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C9D8CE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59810" y="832230"/>
            <a:ext cx="12368379" cy="708089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5603" y="1398297"/>
            <a:ext cx="2271346" cy="297438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024147" y="5291883"/>
            <a:ext cx="5300870" cy="41148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353020" y="6146722"/>
            <a:ext cx="1132156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D0B427"/>
                </a:solidFill>
                <a:latin typeface="Lexend Exa"/>
              </a:rPr>
              <a:t>BAŞARI TESADÜF DEĞİLDİR.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24776" y="2296575"/>
            <a:ext cx="11838447" cy="2995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29"/>
              </a:lnSpc>
            </a:pPr>
            <a:r>
              <a:rPr lang="en-US" sz="8449">
                <a:solidFill>
                  <a:srgbClr val="ECA385"/>
                </a:solidFill>
                <a:latin typeface="Coco Gothic Fat"/>
              </a:rPr>
              <a:t>ANNE-BABALARA ÖNERILER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32745" y="950976"/>
            <a:ext cx="3426571" cy="294685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2272526"/>
            <a:ext cx="10247469" cy="337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pc="-101" sz="4261">
                <a:solidFill>
                  <a:srgbClr val="545050"/>
                </a:solidFill>
                <a:latin typeface="Arimo"/>
              </a:rPr>
              <a:t>Çocuğunuza küçük yaşlardan (3-4 yaş) itibaren sorumluk verin. Sorumluluk sahibi olmayan çocuklar ödev yapmakta ve ders çalışmakta da zorlanmaktadır.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6143690"/>
            <a:ext cx="5609068" cy="181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56453B"/>
                </a:solidFill>
                <a:latin typeface="Barlow Bold"/>
              </a:rPr>
              <a:t>SORUMLULUK VERIN!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2509295"/>
            <a:ext cx="10247469" cy="403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Çocuğunuzun ders çalışmaya motive olması için birlikte hedefler belirleyin. </a:t>
            </a:r>
          </a:p>
          <a:p>
            <a:pPr algn="ctr">
              <a:lnSpc>
                <a:spcPts val="5126"/>
              </a:lnSpc>
            </a:pPr>
          </a:p>
          <a:p>
            <a:pPr algn="ctr">
              <a:lnSpc>
                <a:spcPts val="4566"/>
              </a:lnSpc>
            </a:pPr>
            <a:r>
              <a:rPr lang="en-US" spc="-72" sz="3261">
                <a:solidFill>
                  <a:srgbClr val="545050"/>
                </a:solidFill>
                <a:latin typeface="Arimo"/>
              </a:rPr>
              <a:t>(Matematik sınavından 80 üzeri almak, deneme sınavında ilk 10' a girmek v.b.)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4596" y="1439200"/>
            <a:ext cx="2871602" cy="231164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941497" y="5281986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HEDEF BELIRLEMESINE YARDIM EDIN!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39065" y="1028700"/>
            <a:ext cx="4413933" cy="266491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2509295"/>
            <a:ext cx="10247469" cy="289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Belirli aralıklarla çocuğunuzun okuluna gidin ve öğretmeleri ile görüşün.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5281986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ÖĞRETMENLERI ILE ILETIŞIM HALINDE OLUN!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2509295"/>
            <a:ext cx="10247469" cy="4395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Teknoloji kullanımında çocuğunuzun yaşına göre sınır koyun. Ders çalışırken teknolojik aletleri yanında bulundurmasına izin vermeyin.</a:t>
            </a:r>
          </a:p>
          <a:p>
            <a:pPr algn="ctr">
              <a:lnSpc>
                <a:spcPts val="5126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89396" y="1329179"/>
            <a:ext cx="2513269" cy="25316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941497" y="5937962"/>
            <a:ext cx="5609068" cy="2139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09"/>
              </a:lnSpc>
            </a:pPr>
            <a:r>
              <a:rPr lang="en-US" spc="196" sz="6149">
                <a:solidFill>
                  <a:srgbClr val="56453B"/>
                </a:solidFill>
                <a:latin typeface="Barlow Bold"/>
              </a:rPr>
              <a:t>SINIR </a:t>
            </a:r>
          </a:p>
          <a:p>
            <a:pPr algn="ctr">
              <a:lnSpc>
                <a:spcPts val="8609"/>
              </a:lnSpc>
            </a:pPr>
            <a:r>
              <a:rPr lang="en-US" spc="196" sz="6149">
                <a:solidFill>
                  <a:srgbClr val="56453B"/>
                </a:solidFill>
                <a:latin typeface="Barlow Bold"/>
              </a:rPr>
              <a:t>KOYUN!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2509295"/>
            <a:ext cx="10247469" cy="4395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Çocuğunuzun çalışması için uygun ortam sağlayın. Çok gürültülü ortamda veya TV karşısında ders çalışması verimli olmayacaktır.</a:t>
            </a:r>
          </a:p>
          <a:p>
            <a:pPr algn="ctr">
              <a:lnSpc>
                <a:spcPts val="5126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93912" y="800048"/>
            <a:ext cx="3019210" cy="332695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941497" y="5646308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ÇALIŞMASI IÇIN UYGUN ORTAM SAĞLAYIN!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2509295"/>
            <a:ext cx="10247469" cy="4395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Okul başarısında kitap okumanın çok büyük önemi vardır. Bu nedenle, kitap okuması için çocuğunuzu teşvik edin ve ona örnek olun.</a:t>
            </a:r>
          </a:p>
          <a:p>
            <a:pPr algn="ctr">
              <a:lnSpc>
                <a:spcPts val="5126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38847" y="1028700"/>
            <a:ext cx="2445734" cy="30861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941497" y="5646308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KITAP OKUMASI IÇIN TEŞVIK</a:t>
            </a:r>
          </a:p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 EDIN!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32992" y="322167"/>
            <a:ext cx="3626078" cy="359434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439719" y="2260356"/>
            <a:ext cx="10247469" cy="364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Çocuğunuzun, gayretini ve çabasını övün. Sadece, notlara ve sınav sonucuna bakarak eleştirmeyin.  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5646308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pc="164" sz="5149">
                <a:solidFill>
                  <a:srgbClr val="56453B"/>
                </a:solidFill>
                <a:latin typeface="Barlow Bold"/>
              </a:rPr>
              <a:t>SONUCA DEĞIL, SÜRECE ODAKLANIN!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8169656" y="2521808"/>
            <a:ext cx="1735746" cy="1735746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622794" y="1594036"/>
            <a:ext cx="4328810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  <a:r>
              <a:rPr lang="en-US" spc="202" sz="4500">
                <a:solidFill>
                  <a:srgbClr val="664354"/>
                </a:solidFill>
                <a:latin typeface="Nunito Bold Bold"/>
              </a:rPr>
              <a:t>Gelişim Geriliği Olması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54209" y="3087215"/>
            <a:ext cx="1166639" cy="709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5344">
                <a:solidFill>
                  <a:srgbClr val="FFF3ED"/>
                </a:solidFill>
                <a:latin typeface="Nunito Bold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622794" y="3505201"/>
            <a:ext cx="5592133" cy="398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664354"/>
                </a:solidFill>
                <a:latin typeface="Nunito"/>
              </a:rPr>
              <a:t>Öğrencinin, zihinsel veya ince motor becerileri bakımından akranlarından geri olması akademik başarısını olumsuz etkileyecektir.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164155" y="2089336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0" r="0" t="-618" b="-618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65054" y="2301439"/>
            <a:ext cx="10247469" cy="514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Çocuklar için yeterli uyku ve sağlıklı beslenme çok önemlidir. Yeterli uykuyu almadan ve kahvaltı yapmadan okula gittiklerinde öğrenme problemleri yaşayacaklardır.</a:t>
            </a:r>
          </a:p>
          <a:p>
            <a:pPr algn="ctr">
              <a:lnSpc>
                <a:spcPts val="5126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56738" y="1185531"/>
            <a:ext cx="3786800" cy="271229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941497" y="5646308"/>
            <a:ext cx="5609068" cy="271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5149">
                <a:solidFill>
                  <a:srgbClr val="56453B"/>
                </a:solidFill>
                <a:latin typeface="Barlow Bold"/>
              </a:rPr>
              <a:t>UYKU DÜZENI VE BESLENMESINE DIKKAT EDIN!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81771" y="800048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10350" y="800048"/>
            <a:ext cx="2001939" cy="30977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65054" y="2860864"/>
            <a:ext cx="10247469" cy="289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Yetenekleri ve hobileri konusunda teşvik edici olun ve destekleyin. 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5636783"/>
            <a:ext cx="5609068" cy="209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56453B"/>
                </a:solidFill>
                <a:latin typeface="Barlow Bold"/>
              </a:rPr>
              <a:t>DESTEK </a:t>
            </a:r>
          </a:p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56453B"/>
                </a:solidFill>
                <a:latin typeface="Barlow Bold"/>
              </a:rPr>
              <a:t>OLUN!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16906" y="573309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10350" y="800048"/>
            <a:ext cx="2001939" cy="30977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06270" y="2409855"/>
            <a:ext cx="10247469" cy="2890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Çocuğunuz, aşırı sınav kaygısı yaşıyorsa okul rehber öğretmeninden destek alın.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5636783"/>
            <a:ext cx="5609068" cy="209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56453B"/>
                </a:solidFill>
                <a:latin typeface="Barlow Bold"/>
              </a:rPr>
              <a:t>DESTEK </a:t>
            </a:r>
          </a:p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56453B"/>
                </a:solidFill>
                <a:latin typeface="Barlow Bold"/>
              </a:rPr>
              <a:t>ALIN!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16906" y="573309"/>
            <a:ext cx="11614035" cy="664903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687188" y="3897827"/>
            <a:ext cx="6117687" cy="602592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10350" y="800048"/>
            <a:ext cx="2001939" cy="30977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06270" y="2409855"/>
            <a:ext cx="10247469" cy="4395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6"/>
              </a:lnSpc>
            </a:pPr>
            <a:r>
              <a:rPr lang="en-US" spc="-117" sz="4261">
                <a:solidFill>
                  <a:srgbClr val="545050"/>
                </a:solidFill>
                <a:latin typeface="Arimo"/>
              </a:rPr>
              <a:t>Çocuğunuzun, düzenli çalışması ve çalışma alışkanlığı kazanması için program doğrultusunda çalışması için program hazırlayın.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941497" y="5636783"/>
            <a:ext cx="5609068" cy="3161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56453B"/>
                </a:solidFill>
                <a:latin typeface="Barlow Bold"/>
              </a:rPr>
              <a:t>ÇALIŞMA PROGRAMI HAZIRLAYIN!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90052"/>
          <a:stretch>
            <a:fillRect/>
          </a:stretch>
        </p:blipFill>
        <p:spPr>
          <a:xfrm flipH="false" flipV="false" rot="0">
            <a:off x="0" y="12201"/>
            <a:ext cx="18288000" cy="101649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2836554"/>
            <a:ext cx="16230600" cy="424024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73288" y="1028700"/>
            <a:ext cx="3376701" cy="157720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450827" y="3674033"/>
            <a:ext cx="11386345" cy="194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97"/>
              </a:lnSpc>
            </a:pPr>
            <a:r>
              <a:rPr lang="en-US" sz="11069">
                <a:solidFill>
                  <a:srgbClr val="D0B427"/>
                </a:solidFill>
                <a:latin typeface="Coco Gothic Fat"/>
              </a:rPr>
              <a:t>TEŞEKKÜRLER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50827" y="5972544"/>
            <a:ext cx="11386345" cy="730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6">
                <a:solidFill>
                  <a:srgbClr val="ECA385"/>
                </a:solidFill>
                <a:latin typeface="Lexend Exa"/>
              </a:rPr>
              <a:t>Sunumumuz bitmiştir...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50827" y="7654291"/>
            <a:ext cx="11386345" cy="1482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4246">
                <a:solidFill>
                  <a:srgbClr val="ECA385"/>
                </a:solidFill>
                <a:latin typeface="Lexend Exa"/>
              </a:rPr>
              <a:t>www.rehberlikservisim.com</a:t>
            </a:r>
          </a:p>
          <a:p>
            <a:pPr algn="ctr">
              <a:lnSpc>
                <a:spcPts val="5944"/>
              </a:lnSpc>
            </a:pPr>
            <a:r>
              <a:rPr lang="en-US" sz="4246">
                <a:solidFill>
                  <a:srgbClr val="ECA385"/>
                </a:solidFill>
                <a:latin typeface="Lexend Exa"/>
              </a:rPr>
              <a:t>@rehberlik_servisim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647335" y="2563607"/>
            <a:ext cx="1693947" cy="169394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7546901" y="2852589"/>
            <a:ext cx="1794381" cy="1090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0"/>
              </a:lnSpc>
            </a:pPr>
            <a:r>
              <a:rPr lang="en-US" sz="8220">
                <a:solidFill>
                  <a:srgbClr val="FFF3ED"/>
                </a:solidFill>
                <a:latin typeface="Nunito Bold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40736" y="2692826"/>
            <a:ext cx="5766225" cy="62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0"/>
              </a:lnSpc>
            </a:pPr>
            <a:r>
              <a:rPr lang="en-US" spc="211" sz="4700">
                <a:solidFill>
                  <a:srgbClr val="664354"/>
                </a:solidFill>
                <a:latin typeface="Nunito Bold Bold"/>
              </a:rPr>
              <a:t>Öğrenme Güçlüğü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40736" y="3334380"/>
            <a:ext cx="6350735" cy="2646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664354"/>
                </a:solidFill>
                <a:latin typeface="Nunito"/>
              </a:rPr>
              <a:t>Öğrencide, öğrenme güçlüğü, dikkat eksikliği ve hiperaktivite problemlerinin olması.</a:t>
            </a:r>
          </a:p>
        </p:txBody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105371" y="1980153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647335" y="2563607"/>
            <a:ext cx="1693947" cy="169394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7546901" y="2852589"/>
            <a:ext cx="1794381" cy="1090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0"/>
              </a:lnSpc>
            </a:pPr>
            <a:r>
              <a:rPr lang="en-US" sz="8220">
                <a:solidFill>
                  <a:srgbClr val="FFF3ED"/>
                </a:solidFill>
                <a:latin typeface="Nunito Bold Bold"/>
              </a:rPr>
              <a:t>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40736" y="2692826"/>
            <a:ext cx="5766225" cy="62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0"/>
              </a:lnSpc>
            </a:pPr>
            <a:r>
              <a:rPr lang="en-US" spc="122" sz="4700">
                <a:solidFill>
                  <a:srgbClr val="664354"/>
                </a:solidFill>
                <a:latin typeface="Nunito Bold Bold"/>
              </a:rPr>
              <a:t>Sağlık Sorunları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40736" y="3334380"/>
            <a:ext cx="6350735" cy="398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664354"/>
                </a:solidFill>
                <a:latin typeface="Nunito"/>
              </a:rPr>
              <a:t>Öğrencinin yaşadığı sağlık problemleri (görme bozukluğu, işitme kaybı v.b.) öğrencinin ders dinlemesini ve ders çalışmasını olumsuz etkileyecektir.</a:t>
            </a:r>
          </a:p>
        </p:txBody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046588" y="1950761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37" r="-24037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891944" y="2103812"/>
            <a:ext cx="2087067" cy="208706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5" id="15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-1113030" y="1877611"/>
            <a:ext cx="9004975" cy="8896913"/>
            <a:chOff x="0" y="0"/>
            <a:chExt cx="4572000" cy="4517135"/>
          </a:xfrm>
        </p:grpSpPr>
        <p:sp>
          <p:nvSpPr>
            <p:cNvPr name="Freeform 25" id="2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60" r="-24060" t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064650" y="2691782"/>
            <a:ext cx="1741656" cy="1063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8"/>
              </a:lnSpc>
            </a:pPr>
            <a:r>
              <a:rPr lang="en-US" sz="7978">
                <a:solidFill>
                  <a:srgbClr val="FFF3ED"/>
                </a:solidFill>
                <a:latin typeface="Nunito Bold Bold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509590" y="2722431"/>
            <a:ext cx="5705337" cy="62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0"/>
              </a:lnSpc>
            </a:pPr>
            <a:r>
              <a:rPr lang="en-US" spc="122" sz="4700">
                <a:solidFill>
                  <a:srgbClr val="664354"/>
                </a:solidFill>
                <a:latin typeface="Nunito Bold Bold"/>
              </a:rPr>
              <a:t>Öz Güven Eksikliği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509590" y="3376084"/>
            <a:ext cx="6081880" cy="2646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664354"/>
                </a:solidFill>
                <a:latin typeface="Nunito"/>
              </a:rPr>
              <a:t>Öğrencinin başarabileceğine inancının olmaması nedeniyle çalışmaması.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470651" y="2573417"/>
            <a:ext cx="1907566" cy="1907566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870779" y="2955846"/>
            <a:ext cx="6344148" cy="123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48"/>
              </a:lnSpc>
            </a:pPr>
            <a:r>
              <a:rPr lang="en-US" spc="123" sz="4748">
                <a:solidFill>
                  <a:srgbClr val="664354"/>
                </a:solidFill>
                <a:latin typeface="Nunito Bold Bold"/>
              </a:rPr>
              <a:t>Duygusal/Psikolojik Nedenler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64166" y="3167794"/>
            <a:ext cx="1479834" cy="909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9"/>
              </a:lnSpc>
            </a:pPr>
            <a:r>
              <a:rPr lang="en-US" sz="6779">
                <a:solidFill>
                  <a:srgbClr val="FFF3ED"/>
                </a:solidFill>
                <a:latin typeface="Nunito Bold Bold"/>
              </a:rPr>
              <a:t>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70779" y="4583848"/>
            <a:ext cx="6893854" cy="3408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Okul, arkadaş veya aile ile ilgili yaşadığı sorunlar nedeniyle yaşadığı duygusal problemler, akademik başarısını olumsuz etkiler.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152230" y="2171530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690072" y="2574093"/>
            <a:ext cx="1828513" cy="182851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870779" y="2764081"/>
            <a:ext cx="6720691" cy="1956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30" sz="5030">
                <a:solidFill>
                  <a:srgbClr val="664354"/>
                </a:solidFill>
                <a:latin typeface="Nunito Bold Bold"/>
              </a:rPr>
              <a:t>Düzenli Çalışma Alışkanlığının Olmaması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990096" y="3190329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97616" y="5067300"/>
            <a:ext cx="6893854" cy="272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Düzenli ders çalışma alışkanlığı olmayan öğrenciler, uzun vadeli yüksek akademik başarı gösteremezler.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1534324" y="1877611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D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450144" y="0"/>
            <a:ext cx="837856" cy="10287000"/>
          </a:xfrm>
          <a:prstGeom prst="rect">
            <a:avLst/>
          </a:prstGeom>
          <a:solidFill>
            <a:srgbClr val="FFF3ED"/>
          </a:solid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7693288" y="349650"/>
            <a:ext cx="328824" cy="284761"/>
            <a:chOff x="0" y="0"/>
            <a:chExt cx="6350000" cy="54991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17693288" y="9681546"/>
            <a:ext cx="328824" cy="284761"/>
            <a:chOff x="0" y="0"/>
            <a:chExt cx="6350000" cy="54991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89641" y="3346636"/>
            <a:ext cx="558861" cy="2045264"/>
            <a:chOff x="0" y="0"/>
            <a:chExt cx="660400" cy="2416868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60400" cy="2416868"/>
            </a:xfrm>
            <a:custGeom>
              <a:avLst/>
              <a:gdLst/>
              <a:ahLst/>
              <a:cxnLst/>
              <a:rect r="r" b="b" t="t" l="l"/>
              <a:pathLst>
                <a:path h="2416868" w="660400">
                  <a:moveTo>
                    <a:pt x="535940" y="2416868"/>
                  </a:moveTo>
                  <a:lnTo>
                    <a:pt x="124460" y="2416868"/>
                  </a:lnTo>
                  <a:cubicBezTo>
                    <a:pt x="55880" y="2416868"/>
                    <a:pt x="0" y="2360988"/>
                    <a:pt x="0" y="2292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92408"/>
                  </a:lnTo>
                  <a:cubicBezTo>
                    <a:pt x="660400" y="2360988"/>
                    <a:pt x="604520" y="2416868"/>
                    <a:pt x="535940" y="2416868"/>
                  </a:cubicBezTo>
                  <a:close/>
                </a:path>
              </a:pathLst>
            </a:custGeom>
            <a:solidFill>
              <a:srgbClr val="DFB8CA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17733903" y="4190879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0">
            <a:off x="17733903" y="4335931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0">
            <a:off x="17733903" y="4480983"/>
            <a:ext cx="270338" cy="0"/>
          </a:xfrm>
          <a:prstGeom prst="line">
            <a:avLst/>
          </a:prstGeom>
          <a:ln cap="rnd" w="66675">
            <a:solidFill>
              <a:srgbClr val="845D6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745929" y="2652470"/>
            <a:ext cx="1716799" cy="17167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697616" y="2409974"/>
            <a:ext cx="6720691" cy="131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30"/>
              </a:lnSpc>
            </a:pPr>
            <a:r>
              <a:rPr lang="en-US" spc="196" sz="5030">
                <a:solidFill>
                  <a:srgbClr val="664354"/>
                </a:solidFill>
                <a:latin typeface="Nunito Bold Bold"/>
              </a:rPr>
              <a:t>Yüksek Sınav Kaygısı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027376" y="3212849"/>
            <a:ext cx="1153904" cy="70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5286">
                <a:solidFill>
                  <a:srgbClr val="FFF3ED"/>
                </a:solidFill>
                <a:latin typeface="Nunito Bold Bold"/>
              </a:rPr>
              <a:t>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97616" y="4114679"/>
            <a:ext cx="7067018" cy="4094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1"/>
              </a:lnSpc>
            </a:pPr>
            <a:r>
              <a:rPr lang="en-US" sz="3858">
                <a:solidFill>
                  <a:srgbClr val="664354"/>
                </a:solidFill>
                <a:latin typeface="Nunito"/>
              </a:rPr>
              <a:t>Sınav kaygısı yaşayan öğrenciler, dikkat, odaklanma, hatırlama gibi bilişsel işlevlerde yaşadığı sorunlar nedeniyle sınavlarda gerçek performanslarını gösteremezler.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4385" y="285759"/>
            <a:ext cx="14119886" cy="97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300">
                <a:solidFill>
                  <a:srgbClr val="664354"/>
                </a:solidFill>
                <a:latin typeface="Nunito Bold Bold"/>
              </a:rPr>
              <a:t>Öğrenciye Bağlı Nedenler</a:t>
            </a:r>
          </a:p>
        </p:txBody>
      </p:sp>
      <p:sp>
        <p:nvSpPr>
          <p:cNvPr name="AutoShape 18" id="18"/>
          <p:cNvSpPr/>
          <p:nvPr/>
        </p:nvSpPr>
        <p:spPr>
          <a:xfrm rot="3752">
            <a:off x="-5" y="1194047"/>
            <a:ext cx="17450154" cy="0"/>
          </a:xfrm>
          <a:prstGeom prst="line">
            <a:avLst/>
          </a:prstGeom>
          <a:ln cap="rnd" w="38100">
            <a:solidFill>
              <a:srgbClr val="66435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9" id="19"/>
          <p:cNvGrpSpPr/>
          <p:nvPr/>
        </p:nvGrpSpPr>
        <p:grpSpPr>
          <a:xfrm rot="0">
            <a:off x="463607" y="397468"/>
            <a:ext cx="309615" cy="309615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728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3996" y="397468"/>
            <a:ext cx="309615" cy="309615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45D6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544385" y="397468"/>
            <a:ext cx="309615" cy="309615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64354"/>
            </a:solidFill>
          </p:spPr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1471" y="368700"/>
            <a:ext cx="399352" cy="39935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798995" y="368700"/>
            <a:ext cx="415933" cy="415933"/>
          </a:xfrm>
          <a:prstGeom prst="rect">
            <a:avLst/>
          </a:prstGeom>
        </p:spPr>
      </p:pic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977598" y="1907003"/>
            <a:ext cx="9004975" cy="8896913"/>
            <a:chOff x="0" y="0"/>
            <a:chExt cx="4572000" cy="4517135"/>
          </a:xfrm>
        </p:grpSpPr>
        <p:sp>
          <p:nvSpPr>
            <p:cNvPr name="Freeform 28" id="28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r="r" b="b" t="t" l="l"/>
              <a:pathLst>
                <a:path h="4549489" w="4639471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6"/>
              <a:stretch>
                <a:fillRect l="-24083" r="-24083" t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7"/>
              <a:stretch>
                <a:fillRect l="-25" r="-25" t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DAE5iysYLTI</dc:identifier>
  <dcterms:modified xsi:type="dcterms:W3CDTF">2011-08-01T06:04:30Z</dcterms:modified>
  <cp:revision>1</cp:revision>
  <dc:title>DERS BAŞ</dc:title>
</cp:coreProperties>
</file>