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le" panose="020B0604020202020204" charset="0"/>
      <p:regular r:id="rId31"/>
    </p:embeddedFont>
    <p:embeddedFont>
      <p:font typeface="Arialle Bold" panose="020B0604020202020204" charset="0"/>
      <p:regular r:id="rId32"/>
    </p:embeddedFont>
    <p:embeddedFont>
      <p:font typeface="Arimo Bold" panose="020B0604020202020204" charset="0"/>
      <p:regular r:id="rId33"/>
    </p:embeddedFont>
    <p:embeddedFont>
      <p:font typeface="Nunito Bold Bold" panose="020B0604020202020204" charset="-94"/>
      <p:regular r:id="rId34"/>
    </p:embeddedFont>
    <p:embeddedFont>
      <p:font typeface="Nunito Bold" panose="020B0604020202020204" charset="-94"/>
      <p:regular r:id="rId35"/>
    </p:embeddedFont>
    <p:embeddedFont>
      <p:font typeface="Garet ExtraBold Bold" panose="020B0604020202020204" charset="-94"/>
      <p:regular r:id="rId36"/>
    </p:embeddedFont>
    <p:embeddedFont>
      <p:font typeface="DejaVu Serif" panose="020B0604020202020204" charset="0"/>
      <p:regular r:id="rId37"/>
    </p:embeddedFont>
    <p:embeddedFont>
      <p:font typeface="Garet ExtraBold" panose="020B0604020202020204" charset="-94"/>
      <p:regular r:id="rId38"/>
    </p:embeddedFont>
    <p:embeddedFont>
      <p:font typeface="Arimo" panose="020B0604020202020204" charset="0"/>
      <p:regular r:id="rId39"/>
    </p:embeddedFont>
    <p:embeddedFont>
      <p:font typeface="CS Gordon Serif" panose="020B0604020202020204" charset="0"/>
      <p:regular r:id="rId40"/>
    </p:embeddedFont>
    <p:embeddedFont>
      <p:font typeface="Barlow Light Bold" panose="020B0604020202020204" charset="-94"/>
      <p:regular r:id="rId41"/>
    </p:embeddedFont>
    <p:embeddedFont>
      <p:font typeface="Quicksand Bold" panose="020B0604020202020204" charset="-94"/>
      <p:regular r:id="rId42"/>
    </p:embeddedFont>
    <p:embeddedFont>
      <p:font typeface="Quicksand" panose="020B0604020202020204" charset="-94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2.svg"/><Relationship Id="rId18" Type="http://schemas.openxmlformats.org/officeDocument/2006/relationships/image" Target="../media/image29.png"/><Relationship Id="rId26" Type="http://schemas.openxmlformats.org/officeDocument/2006/relationships/image" Target="../media/image36.jpeg"/><Relationship Id="rId3" Type="http://schemas.openxmlformats.org/officeDocument/2006/relationships/image" Target="../media/image40.svg"/><Relationship Id="rId21" Type="http://schemas.openxmlformats.org/officeDocument/2006/relationships/image" Target="../media/image30.png"/><Relationship Id="rId7" Type="http://schemas.openxmlformats.org/officeDocument/2006/relationships/image" Target="../media/image46.svg"/><Relationship Id="rId12" Type="http://schemas.openxmlformats.org/officeDocument/2006/relationships/image" Target="../media/image26.png"/><Relationship Id="rId17" Type="http://schemas.openxmlformats.org/officeDocument/2006/relationships/image" Target="../media/image56.svg"/><Relationship Id="rId25" Type="http://schemas.openxmlformats.org/officeDocument/2006/relationships/image" Target="../media/image33.png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0.svg"/><Relationship Id="rId24" Type="http://schemas.openxmlformats.org/officeDocument/2006/relationships/image" Target="../media/image62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23" Type="http://schemas.openxmlformats.org/officeDocument/2006/relationships/image" Target="../media/image32.png"/><Relationship Id="rId10" Type="http://schemas.openxmlformats.org/officeDocument/2006/relationships/image" Target="../media/image25.png"/><Relationship Id="rId19" Type="http://schemas.openxmlformats.org/officeDocument/2006/relationships/image" Target="../media/image58.svg"/><Relationship Id="rId4" Type="http://schemas.openxmlformats.org/officeDocument/2006/relationships/image" Target="../media/image22.png"/><Relationship Id="rId9" Type="http://schemas.openxmlformats.org/officeDocument/2006/relationships/image" Target="../media/image48.svg"/><Relationship Id="rId14" Type="http://schemas.openxmlformats.org/officeDocument/2006/relationships/image" Target="../media/image27.png"/><Relationship Id="rId22" Type="http://schemas.openxmlformats.org/officeDocument/2006/relationships/image" Target="../media/image6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2.svg"/><Relationship Id="rId18" Type="http://schemas.openxmlformats.org/officeDocument/2006/relationships/image" Target="../media/image29.png"/><Relationship Id="rId26" Type="http://schemas.openxmlformats.org/officeDocument/2006/relationships/image" Target="../media/image39.jpeg"/><Relationship Id="rId3" Type="http://schemas.openxmlformats.org/officeDocument/2006/relationships/image" Target="../media/image40.svg"/><Relationship Id="rId21" Type="http://schemas.openxmlformats.org/officeDocument/2006/relationships/image" Target="../media/image30.png"/><Relationship Id="rId7" Type="http://schemas.openxmlformats.org/officeDocument/2006/relationships/image" Target="../media/image46.svg"/><Relationship Id="rId12" Type="http://schemas.openxmlformats.org/officeDocument/2006/relationships/image" Target="../media/image38.png"/><Relationship Id="rId17" Type="http://schemas.openxmlformats.org/officeDocument/2006/relationships/image" Target="../media/image56.svg"/><Relationship Id="rId25" Type="http://schemas.openxmlformats.org/officeDocument/2006/relationships/image" Target="../media/image33.png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0.svg"/><Relationship Id="rId24" Type="http://schemas.openxmlformats.org/officeDocument/2006/relationships/image" Target="../media/image62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23" Type="http://schemas.openxmlformats.org/officeDocument/2006/relationships/image" Target="../media/image32.png"/><Relationship Id="rId10" Type="http://schemas.openxmlformats.org/officeDocument/2006/relationships/image" Target="../media/image37.png"/><Relationship Id="rId19" Type="http://schemas.openxmlformats.org/officeDocument/2006/relationships/image" Target="../media/image58.svg"/><Relationship Id="rId4" Type="http://schemas.openxmlformats.org/officeDocument/2006/relationships/image" Target="../media/image22.png"/><Relationship Id="rId9" Type="http://schemas.openxmlformats.org/officeDocument/2006/relationships/image" Target="../media/image48.svg"/><Relationship Id="rId14" Type="http://schemas.openxmlformats.org/officeDocument/2006/relationships/image" Target="../media/image27.png"/><Relationship Id="rId22" Type="http://schemas.openxmlformats.org/officeDocument/2006/relationships/image" Target="../media/image6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12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79.svg"/><Relationship Id="rId5" Type="http://schemas.openxmlformats.org/officeDocument/2006/relationships/image" Target="../media/image71.sv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7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12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79.svg"/><Relationship Id="rId5" Type="http://schemas.openxmlformats.org/officeDocument/2006/relationships/image" Target="../media/image71.sv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7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2.png"/><Relationship Id="rId4" Type="http://schemas.openxmlformats.org/officeDocument/2006/relationships/image" Target="../media/image69.sv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18" Type="http://schemas.openxmlformats.org/officeDocument/2006/relationships/image" Target="../media/image18.png"/><Relationship Id="rId3" Type="http://schemas.openxmlformats.org/officeDocument/2006/relationships/image" Target="../media/image20.svg"/><Relationship Id="rId21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15.png"/><Relationship Id="rId17" Type="http://schemas.openxmlformats.org/officeDocument/2006/relationships/image" Target="../media/image34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14.png"/><Relationship Id="rId19" Type="http://schemas.openxmlformats.org/officeDocument/2006/relationships/image" Target="../media/image36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0.svg"/><Relationship Id="rId18" Type="http://schemas.openxmlformats.org/officeDocument/2006/relationships/image" Target="../media/image28.png"/><Relationship Id="rId26" Type="http://schemas.openxmlformats.org/officeDocument/2006/relationships/image" Target="../media/image62.svg"/><Relationship Id="rId3" Type="http://schemas.openxmlformats.org/officeDocument/2006/relationships/image" Target="../media/image40.svg"/><Relationship Id="rId21" Type="http://schemas.openxmlformats.org/officeDocument/2006/relationships/image" Target="../media/image58.svg"/><Relationship Id="rId7" Type="http://schemas.openxmlformats.org/officeDocument/2006/relationships/image" Target="../media/image44.svg"/><Relationship Id="rId12" Type="http://schemas.openxmlformats.org/officeDocument/2006/relationships/image" Target="../media/image25.png"/><Relationship Id="rId17" Type="http://schemas.openxmlformats.org/officeDocument/2006/relationships/image" Target="../media/image54.svg"/><Relationship Id="rId25" Type="http://schemas.openxmlformats.org/officeDocument/2006/relationships/image" Target="../media/image32.pn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8.svg"/><Relationship Id="rId24" Type="http://schemas.openxmlformats.org/officeDocument/2006/relationships/image" Target="../media/image31.pn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23" Type="http://schemas.openxmlformats.org/officeDocument/2006/relationships/image" Target="../media/image60.svg"/><Relationship Id="rId28" Type="http://schemas.openxmlformats.org/officeDocument/2006/relationships/image" Target="../media/image34.jpeg"/><Relationship Id="rId10" Type="http://schemas.openxmlformats.org/officeDocument/2006/relationships/image" Target="../media/image24.png"/><Relationship Id="rId19" Type="http://schemas.openxmlformats.org/officeDocument/2006/relationships/image" Target="../media/image56.svg"/><Relationship Id="rId4" Type="http://schemas.openxmlformats.org/officeDocument/2006/relationships/image" Target="../media/image21.png"/><Relationship Id="rId9" Type="http://schemas.openxmlformats.org/officeDocument/2006/relationships/image" Target="../media/image46.svg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25.png"/><Relationship Id="rId18" Type="http://schemas.openxmlformats.org/officeDocument/2006/relationships/image" Target="../media/image54.svg"/><Relationship Id="rId26" Type="http://schemas.openxmlformats.org/officeDocument/2006/relationships/image" Target="../media/image32.png"/><Relationship Id="rId3" Type="http://schemas.openxmlformats.org/officeDocument/2006/relationships/image" Target="../media/image40.sv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image" Target="../media/image48.svg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2" Type="http://schemas.openxmlformats.org/officeDocument/2006/relationships/image" Target="../media/image20.png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24.png"/><Relationship Id="rId24" Type="http://schemas.openxmlformats.org/officeDocument/2006/relationships/image" Target="../media/image60.svg"/><Relationship Id="rId5" Type="http://schemas.openxmlformats.org/officeDocument/2006/relationships/image" Target="../media/image42.sv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image" Target="../media/image33.png"/><Relationship Id="rId10" Type="http://schemas.openxmlformats.org/officeDocument/2006/relationships/image" Target="../media/image46.svg"/><Relationship Id="rId19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Relationship Id="rId27" Type="http://schemas.openxmlformats.org/officeDocument/2006/relationships/image" Target="../media/image6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1971" y="4220024"/>
            <a:ext cx="8256872" cy="57385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6162943" y="780298"/>
            <a:ext cx="11259580" cy="39101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1685">
            <a:off x="5746882" y="1354146"/>
            <a:ext cx="11259580" cy="391014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202698" y="2169069"/>
            <a:ext cx="8764009" cy="261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1"/>
              </a:lnSpc>
            </a:pPr>
            <a:r>
              <a:rPr lang="en-US" sz="9799">
                <a:solidFill>
                  <a:srgbClr val="F8F5EA"/>
                </a:solidFill>
                <a:latin typeface="Nunito Bold Bold"/>
              </a:rPr>
              <a:t>AKRAN ZORBALIĞI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99999">
            <a:off x="14214369" y="9123409"/>
            <a:ext cx="2887511" cy="144375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503275" y="5597715"/>
            <a:ext cx="6162855" cy="1178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2"/>
              </a:lnSpc>
            </a:pPr>
            <a:r>
              <a:rPr lang="en-US" sz="9491">
                <a:solidFill>
                  <a:srgbClr val="242254"/>
                </a:solidFill>
                <a:latin typeface="CS Gordon Serif"/>
              </a:rPr>
              <a:t>SUNU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32180" y="8963448"/>
            <a:ext cx="4359343" cy="99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2834">
                <a:solidFill>
                  <a:srgbClr val="000000"/>
                </a:solidFill>
                <a:latin typeface="Arimo"/>
              </a:rPr>
              <a:t>www.rehberlikservisim.com</a:t>
            </a:r>
          </a:p>
          <a:p>
            <a:pPr algn="ctr">
              <a:lnSpc>
                <a:spcPts val="3967"/>
              </a:lnSpc>
            </a:pPr>
            <a:r>
              <a:rPr lang="en-US" sz="2834">
                <a:solidFill>
                  <a:srgbClr val="000000"/>
                </a:solidFill>
                <a:latin typeface="Arimo"/>
              </a:rPr>
              <a:t>@rehberlik_servisim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19459" y="5487694"/>
            <a:ext cx="5139823" cy="4082592"/>
            <a:chOff x="0" y="0"/>
            <a:chExt cx="6853097" cy="54434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2299263" y="1075395"/>
            <a:ext cx="9750955" cy="8446741"/>
            <a:chOff x="0" y="0"/>
            <a:chExt cx="13001273" cy="1126232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13001273" cy="834047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2921842"/>
              <a:ext cx="13001273" cy="83404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78258" y="810864"/>
            <a:ext cx="5139662" cy="8106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38555" b="37313"/>
          <a:stretch>
            <a:fillRect/>
          </a:stretch>
        </p:blipFill>
        <p:spPr>
          <a:xfrm>
            <a:off x="4498886" y="3117937"/>
            <a:ext cx="6454167" cy="13308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555901" y="3511582"/>
            <a:ext cx="9490803" cy="5274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Görmezlikten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gelme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Sırtını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dönme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Oyun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ya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da diğer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etkinliklere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almama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Gruba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almayarak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yalnızlığa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terk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etme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Gruptan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atarak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cezalandırma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>
                <a:solidFill>
                  <a:srgbClr val="000000"/>
                </a:solidFill>
                <a:latin typeface="Quicksand Bold"/>
              </a:rPr>
              <a:t>Diğer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öğrencilerle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konuşmasını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ve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arkadaşlık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kurmasını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engelleme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Aşağılayıcı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bir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şekilde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gülme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.</a:t>
            </a:r>
          </a:p>
          <a:p>
            <a:pPr>
              <a:lnSpc>
                <a:spcPts val="4651"/>
              </a:lnSpc>
            </a:pPr>
            <a:endParaRPr lang="en-US" sz="3322" dirty="0">
              <a:solidFill>
                <a:srgbClr val="000000"/>
              </a:solidFill>
              <a:latin typeface="Quicksand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343118" y="8090401"/>
            <a:ext cx="1500055" cy="1572513"/>
            <a:chOff x="0" y="0"/>
            <a:chExt cx="2000074" cy="209668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22795" y="0"/>
              <a:ext cx="1277278" cy="125405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20299" y="1439085"/>
              <a:ext cx="604992" cy="6576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627028"/>
              <a:ext cx="420299" cy="38896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930587" y="8284249"/>
            <a:ext cx="873104" cy="9740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183729" y="8461834"/>
            <a:ext cx="796714" cy="8888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317539" y="1949990"/>
            <a:ext cx="761638" cy="8496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991399" y="8537901"/>
            <a:ext cx="660346" cy="73669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2501114" y="1216173"/>
            <a:ext cx="5139823" cy="4082592"/>
            <a:chOff x="0" y="0"/>
            <a:chExt cx="6853097" cy="544345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0"/>
              <a:ext cx="6055337" cy="3884575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13141820" y="1329834"/>
            <a:ext cx="3858410" cy="650220"/>
            <a:chOff x="0" y="0"/>
            <a:chExt cx="5144547" cy="866959"/>
          </a:xfrm>
        </p:grpSpPr>
        <p:sp>
          <p:nvSpPr>
            <p:cNvPr id="26" name="TextBox 26"/>
            <p:cNvSpPr txBox="1"/>
            <p:nvPr/>
          </p:nvSpPr>
          <p:spPr>
            <a:xfrm>
              <a:off x="0" y="0"/>
              <a:ext cx="5144547" cy="701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en-US" sz="2800" dirty="0">
                  <a:solidFill>
                    <a:srgbClr val="E16F1F"/>
                  </a:solidFill>
                  <a:latin typeface="Jingleberry Bold"/>
                </a:rPr>
                <a:t>Duygusal Zorbalık</a:t>
              </a:r>
              <a:r>
                <a:rPr lang="en-US" sz="3799" dirty="0">
                  <a:solidFill>
                    <a:srgbClr val="E16F1F"/>
                  </a:solidFill>
                  <a:latin typeface="Jingleberry Bold"/>
                </a:rPr>
                <a:t>:</a:t>
              </a: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 b="77966"/>
            <a:stretch>
              <a:fillRect/>
            </a:stretch>
          </p:blipFill>
          <p:spPr>
            <a:xfrm>
              <a:off x="457631" y="801906"/>
              <a:ext cx="4163665" cy="65053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645618">
            <a:off x="12289754" y="660823"/>
            <a:ext cx="1142484" cy="133411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314678" y="9145437"/>
            <a:ext cx="761638" cy="8496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695497" y="805246"/>
            <a:ext cx="761638" cy="84969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555901" y="2759632"/>
            <a:ext cx="761638" cy="84969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12839241" y="5802978"/>
            <a:ext cx="4617894" cy="330564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3165040">
            <a:off x="16688058" y="5051947"/>
            <a:ext cx="1142484" cy="1334111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203379" y="2089139"/>
            <a:ext cx="7012077" cy="9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0"/>
              </a:lnSpc>
            </a:pPr>
            <a:r>
              <a:rPr lang="en-US" sz="6000" dirty="0">
                <a:solidFill>
                  <a:srgbClr val="E16F1F"/>
                </a:solidFill>
                <a:latin typeface="Jingleberry Bold"/>
              </a:rPr>
              <a:t>Duygusal Zorbalık: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839241" y="2493677"/>
            <a:ext cx="4617894" cy="21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9"/>
              </a:lnSpc>
            </a:pPr>
            <a:r>
              <a:rPr lang="en-US" sz="3399">
                <a:solidFill>
                  <a:srgbClr val="232253"/>
                </a:solidFill>
                <a:latin typeface="Quicksand Bold"/>
              </a:rPr>
              <a:t>Arkadaşlarını mağdura karşı </a:t>
            </a:r>
            <a:r>
              <a:rPr lang="en-US" sz="3399">
                <a:solidFill>
                  <a:srgbClr val="232253"/>
                </a:solidFill>
                <a:latin typeface="Arimo Bold"/>
              </a:rPr>
              <a:t>kışkırtarak aralarının bozulmasına çalışma,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695980"/>
            <a:ext cx="14567350" cy="7270578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7795"/>
          <a:stretch>
            <a:fillRect/>
          </a:stretch>
        </p:blipFill>
        <p:spPr>
          <a:xfrm>
            <a:off x="13596373" y="2656653"/>
            <a:ext cx="7325855" cy="6601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2130195" y="589764"/>
            <a:ext cx="9697112" cy="2212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25851" y="3007473"/>
            <a:ext cx="13370161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alle Bold"/>
              </a:rPr>
              <a:t>Bilgi ve iletişim teknolojisi araçları özellikle cep telefonu ve internet </a:t>
            </a:r>
            <a:r>
              <a:rPr lang="en-US" sz="3200" dirty="0" err="1">
                <a:solidFill>
                  <a:srgbClr val="000000"/>
                </a:solidFill>
                <a:latin typeface="Arialle Bold"/>
              </a:rPr>
              <a:t>yoluyla</a:t>
            </a:r>
            <a:r>
              <a:rPr lang="en-US" sz="3200" dirty="0">
                <a:solidFill>
                  <a:srgbClr val="000000"/>
                </a:solidFill>
                <a:latin typeface="Arialle Bold"/>
              </a:rPr>
              <a:t> zorbalık yapılmasıdır.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41935" y="1695980"/>
            <a:ext cx="887363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Nunito Bold"/>
              </a:rPr>
              <a:t>SİBER ZORBALIK?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5851" y="5022932"/>
            <a:ext cx="13370161" cy="2927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1"/>
              </a:lnSpc>
            </a:pPr>
            <a:r>
              <a:rPr lang="en-US" sz="3300" dirty="0">
                <a:solidFill>
                  <a:srgbClr val="000000"/>
                </a:solidFill>
                <a:latin typeface="Barlow Light Bold"/>
              </a:rPr>
              <a:t>Bu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tür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zorbalıklar sosyal medyada, mesajlaşma platformlarında,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oyun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platformlarında ve cep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telefonlarında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görülebilir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.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Hedef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seçilen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kişileri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korkutmaya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kızdırmaya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ya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da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utandırmaya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yönelik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olarak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tekrarlanan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bir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davranıştır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. Buna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örnek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olarak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şu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eylemler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Barlow Light Bold"/>
              </a:rPr>
              <a:t>gösterilebilir</a:t>
            </a:r>
            <a:r>
              <a:rPr lang="en-US" sz="3300" dirty="0">
                <a:solidFill>
                  <a:srgbClr val="000000"/>
                </a:solidFill>
                <a:latin typeface="Barlow Light Bold"/>
              </a:rPr>
              <a:t>:</a:t>
            </a:r>
          </a:p>
          <a:p>
            <a:pPr>
              <a:lnSpc>
                <a:spcPts val="5445"/>
              </a:lnSpc>
            </a:pPr>
            <a:endParaRPr lang="en-US" sz="3300" dirty="0">
              <a:solidFill>
                <a:srgbClr val="000000"/>
              </a:solidFill>
              <a:latin typeface="Barlow Light Bold"/>
            </a:endParaRPr>
          </a:p>
          <a:p>
            <a:pPr>
              <a:lnSpc>
                <a:spcPts val="1155"/>
              </a:lnSpc>
            </a:pPr>
            <a:endParaRPr lang="en-US" sz="3300" dirty="0">
              <a:solidFill>
                <a:srgbClr val="000000"/>
              </a:solidFill>
              <a:latin typeface="Barlow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19459" y="5487694"/>
            <a:ext cx="5139823" cy="4082592"/>
            <a:chOff x="0" y="0"/>
            <a:chExt cx="6853097" cy="54434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833945" y="1028700"/>
            <a:ext cx="10350891" cy="8966435"/>
            <a:chOff x="0" y="0"/>
            <a:chExt cx="13801188" cy="1195524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13801188" cy="885363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3101611"/>
              <a:ext cx="13801188" cy="8853635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78258" y="810864"/>
            <a:ext cx="5139662" cy="8106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38555" b="37313"/>
          <a:stretch>
            <a:fillRect/>
          </a:stretch>
        </p:blipFill>
        <p:spPr>
          <a:xfrm>
            <a:off x="4498886" y="2374839"/>
            <a:ext cx="6454167" cy="13308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833945" y="2570783"/>
            <a:ext cx="10134472" cy="87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 err="1">
                <a:solidFill>
                  <a:srgbClr val="242254"/>
                </a:solidFill>
                <a:latin typeface="Quicksand"/>
              </a:rPr>
              <a:t>Tehdit</a:t>
            </a:r>
            <a:r>
              <a:rPr lang="en-US" sz="2499" dirty="0">
                <a:solidFill>
                  <a:srgbClr val="242254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242254"/>
                </a:solidFill>
                <a:latin typeface="Quicksand"/>
              </a:rPr>
              <a:t>mesajları</a:t>
            </a:r>
            <a:r>
              <a:rPr lang="en-US" sz="2499" dirty="0">
                <a:solidFill>
                  <a:srgbClr val="242254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242254"/>
                </a:solidFill>
                <a:latin typeface="Quicksand"/>
              </a:rPr>
              <a:t>yollamak</a:t>
            </a:r>
            <a:r>
              <a:rPr lang="en-US" sz="2499" dirty="0">
                <a:solidFill>
                  <a:srgbClr val="242254"/>
                </a:solidFill>
                <a:latin typeface="Quicksand"/>
              </a:rPr>
              <a:t>, </a:t>
            </a:r>
            <a:r>
              <a:rPr lang="en-US" sz="2499" dirty="0" err="1">
                <a:solidFill>
                  <a:srgbClr val="242254"/>
                </a:solidFill>
                <a:latin typeface="Quicksand"/>
              </a:rPr>
              <a:t>hakarete</a:t>
            </a:r>
            <a:r>
              <a:rPr lang="en-US" sz="2499" dirty="0">
                <a:solidFill>
                  <a:srgbClr val="242254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242254"/>
                </a:solidFill>
                <a:latin typeface="Quicksand"/>
              </a:rPr>
              <a:t>varan</a:t>
            </a:r>
            <a:r>
              <a:rPr lang="en-US" sz="2499" dirty="0">
                <a:solidFill>
                  <a:srgbClr val="242254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242254"/>
                </a:solidFill>
                <a:latin typeface="Quicksand"/>
              </a:rPr>
              <a:t>ifadeler</a:t>
            </a:r>
            <a:r>
              <a:rPr lang="en-US" sz="2499" dirty="0">
                <a:solidFill>
                  <a:srgbClr val="242254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242254"/>
                </a:solidFill>
                <a:latin typeface="Quicksand"/>
              </a:rPr>
              <a:t>kullanmak</a:t>
            </a:r>
            <a:r>
              <a:rPr lang="en-US" sz="2499" dirty="0">
                <a:solidFill>
                  <a:srgbClr val="242254"/>
                </a:solidFill>
                <a:latin typeface="Quicksand"/>
              </a:rPr>
              <a:t>,</a:t>
            </a:r>
          </a:p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Quicksand"/>
              </a:rPr>
              <a:t>Sosyal medyada bir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başkasının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rahatsızlık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verici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görüntülerini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yayınlamak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</a:t>
            </a:r>
          </a:p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Quicksand"/>
              </a:rPr>
              <a:t>Bir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başkasının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özel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da mahrem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bilgilerini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sızdırmak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</a:t>
            </a:r>
          </a:p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Quicksand"/>
              </a:rPr>
              <a:t>Anonim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hesaplardan taciz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etmek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rahatsızlık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vermek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</a:t>
            </a:r>
          </a:p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Quicksand"/>
              </a:rPr>
              <a:t>Bir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başkasının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hesaplarını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ele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geçirmek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bu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hesaplardan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uygunsuz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yayınlar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yapmak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</a:t>
            </a:r>
          </a:p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Quicksand"/>
              </a:rPr>
              <a:t>Bir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kimseyi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ısrarla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takip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etmek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</a:t>
            </a:r>
          </a:p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Quicksand"/>
              </a:rPr>
              <a:t>Bir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kimsenin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paylaşımlarına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kasıtlı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olarak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sürekli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olumsuz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yorumlar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yapmak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</a:t>
            </a:r>
          </a:p>
          <a:p>
            <a:pPr marL="539746" lvl="1" indent="-269873">
              <a:lnSpc>
                <a:spcPts val="3724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Quicksand"/>
              </a:rPr>
              <a:t>Kurbanın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internette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bazı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yerlere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ulaşımının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engellenmek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.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Örneğin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kurbanın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bir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oyuna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sohbet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odasına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ya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da bir sosyal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ağ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grubuna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girmesinin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engellenmesi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dışlama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kapsamında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Quicksand"/>
              </a:rPr>
              <a:t>değerlendirilebilir</a:t>
            </a:r>
            <a:r>
              <a:rPr lang="en-US" sz="2499" dirty="0">
                <a:solidFill>
                  <a:srgbClr val="000000"/>
                </a:solidFill>
                <a:latin typeface="Quicksand"/>
              </a:rPr>
              <a:t>.</a:t>
            </a:r>
          </a:p>
          <a:p>
            <a:pPr>
              <a:lnSpc>
                <a:spcPts val="3724"/>
              </a:lnSpc>
            </a:pPr>
            <a:endParaRPr lang="en-US" sz="2499" dirty="0">
              <a:solidFill>
                <a:srgbClr val="000000"/>
              </a:solidFill>
              <a:latin typeface="Quicksand"/>
            </a:endParaRPr>
          </a:p>
          <a:p>
            <a:pPr>
              <a:lnSpc>
                <a:spcPts val="3724"/>
              </a:lnSpc>
            </a:pPr>
            <a:endParaRPr lang="en-US" sz="2499" dirty="0">
              <a:solidFill>
                <a:srgbClr val="000000"/>
              </a:solidFill>
              <a:latin typeface="Quicksand"/>
            </a:endParaRPr>
          </a:p>
          <a:p>
            <a:pPr>
              <a:lnSpc>
                <a:spcPts val="3724"/>
              </a:lnSpc>
            </a:pPr>
            <a:endParaRPr lang="en-US" sz="2499" dirty="0">
              <a:solidFill>
                <a:srgbClr val="000000"/>
              </a:solidFill>
              <a:latin typeface="Quicksand"/>
            </a:endParaRPr>
          </a:p>
          <a:p>
            <a:pPr>
              <a:lnSpc>
                <a:spcPts val="3277"/>
              </a:lnSpc>
            </a:pPr>
            <a:endParaRPr lang="en-US" sz="2499" dirty="0">
              <a:solidFill>
                <a:srgbClr val="000000"/>
              </a:solidFill>
              <a:latin typeface="Quicksand"/>
            </a:endParaRPr>
          </a:p>
          <a:p>
            <a:pPr>
              <a:lnSpc>
                <a:spcPts val="3277"/>
              </a:lnSpc>
            </a:pPr>
            <a:endParaRPr lang="en-US" sz="2499" dirty="0">
              <a:solidFill>
                <a:srgbClr val="000000"/>
              </a:solidFill>
              <a:latin typeface="Quicksan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203026" y="8669054"/>
            <a:ext cx="1400229" cy="1467866"/>
            <a:chOff x="0" y="0"/>
            <a:chExt cx="1866973" cy="1957154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4695" y="0"/>
              <a:ext cx="1192278" cy="11706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92329" y="1343316"/>
              <a:ext cx="564731" cy="61383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585300"/>
              <a:ext cx="392329" cy="36308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611537" y="9021083"/>
            <a:ext cx="873104" cy="9740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183729" y="8461834"/>
            <a:ext cx="796714" cy="8888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79330" y="1230095"/>
            <a:ext cx="761638" cy="8496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148085" y="8889953"/>
            <a:ext cx="660346" cy="73669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2501114" y="1216173"/>
            <a:ext cx="5139823" cy="4082592"/>
            <a:chOff x="0" y="0"/>
            <a:chExt cx="6853097" cy="544345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0"/>
              <a:ext cx="6055337" cy="3884575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13141820" y="1329834"/>
            <a:ext cx="3858410" cy="650219"/>
            <a:chOff x="0" y="0"/>
            <a:chExt cx="5144547" cy="866958"/>
          </a:xfrm>
        </p:grpSpPr>
        <p:sp>
          <p:nvSpPr>
            <p:cNvPr id="26" name="TextBox 26"/>
            <p:cNvSpPr txBox="1"/>
            <p:nvPr/>
          </p:nvSpPr>
          <p:spPr>
            <a:xfrm>
              <a:off x="0" y="0"/>
              <a:ext cx="5144547" cy="76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en-US" sz="3799">
                  <a:solidFill>
                    <a:srgbClr val="E16F1F"/>
                  </a:solidFill>
                  <a:latin typeface="Jingleberry Bold"/>
                </a:rPr>
                <a:t>SiberZorbalık:</a:t>
              </a: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 b="77966"/>
            <a:stretch>
              <a:fillRect/>
            </a:stretch>
          </p:blipFill>
          <p:spPr>
            <a:xfrm>
              <a:off x="457631" y="801906"/>
              <a:ext cx="4163665" cy="65053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645618">
            <a:off x="12289754" y="660823"/>
            <a:ext cx="1142484" cy="133411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314678" y="9145437"/>
            <a:ext cx="761638" cy="8496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695497" y="805246"/>
            <a:ext cx="761638" cy="84969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88726" y="1333382"/>
            <a:ext cx="761638" cy="84969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/>
          <a:srcRect l="2658" r="2658"/>
          <a:stretch>
            <a:fillRect/>
          </a:stretch>
        </p:blipFill>
        <p:spPr>
          <a:xfrm>
            <a:off x="12704835" y="5719003"/>
            <a:ext cx="4752300" cy="3350298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3165040">
            <a:off x="16688058" y="5051947"/>
            <a:ext cx="1142484" cy="1334111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219931" y="1386241"/>
            <a:ext cx="7012077" cy="112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0"/>
              </a:lnSpc>
            </a:pPr>
            <a:r>
              <a:rPr lang="en-US" sz="7473" dirty="0">
                <a:solidFill>
                  <a:srgbClr val="E16F1F"/>
                </a:solidFill>
                <a:latin typeface="Jingleberry Bold"/>
              </a:rPr>
              <a:t>Siber Zorbalık: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839241" y="2493677"/>
            <a:ext cx="4617894" cy="21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9"/>
              </a:lnSpc>
            </a:pPr>
            <a:r>
              <a:rPr lang="en-US" sz="3399" dirty="0">
                <a:solidFill>
                  <a:srgbClr val="232253"/>
                </a:solidFill>
                <a:latin typeface="Quicksand Bold"/>
              </a:rPr>
              <a:t>Bir başkası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hakkında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yalan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ya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 da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uydurma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haberler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yaratmak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 ve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bunları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399" dirty="0" err="1">
                <a:solidFill>
                  <a:srgbClr val="232253"/>
                </a:solidFill>
                <a:latin typeface="Quicksand Bold"/>
              </a:rPr>
              <a:t>yaymak</a:t>
            </a:r>
            <a:r>
              <a:rPr lang="en-US" sz="3399" dirty="0">
                <a:solidFill>
                  <a:srgbClr val="232253"/>
                </a:solidFill>
                <a:latin typeface="Quicksand Bold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955346" y="7903167"/>
            <a:ext cx="8607906" cy="1394117"/>
            <a:chOff x="0" y="0"/>
            <a:chExt cx="4077607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77607" cy="660400"/>
            </a:xfrm>
            <a:custGeom>
              <a:avLst/>
              <a:gdLst/>
              <a:ahLst/>
              <a:cxnLst/>
              <a:rect l="l" t="t" r="r" b="b"/>
              <a:pathLst>
                <a:path w="4077607" h="660400">
                  <a:moveTo>
                    <a:pt x="39531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3147" y="0"/>
                  </a:lnTo>
                  <a:cubicBezTo>
                    <a:pt x="4021727" y="0"/>
                    <a:pt x="4077607" y="55880"/>
                    <a:pt x="4077607" y="124460"/>
                  </a:cubicBezTo>
                  <a:lnTo>
                    <a:pt x="4077607" y="535940"/>
                  </a:lnTo>
                  <a:cubicBezTo>
                    <a:pt x="4077607" y="604520"/>
                    <a:pt x="4021727" y="660400"/>
                    <a:pt x="3953147" y="660400"/>
                  </a:cubicBezTo>
                  <a:close/>
                </a:path>
              </a:pathLst>
            </a:custGeom>
            <a:solidFill>
              <a:srgbClr val="E4CBC2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5015" r="-25015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7767244" y="7686083"/>
            <a:ext cx="8607906" cy="1394117"/>
            <a:chOff x="0" y="0"/>
            <a:chExt cx="4077607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77607" cy="660400"/>
            </a:xfrm>
            <a:custGeom>
              <a:avLst/>
              <a:gdLst/>
              <a:ahLst/>
              <a:cxnLst/>
              <a:rect l="l" t="t" r="r" b="b"/>
              <a:pathLst>
                <a:path w="4077607" h="660400">
                  <a:moveTo>
                    <a:pt x="39531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3147" y="0"/>
                  </a:lnTo>
                  <a:cubicBezTo>
                    <a:pt x="4021727" y="0"/>
                    <a:pt x="4077607" y="55880"/>
                    <a:pt x="4077607" y="124460"/>
                  </a:cubicBezTo>
                  <a:lnTo>
                    <a:pt x="4077607" y="535940"/>
                  </a:lnTo>
                  <a:cubicBezTo>
                    <a:pt x="4077607" y="604520"/>
                    <a:pt x="4021727" y="660400"/>
                    <a:pt x="3953147" y="660400"/>
                  </a:cubicBezTo>
                  <a:close/>
                </a:path>
              </a:pathLst>
            </a:custGeom>
            <a:solidFill>
              <a:srgbClr val="F6E1D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ZORBALIĞIN EN SIK GÖRÜLDÜĞÜ YERLER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347592" y="8142314"/>
            <a:ext cx="7589784" cy="50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ZORBALIĞI DURDURUN!</a:t>
            </a:r>
          </a:p>
        </p:txBody>
      </p:sp>
      <p:sp>
        <p:nvSpPr>
          <p:cNvPr id="33" name="AutoShape 33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TextBox 36"/>
          <p:cNvSpPr txBox="1"/>
          <p:nvPr/>
        </p:nvSpPr>
        <p:spPr>
          <a:xfrm>
            <a:off x="8145846" y="2713386"/>
            <a:ext cx="9113454" cy="4604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 err="1">
                <a:solidFill>
                  <a:srgbClr val="664354"/>
                </a:solidFill>
                <a:latin typeface="DejaVu Serif"/>
              </a:rPr>
              <a:t>Okulun</a:t>
            </a:r>
            <a:r>
              <a:rPr lang="en-US" sz="28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800" dirty="0" err="1">
                <a:solidFill>
                  <a:srgbClr val="664354"/>
                </a:solidFill>
                <a:latin typeface="DejaVu Serif"/>
              </a:rPr>
              <a:t>içindeki</a:t>
            </a:r>
            <a:r>
              <a:rPr lang="en-US" sz="28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800" dirty="0" err="1">
                <a:solidFill>
                  <a:srgbClr val="664354"/>
                </a:solidFill>
                <a:latin typeface="DejaVu Serif"/>
              </a:rPr>
              <a:t>zorbalığın</a:t>
            </a:r>
            <a:r>
              <a:rPr lang="en-US" sz="2800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2800" dirty="0" err="1">
                <a:solidFill>
                  <a:srgbClr val="664354"/>
                </a:solidFill>
                <a:latin typeface="DejaVu Serif"/>
              </a:rPr>
              <a:t>okula</a:t>
            </a:r>
            <a:r>
              <a:rPr lang="en-US" sz="28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800" dirty="0" err="1">
                <a:solidFill>
                  <a:srgbClr val="664354"/>
                </a:solidFill>
                <a:latin typeface="DejaVu Serif"/>
              </a:rPr>
              <a:t>geliş</a:t>
            </a:r>
            <a:r>
              <a:rPr lang="en-US" sz="28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800" dirty="0" err="1">
                <a:solidFill>
                  <a:srgbClr val="664354"/>
                </a:solidFill>
                <a:latin typeface="DejaVu Serif"/>
              </a:rPr>
              <a:t>gidiş</a:t>
            </a:r>
            <a:endParaRPr lang="en-US" sz="2800" dirty="0">
              <a:solidFill>
                <a:srgbClr val="664354"/>
              </a:solidFill>
              <a:latin typeface="DejaVu Serif"/>
            </a:endParaRPr>
          </a:p>
          <a:p>
            <a:pPr>
              <a:lnSpc>
                <a:spcPts val="4060"/>
              </a:lnSpc>
            </a:pPr>
            <a:r>
              <a:rPr lang="en-US" sz="2900" dirty="0" err="1">
                <a:solidFill>
                  <a:srgbClr val="664354"/>
                </a:solidFill>
                <a:latin typeface="Arimo"/>
              </a:rPr>
              <a:t>sırasındaki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zorbalıktan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çok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daha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sık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olduğu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,</a:t>
            </a:r>
          </a:p>
          <a:p>
            <a:pPr>
              <a:lnSpc>
                <a:spcPts val="4060"/>
              </a:lnSpc>
            </a:pPr>
            <a:r>
              <a:rPr lang="en-US" sz="2900" dirty="0" err="1">
                <a:solidFill>
                  <a:srgbClr val="664354"/>
                </a:solidFill>
                <a:latin typeface="Arimo"/>
              </a:rPr>
              <a:t>okuldaki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“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oyun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bahçesinin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”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en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tipik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yer</a:t>
            </a:r>
            <a:endParaRPr lang="en-US" sz="2900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4060"/>
              </a:lnSpc>
            </a:pPr>
            <a:r>
              <a:rPr lang="en-US" sz="2900" dirty="0" err="1">
                <a:solidFill>
                  <a:srgbClr val="664354"/>
                </a:solidFill>
                <a:latin typeface="Arimo"/>
              </a:rPr>
              <a:t>olduğunu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bunu</a:t>
            </a:r>
            <a:endParaRPr lang="en-US" sz="2900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664354"/>
                </a:solidFill>
                <a:latin typeface="Arimo Bold"/>
              </a:rPr>
              <a:t>“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koridorlar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”,</a:t>
            </a: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664354"/>
                </a:solidFill>
                <a:latin typeface="Arimo Bold"/>
              </a:rPr>
              <a:t>“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sınıfın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içi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”,</a:t>
            </a: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664354"/>
                </a:solidFill>
                <a:latin typeface="Arimo Bold"/>
              </a:rPr>
              <a:t>“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kantin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 ve 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tuvaletlerin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” 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izlediğini</a:t>
            </a:r>
            <a:r>
              <a:rPr lang="en-US" sz="2900" dirty="0">
                <a:solidFill>
                  <a:srgbClr val="664354"/>
                </a:solidFill>
                <a:latin typeface="Arimo Bold"/>
              </a:rPr>
              <a:t>,</a:t>
            </a:r>
          </a:p>
          <a:p>
            <a:pPr>
              <a:lnSpc>
                <a:spcPts val="4060"/>
              </a:lnSpc>
            </a:pPr>
            <a:r>
              <a:rPr lang="en-US" sz="2900" dirty="0" err="1">
                <a:solidFill>
                  <a:srgbClr val="664354"/>
                </a:solidFill>
                <a:latin typeface="Arimo"/>
              </a:rPr>
              <a:t>yatılı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okullarda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zorbalığın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en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yaygın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olarak</a:t>
            </a:r>
            <a:endParaRPr lang="en-US" sz="2900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664354"/>
                </a:solidFill>
                <a:latin typeface="Arimo"/>
              </a:rPr>
              <a:t>“</a:t>
            </a:r>
            <a:r>
              <a:rPr lang="en-US" sz="2900" dirty="0" err="1">
                <a:solidFill>
                  <a:srgbClr val="664354"/>
                </a:solidFill>
                <a:latin typeface="Arimo Bold"/>
              </a:rPr>
              <a:t>yatakhane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”de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olduğu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görülmektedir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5015" r="-2501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ZORBALIĞA MARUZ KALAN KİŞİ NASIL HİSSEDER?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7578515" y="2669414"/>
            <a:ext cx="9113454" cy="720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DejaVu Serif"/>
              </a:rPr>
              <a:t>• Suçluluk,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Arimo"/>
              </a:rPr>
              <a:t>• Korku,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Arimo"/>
              </a:rPr>
              <a:t>• Panik,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Arimo"/>
              </a:rPr>
              <a:t>• Öfke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Arimo"/>
              </a:rPr>
              <a:t>• Kızgınlık,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Arimo"/>
              </a:rPr>
              <a:t>• Endişe,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DejaVu Serif"/>
              </a:rPr>
              <a:t>• Yetersizlik,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DejaVu Serif"/>
              </a:rPr>
              <a:t>• Üzüntü,</a:t>
            </a:r>
          </a:p>
          <a:p>
            <a:pPr>
              <a:lnSpc>
                <a:spcPts val="5879"/>
              </a:lnSpc>
            </a:pPr>
            <a:r>
              <a:rPr lang="en-US" sz="4199">
                <a:solidFill>
                  <a:srgbClr val="664354"/>
                </a:solidFill>
                <a:latin typeface="Arimo"/>
              </a:rPr>
              <a:t>• Pişmanlık</a:t>
            </a:r>
          </a:p>
          <a:p>
            <a:pPr>
              <a:lnSpc>
                <a:spcPts val="4060"/>
              </a:lnSpc>
            </a:pPr>
            <a:endParaRPr lang="en-US" sz="4199">
              <a:solidFill>
                <a:srgbClr val="664354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0727" r="-2072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ZORBALIĞA MARUZ KALAN KİŞİYİ NASIL ETKİLER?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7578515" y="2697989"/>
            <a:ext cx="9680785" cy="7310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DejaVu Serif"/>
              </a:rPr>
              <a:t>•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Kısa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dönemli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fiziksel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sorunlar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(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baş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ağrıları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karnın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ağrıması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),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Arimo"/>
              </a:rPr>
              <a:t>•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İçine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kapanma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,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Arimo"/>
              </a:rPr>
              <a:t>•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kurallarına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uymama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isteği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,</a:t>
            </a:r>
          </a:p>
          <a:p>
            <a:pPr>
              <a:lnSpc>
                <a:spcPts val="4620"/>
              </a:lnSpc>
            </a:pPr>
            <a:r>
              <a:rPr lang="en-US" sz="3300" dirty="0">
                <a:solidFill>
                  <a:srgbClr val="664354"/>
                </a:solidFill>
                <a:latin typeface="Arimo"/>
              </a:rPr>
              <a:t>• </a:t>
            </a:r>
            <a:r>
              <a:rPr lang="en-US" sz="3300" dirty="0" err="1">
                <a:solidFill>
                  <a:srgbClr val="664354"/>
                </a:solidFill>
                <a:latin typeface="Arimo"/>
              </a:rPr>
              <a:t>Okula</a:t>
            </a:r>
            <a:r>
              <a:rPr lang="en-US" sz="33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300" dirty="0" err="1">
                <a:solidFill>
                  <a:srgbClr val="664354"/>
                </a:solidFill>
                <a:latin typeface="Arimo"/>
              </a:rPr>
              <a:t>gitmek</a:t>
            </a:r>
            <a:r>
              <a:rPr lang="en-US" sz="33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300" dirty="0" err="1">
                <a:solidFill>
                  <a:srgbClr val="664354"/>
                </a:solidFill>
                <a:latin typeface="Arimo"/>
              </a:rPr>
              <a:t>istememe</a:t>
            </a:r>
            <a:r>
              <a:rPr lang="en-US" sz="3300" dirty="0">
                <a:solidFill>
                  <a:srgbClr val="664354"/>
                </a:solidFill>
                <a:latin typeface="Arimo"/>
              </a:rPr>
              <a:t>,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Arimo"/>
              </a:rPr>
              <a:t>•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Depresyon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,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Arimo"/>
              </a:rPr>
              <a:t>• Sosyal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ilişkilerde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azalma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arkadaşları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görüşmek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istememe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,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DejaVu Serif"/>
              </a:rPr>
              <a:t>•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Derslere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ilgisizlik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,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DejaVu Serif"/>
              </a:rPr>
              <a:t>•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Akademik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başarıda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düşüş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DejaVu Serif"/>
              </a:rPr>
              <a:t>yaşama</a:t>
            </a:r>
            <a:r>
              <a:rPr lang="en-US" sz="3200" dirty="0">
                <a:solidFill>
                  <a:srgbClr val="664354"/>
                </a:solidFill>
                <a:latin typeface="DejaVu Serif"/>
              </a:rPr>
              <a:t>,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64354"/>
                </a:solidFill>
                <a:latin typeface="Arimo"/>
              </a:rPr>
              <a:t>• Olumsuz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benlik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saygısı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, kendisini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sevmeme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sonuçları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664354"/>
                </a:solidFill>
                <a:latin typeface="Arimo"/>
              </a:rPr>
              <a:t>olabilir</a:t>
            </a:r>
            <a:r>
              <a:rPr lang="en-US" sz="3200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664354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31855" y="2272438"/>
            <a:ext cx="1736715" cy="173671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60924" y="2272438"/>
            <a:ext cx="1607425" cy="160742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127381" y="4154205"/>
            <a:ext cx="8018465" cy="1681217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3736185" y="844422"/>
            <a:ext cx="8819322" cy="5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>
                <a:solidFill>
                  <a:srgbClr val="664354"/>
                </a:solidFill>
                <a:latin typeface="Nunito Bold Bold"/>
              </a:rPr>
              <a:t>DOĞRU BİLİNEN YANLIŞLAR!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0" y="4352194"/>
            <a:ext cx="8342541" cy="119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rimo"/>
              </a:rPr>
              <a:t>Zorbalık gençliğin doğal bir sürecidir,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çocukları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güçlendirir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54669" y="2951511"/>
            <a:ext cx="4675015" cy="69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6"/>
              </a:lnSpc>
            </a:pPr>
            <a:r>
              <a:rPr lang="en-US" sz="5662">
                <a:solidFill>
                  <a:srgbClr val="EC1D27"/>
                </a:solidFill>
                <a:latin typeface="CS Gordon Serif"/>
              </a:rPr>
              <a:t>YANLIŞ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561047" y="2838691"/>
            <a:ext cx="4675015" cy="68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6"/>
              </a:lnSpc>
            </a:pPr>
            <a:r>
              <a:rPr lang="en-US" sz="5662">
                <a:solidFill>
                  <a:srgbClr val="4A7715"/>
                </a:solidFill>
                <a:latin typeface="CS Gordon Serif"/>
              </a:rPr>
              <a:t>DOĞRU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13"/>
          <a:srcRect l="5337" r="38186" b="52906"/>
          <a:stretch>
            <a:fillRect/>
          </a:stretch>
        </p:blipFill>
        <p:spPr>
          <a:xfrm>
            <a:off x="8628161" y="3975816"/>
            <a:ext cx="8536362" cy="1859607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8694025" y="4294914"/>
            <a:ext cx="8241254" cy="134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9" dirty="0">
                <a:solidFill>
                  <a:srgbClr val="000000"/>
                </a:solidFill>
                <a:latin typeface="Arimo"/>
              </a:rPr>
              <a:t>Zorbalık doğal bir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süreç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değildir,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karakter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güçlendirmesiyle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ilgisi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yoktur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Zorbalığa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maruz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kalan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çocuk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sosyal ve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duygusal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açıdan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zarar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görür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. 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127381" y="6232678"/>
            <a:ext cx="8018465" cy="1681217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-34657" y="6430666"/>
            <a:ext cx="8342541" cy="119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rimo"/>
              </a:rPr>
              <a:t>Zorbalık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kendi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haline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bırakılırsa</a:t>
            </a:r>
            <a:endParaRPr lang="en-US" sz="3399" dirty="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zamanla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biter.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13"/>
          <a:srcRect l="10136" r="42985" b="64915"/>
          <a:stretch>
            <a:fillRect/>
          </a:stretch>
        </p:blipFill>
        <p:spPr>
          <a:xfrm>
            <a:off x="8546471" y="6232678"/>
            <a:ext cx="8536362" cy="1669107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8546471" y="6509189"/>
            <a:ext cx="8241254" cy="134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9" dirty="0" err="1">
                <a:solidFill>
                  <a:srgbClr val="000000"/>
                </a:solidFill>
                <a:latin typeface="Arimo"/>
              </a:rPr>
              <a:t>Zorbalığı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görmezden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gelmek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zorba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davranışlarda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bulunan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kişiyi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cesaretlendirir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; zorbalık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dozunu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artırmasına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neden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569" dirty="0" err="1">
                <a:solidFill>
                  <a:srgbClr val="000000"/>
                </a:solidFill>
                <a:latin typeface="Arimo"/>
              </a:rPr>
              <a:t>olabilir</a:t>
            </a:r>
            <a:r>
              <a:rPr lang="en-US" sz="2569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127381" y="8249067"/>
            <a:ext cx="8018465" cy="1681217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-34657" y="8730769"/>
            <a:ext cx="8342541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Arimo"/>
              </a:rPr>
              <a:t>Sadece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erkek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çocuklar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 zorbalık </a:t>
            </a:r>
            <a:r>
              <a:rPr lang="en-US" sz="3399" dirty="0" err="1">
                <a:solidFill>
                  <a:srgbClr val="000000"/>
                </a:solidFill>
                <a:latin typeface="Arimo"/>
              </a:rPr>
              <a:t>yapar</a:t>
            </a:r>
            <a:r>
              <a:rPr lang="en-US" sz="3399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13"/>
          <a:srcRect l="12357" r="45206" b="64915"/>
          <a:stretch>
            <a:fillRect/>
          </a:stretch>
        </p:blipFill>
        <p:spPr>
          <a:xfrm>
            <a:off x="8546471" y="8249067"/>
            <a:ext cx="8536362" cy="1843787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8434880" y="8305697"/>
            <a:ext cx="8241254" cy="167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6"/>
              </a:lnSpc>
            </a:pPr>
            <a:r>
              <a:rPr lang="en-US" sz="2369" dirty="0" err="1">
                <a:solidFill>
                  <a:srgbClr val="000000"/>
                </a:solidFill>
                <a:latin typeface="Arimo"/>
              </a:rPr>
              <a:t>Kız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çocuklar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da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oğlan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çocuklar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da zorbalık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yapar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Araştırmalar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oğlanların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daha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çok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fiziksel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zorbalık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yaptığını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kızların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ise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ağırlıklı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olarak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duygusal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ve sosyal zorbalık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yaptığını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ortaya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369" dirty="0" err="1">
                <a:solidFill>
                  <a:srgbClr val="000000"/>
                </a:solidFill>
                <a:latin typeface="Arimo"/>
              </a:rPr>
              <a:t>koymaktadır</a:t>
            </a:r>
            <a:r>
              <a:rPr lang="en-US" sz="2369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31855" y="2272438"/>
            <a:ext cx="1736715" cy="173671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60924" y="2272438"/>
            <a:ext cx="1607425" cy="160742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127381" y="4154205"/>
            <a:ext cx="8018465" cy="1681217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3736185" y="844422"/>
            <a:ext cx="8819322" cy="5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>
                <a:solidFill>
                  <a:srgbClr val="664354"/>
                </a:solidFill>
                <a:latin typeface="Nunito Bold Bold"/>
              </a:rPr>
              <a:t>DOĞRU BİLİNEN YANLIŞLAR!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9904" y="4397279"/>
            <a:ext cx="7853419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mo"/>
              </a:rPr>
              <a:t>Fiziksel zorbalık dışında diğer zorbalık türleri o kadar da önemli değildir.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54669" y="2951511"/>
            <a:ext cx="4675015" cy="69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6"/>
              </a:lnSpc>
            </a:pPr>
            <a:r>
              <a:rPr lang="en-US" sz="5662">
                <a:solidFill>
                  <a:srgbClr val="EC1D27"/>
                </a:solidFill>
                <a:latin typeface="CS Gordon Serif"/>
              </a:rPr>
              <a:t>YANLIŞ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561047" y="2838691"/>
            <a:ext cx="4675015" cy="68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6"/>
              </a:lnSpc>
            </a:pPr>
            <a:r>
              <a:rPr lang="en-US" sz="5662">
                <a:solidFill>
                  <a:srgbClr val="4A7715"/>
                </a:solidFill>
                <a:latin typeface="CS Gordon Serif"/>
              </a:rPr>
              <a:t>DOĞRU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13"/>
          <a:srcRect l="5337" r="38186" b="52906"/>
          <a:stretch>
            <a:fillRect/>
          </a:stretch>
        </p:blipFill>
        <p:spPr>
          <a:xfrm>
            <a:off x="8628161" y="3975816"/>
            <a:ext cx="8536362" cy="1859607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8694025" y="4275864"/>
            <a:ext cx="8241254" cy="108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6"/>
              </a:lnSpc>
            </a:pPr>
            <a:r>
              <a:rPr lang="en-US" sz="3069" dirty="0">
                <a:solidFill>
                  <a:srgbClr val="000000"/>
                </a:solidFill>
                <a:latin typeface="Arimo"/>
              </a:rPr>
              <a:t>Tüm zorbalık türleri çocuğun gelişimini </a:t>
            </a:r>
          </a:p>
          <a:p>
            <a:pPr algn="ctr">
              <a:lnSpc>
                <a:spcPts val="4296"/>
              </a:lnSpc>
            </a:pPr>
            <a:r>
              <a:rPr lang="en-US" sz="3069" dirty="0">
                <a:solidFill>
                  <a:srgbClr val="000000"/>
                </a:solidFill>
                <a:latin typeface="Arimo"/>
              </a:rPr>
              <a:t>olumsuz etkiler.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12"/>
          <a:srcRect r="38186" b="50390"/>
          <a:stretch>
            <a:fillRect/>
          </a:stretch>
        </p:blipFill>
        <p:spPr>
          <a:xfrm>
            <a:off x="127381" y="6232678"/>
            <a:ext cx="8018465" cy="1681217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-34657" y="6440191"/>
            <a:ext cx="834254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mo"/>
              </a:rPr>
              <a:t>Zorbalıktan şikayet eden öğrenciler ana kuzusudur. 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13"/>
          <a:srcRect l="10136" r="42985" b="64915"/>
          <a:stretch>
            <a:fillRect/>
          </a:stretch>
        </p:blipFill>
        <p:spPr>
          <a:xfrm>
            <a:off x="8546471" y="6232678"/>
            <a:ext cx="8536362" cy="1669107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8546471" y="6490139"/>
            <a:ext cx="8241254" cy="108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6"/>
              </a:lnSpc>
            </a:pPr>
            <a:r>
              <a:rPr lang="en-US" sz="3069" dirty="0">
                <a:solidFill>
                  <a:srgbClr val="000000"/>
                </a:solidFill>
                <a:latin typeface="Arimo"/>
              </a:rPr>
              <a:t>Zorbalıktan şikayet eden öğrenci kendisini koruyan ve savunan öğrencidir.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4921" r="-2492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SİBER 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7578515" y="2697989"/>
            <a:ext cx="9680785" cy="775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22" lvl="1" indent="-313061">
              <a:lnSpc>
                <a:spcPts val="4060"/>
              </a:lnSpc>
              <a:buFont typeface="Arial"/>
              <a:buChar char="•"/>
            </a:pP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Sizi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rahatsız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eden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kişiyle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iletişiminize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son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verin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664354"/>
              </a:solidFill>
              <a:latin typeface="DejaVu Serif"/>
            </a:endParaRPr>
          </a:p>
          <a:p>
            <a:pPr marL="626122" lvl="1" indent="-313061">
              <a:lnSpc>
                <a:spcPts val="4060"/>
              </a:lnSpc>
              <a:buFont typeface="Arial"/>
              <a:buChar char="•"/>
            </a:pP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Hesaplarınızı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korunaklı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hale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getirin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herkesin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e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rişimine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açmayın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664354"/>
              </a:solidFill>
              <a:latin typeface="Arimo"/>
            </a:endParaRPr>
          </a:p>
          <a:p>
            <a:pPr marL="626122" lvl="1" indent="-313061">
              <a:lnSpc>
                <a:spcPts val="4060"/>
              </a:lnSpc>
              <a:buFont typeface="Arial"/>
              <a:buChar char="•"/>
            </a:pPr>
            <a:r>
              <a:rPr lang="en-US" sz="2900" dirty="0">
                <a:solidFill>
                  <a:srgbClr val="664354"/>
                </a:solidFill>
                <a:latin typeface="DejaVu Serif"/>
              </a:rPr>
              <a:t>Zo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rbalık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ısrarla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devam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ediyorsa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güvendiğiniz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kişilere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/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ebeveynlerinize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durumu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anlatın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664354"/>
              </a:solidFill>
              <a:latin typeface="Arimo"/>
            </a:endParaRPr>
          </a:p>
          <a:p>
            <a:pPr marL="626122" lvl="1" indent="-313061">
              <a:lnSpc>
                <a:spcPts val="4060"/>
              </a:lnSpc>
              <a:buFont typeface="Arial"/>
              <a:buChar char="•"/>
            </a:pPr>
            <a:r>
              <a:rPr lang="en-US" sz="2900" dirty="0" err="1">
                <a:solidFill>
                  <a:srgbClr val="664354"/>
                </a:solidFill>
                <a:latin typeface="Arimo"/>
              </a:rPr>
              <a:t>Zorbalığa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maruz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kaldığınız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platformlara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gerekli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şikayetleri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yapın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bu</a:t>
            </a:r>
            <a:r>
              <a:rPr lang="en-US" sz="2900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Arimo"/>
              </a:rPr>
              <a:t>h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esapları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ya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da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kişileri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bildirin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664354"/>
              </a:solidFill>
              <a:latin typeface="DejaVu Serif"/>
            </a:endParaRPr>
          </a:p>
          <a:p>
            <a:pPr marL="626122" lvl="1" indent="-313061">
              <a:lnSpc>
                <a:spcPts val="4060"/>
              </a:lnSpc>
              <a:buFont typeface="Arial"/>
              <a:buChar char="•"/>
            </a:pP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Zorbalığa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maruz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kaldığınız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platformlardaki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hesaplarınızı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silin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ya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 da </a:t>
            </a:r>
            <a:r>
              <a:rPr lang="en-US" sz="2900" dirty="0" err="1">
                <a:solidFill>
                  <a:srgbClr val="664354"/>
                </a:solidFill>
                <a:latin typeface="DejaVu Serif"/>
              </a:rPr>
              <a:t>dondurun</a:t>
            </a:r>
            <a:r>
              <a:rPr lang="en-US" sz="2900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4480"/>
              </a:lnSpc>
            </a:pPr>
            <a:endParaRPr lang="en-US" sz="2900" dirty="0">
              <a:solidFill>
                <a:srgbClr val="664354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74991" y="3318400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4921" r="-2492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SİBER 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6314892" y="2438149"/>
            <a:ext cx="11135252" cy="7219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0154" lvl="1" indent="-315077">
              <a:lnSpc>
                <a:spcPts val="4086"/>
              </a:lnSpc>
              <a:buFont typeface="Arial"/>
              <a:buChar char="•"/>
            </a:pP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Zorbalığın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sadece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sizin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başınıza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gelen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bir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sorun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olmadığını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unutmayın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durumu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görmezden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gel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meyin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ve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gerekli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önlemleri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alın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086"/>
              </a:lnSpc>
            </a:pPr>
            <a:endParaRPr lang="en-US" sz="2918" dirty="0">
              <a:solidFill>
                <a:srgbClr val="664354"/>
              </a:solidFill>
              <a:latin typeface="Arimo"/>
            </a:endParaRPr>
          </a:p>
          <a:p>
            <a:pPr marL="630154" lvl="1" indent="-315077">
              <a:lnSpc>
                <a:spcPts val="4086"/>
              </a:lnSpc>
              <a:buFont typeface="Arial"/>
              <a:buChar char="•"/>
            </a:pPr>
            <a:r>
              <a:rPr lang="en-US" sz="29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Güvenli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internet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kul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lanımı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hakkında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bilgi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sahibi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olun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. </a:t>
            </a:r>
          </a:p>
          <a:p>
            <a:pPr>
              <a:lnSpc>
                <a:spcPts val="4086"/>
              </a:lnSpc>
            </a:pPr>
            <a:endParaRPr lang="en-US" sz="2918" dirty="0">
              <a:solidFill>
                <a:srgbClr val="664354"/>
              </a:solidFill>
              <a:latin typeface="DejaVu Serif"/>
            </a:endParaRPr>
          </a:p>
          <a:p>
            <a:pPr marL="630154" lvl="1" indent="-315077">
              <a:lnSpc>
                <a:spcPts val="4086"/>
              </a:lnSpc>
              <a:buFont typeface="Arial"/>
              <a:buChar char="•"/>
            </a:pP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Kanıtları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(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ekran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görüntüsü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mesaj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vb.)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saklayın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4086"/>
              </a:lnSpc>
            </a:pPr>
            <a:endParaRPr lang="en-US" sz="2918" dirty="0">
              <a:solidFill>
                <a:srgbClr val="664354"/>
              </a:solidFill>
              <a:latin typeface="DejaVu Serif"/>
            </a:endParaRPr>
          </a:p>
          <a:p>
            <a:pPr marL="630154" lvl="1" indent="-315077">
              <a:lnSpc>
                <a:spcPts val="4086"/>
              </a:lnSpc>
              <a:buFont typeface="Arial"/>
              <a:buChar char="•"/>
            </a:pP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Haklarınızı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iyi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bilin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, sosyal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mecraların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zorbalıkla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mücadele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politikalarını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Arimo"/>
              </a:rPr>
              <a:t>inceleyin</a:t>
            </a:r>
            <a:r>
              <a:rPr lang="en-US" sz="2918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086"/>
              </a:lnSpc>
            </a:pPr>
            <a:endParaRPr lang="en-US" sz="2918" dirty="0">
              <a:solidFill>
                <a:srgbClr val="664354"/>
              </a:solidFill>
              <a:latin typeface="Arimo"/>
            </a:endParaRPr>
          </a:p>
          <a:p>
            <a:pPr marL="630154" lvl="1" indent="-315077">
              <a:lnSpc>
                <a:spcPts val="4086"/>
              </a:lnSpc>
              <a:buFont typeface="Arial"/>
              <a:buChar char="•"/>
            </a:pP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Tehlike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altında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olduğunuzu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hissediyorsanız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resmi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makamlara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gerekli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şikayetlerde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2918" dirty="0" err="1">
                <a:solidFill>
                  <a:srgbClr val="664354"/>
                </a:solidFill>
                <a:latin typeface="DejaVu Serif"/>
              </a:rPr>
              <a:t>bulunun</a:t>
            </a:r>
            <a:r>
              <a:rPr lang="en-US" sz="2918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4366"/>
              </a:lnSpc>
            </a:pPr>
            <a:endParaRPr lang="en-US" sz="2918" dirty="0">
              <a:solidFill>
                <a:srgbClr val="664354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2919081" cy="657525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7795"/>
          <a:stretch>
            <a:fillRect/>
          </a:stretch>
        </p:blipFill>
        <p:spPr>
          <a:xfrm>
            <a:off x="11644139" y="3685353"/>
            <a:ext cx="7325855" cy="6601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1898506" y="713189"/>
            <a:ext cx="9697112" cy="2212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39342" y="3234486"/>
            <a:ext cx="12185972" cy="223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3600" dirty="0">
                <a:solidFill>
                  <a:srgbClr val="000000"/>
                </a:solidFill>
                <a:latin typeface="Arialle Bold"/>
              </a:rPr>
              <a:t>Zorbalık;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daha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güçlü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kişi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ya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da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kişiler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tarafından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daha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az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güçlü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kişiye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uygulanan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tekrar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eden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psikolojik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ya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da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fiziksel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eziyet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şeklinde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nitelendirilebilir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0245" y="1702615"/>
            <a:ext cx="887363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Nunito Bold"/>
              </a:rPr>
              <a:t>AKRAN ZORBALIĞI NEDİR?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9342" y="6187823"/>
            <a:ext cx="11715702" cy="223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Akran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Zorbalığı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;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bir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ya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da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daha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fazla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öğrencinin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başka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bir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öğrenciye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baskı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uygulayarak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zarar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vermek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amacıyla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bilinçli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kasıtaı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bir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biçimde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olumsuz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eylemde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"/>
              </a:rPr>
              <a:t>bulunmasıdır</a:t>
            </a:r>
            <a:r>
              <a:rPr lang="en-US" sz="3600" dirty="0">
                <a:solidFill>
                  <a:srgbClr val="000000"/>
                </a:solidFill>
                <a:latin typeface="Ariall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4991" r="-2499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 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6950256" y="2678939"/>
            <a:ext cx="10499888" cy="561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9227" lvl="1" indent="-444614">
              <a:lnSpc>
                <a:spcPts val="5766"/>
              </a:lnSpc>
              <a:buFont typeface="Arial"/>
              <a:buChar char="•"/>
            </a:pPr>
            <a:r>
              <a:rPr lang="en-US" sz="4118" dirty="0">
                <a:solidFill>
                  <a:srgbClr val="664354"/>
                </a:solidFill>
                <a:latin typeface="DejaVu Serif"/>
              </a:rPr>
              <a:t>Her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şeyden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önce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bu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davranışların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sizin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hatanız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olmadığı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böyle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bir </a:t>
            </a:r>
            <a:r>
              <a:rPr lang="en-US" sz="4118" dirty="0" err="1">
                <a:solidFill>
                  <a:srgbClr val="664354"/>
                </a:solidFill>
                <a:latin typeface="DejaVu Serif"/>
              </a:rPr>
              <a:t>davranışı</a:t>
            </a:r>
            <a:r>
              <a:rPr lang="en-US" sz="4118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kimsenin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hak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etmediğini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ve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bunların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sadece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sizin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başınıza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gelmediğini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aklınızdan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çıkarmayın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.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Dolayısıyla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yardım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aramaktan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utanmayın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çekinmeyin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4118" dirty="0" err="1">
                <a:solidFill>
                  <a:srgbClr val="664354"/>
                </a:solidFill>
                <a:latin typeface="Arimo"/>
              </a:rPr>
              <a:t>korkmayın</a:t>
            </a:r>
            <a:r>
              <a:rPr lang="en-US" sz="4118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366"/>
              </a:lnSpc>
            </a:pPr>
            <a:endParaRPr lang="en-US" sz="4118" dirty="0">
              <a:solidFill>
                <a:srgbClr val="664354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t="-25125" b="-2512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 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6950256" y="2713386"/>
            <a:ext cx="10499888" cy="6521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6" lvl="1" indent="-377823">
              <a:lnSpc>
                <a:spcPts val="4899"/>
              </a:lnSpc>
              <a:buFont typeface="Arial"/>
              <a:buChar char="•"/>
            </a:pP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Güvendiğiniz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birisine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neler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yaşadığınızı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anlatın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. Bu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rehber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öğretmeniniz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anneniz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babanız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öğretmeniniz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,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olabilir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339"/>
              </a:lnSpc>
            </a:pPr>
            <a:endParaRPr lang="en-US" sz="3499" dirty="0">
              <a:solidFill>
                <a:srgbClr val="664354"/>
              </a:solidFill>
              <a:latin typeface="Arimo"/>
            </a:endParaRPr>
          </a:p>
          <a:p>
            <a:pPr marL="734056" lvl="1" indent="-367028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Eğer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zorbalık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yapan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çocuk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korktuğunuzu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anlarsa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daha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da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üstünüze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gelebilir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.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Eğer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sözlü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olarak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sizi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taciz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ediyorsa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hiç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cevap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vermeyin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kafanızı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çevirin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ya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da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uzaklaşın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. Bir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müddet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sonra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sıkılıp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bırakacaktır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5206"/>
              </a:lnSpc>
            </a:pPr>
            <a:endParaRPr lang="en-US" sz="3399" dirty="0">
              <a:solidFill>
                <a:srgbClr val="664354"/>
              </a:solidFill>
              <a:latin typeface="DejaVu Serif"/>
            </a:endParaRPr>
          </a:p>
          <a:p>
            <a:pPr>
              <a:lnSpc>
                <a:spcPts val="3806"/>
              </a:lnSpc>
            </a:pPr>
            <a:endParaRPr lang="en-US" sz="3399" dirty="0">
              <a:solidFill>
                <a:srgbClr val="664354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t="-25125" b="-2512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 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6950256" y="2713386"/>
            <a:ext cx="10499888" cy="7083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6" lvl="1" indent="-377823">
              <a:lnSpc>
                <a:spcPts val="4899"/>
              </a:lnSpc>
              <a:buFont typeface="Arial"/>
              <a:buChar char="•"/>
            </a:pP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Eğer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fiziksel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güç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ya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da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şiddet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kullanmaya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kalktıysa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hemen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DejaVu Serif"/>
              </a:rPr>
              <a:t>oradan</a:t>
            </a:r>
            <a:r>
              <a:rPr lang="en-US" sz="34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uzaklaşmaya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çalışın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ve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güvenli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bir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yere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gidin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. Zorbalık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davranışları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genellikle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tenha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yerlerde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499" dirty="0" err="1">
                <a:solidFill>
                  <a:srgbClr val="664354"/>
                </a:solidFill>
                <a:latin typeface="Arimo"/>
              </a:rPr>
              <a:t>olur</a:t>
            </a:r>
            <a:r>
              <a:rPr lang="en-US" sz="3499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4339"/>
              </a:lnSpc>
            </a:pPr>
            <a:endParaRPr lang="en-US" sz="3499" dirty="0">
              <a:solidFill>
                <a:srgbClr val="664354"/>
              </a:solidFill>
              <a:latin typeface="Arimo"/>
            </a:endParaRPr>
          </a:p>
          <a:p>
            <a:pPr marL="734056" lvl="1" indent="-367028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Zorbanın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“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kimseye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söyleme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“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tehditlerine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asla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kulak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asmayın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664354"/>
              </a:solidFill>
              <a:latin typeface="DejaVu Serif"/>
            </a:endParaRPr>
          </a:p>
          <a:p>
            <a:pPr marL="734056" lvl="1" indent="-367028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Şiddete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başvurmayın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. Bu durum o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kişi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ya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da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kişilerin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isteğini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yerine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getirmek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399" dirty="0" err="1">
                <a:solidFill>
                  <a:srgbClr val="664354"/>
                </a:solidFill>
                <a:latin typeface="DejaVu Serif"/>
              </a:rPr>
              <a:t>olacaktır</a:t>
            </a:r>
            <a:r>
              <a:rPr lang="en-US" sz="3399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664354"/>
              </a:solidFill>
              <a:latin typeface="DejaVu Serif"/>
            </a:endParaRPr>
          </a:p>
          <a:p>
            <a:pPr>
              <a:lnSpc>
                <a:spcPts val="3806"/>
              </a:lnSpc>
            </a:pPr>
            <a:endParaRPr lang="en-US" sz="3399" dirty="0">
              <a:solidFill>
                <a:srgbClr val="664354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t="-25125" b="-2512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 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6950256" y="2703861"/>
            <a:ext cx="10499888" cy="8281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Arkadaşlarınızla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birlikte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zorbalık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yapan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çocuğu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nazikçe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uyarın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DejaVu Serif"/>
            </a:endParaRPr>
          </a:p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Böyle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davranışlara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şahit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olduğunuzda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zorbalık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yapan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çocuğu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cesaretlendirecek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davranışlarda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bulunmayın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.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Yaptıklarına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gülmeyin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tezahürat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yapmayın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alkışlamayın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.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Böyle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bir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durumda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hemen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öğretmenlerinizden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birine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haber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verin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.</a:t>
            </a: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DejaVu Serif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DejaVu Serif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DejaVu Serif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24921" r="-2492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3736185" y="642492"/>
            <a:ext cx="8819322" cy="9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 ZORBALIĞA MARUZ KALDIĞINIZDA NE YAPMALISINIZ?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6950256" y="2703861"/>
            <a:ext cx="10499888" cy="636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Zorbalığa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maruz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kalan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kişiyle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arkadaş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olun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,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onu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grubunuza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DejaVu Serif"/>
              </a:rPr>
              <a:t>alın</a:t>
            </a:r>
            <a:r>
              <a:rPr lang="en-US" sz="3599" dirty="0">
                <a:solidFill>
                  <a:srgbClr val="664354"/>
                </a:solidFill>
                <a:latin typeface="DejaVu Serif"/>
              </a:rPr>
              <a:t>. 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Zorbalık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yapan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çocuklarla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 da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arkadaş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olabilir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;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ona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doğru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davranışlarda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bulunmayı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 </a:t>
            </a:r>
            <a:r>
              <a:rPr lang="en-US" sz="3599" dirty="0" err="1">
                <a:solidFill>
                  <a:srgbClr val="664354"/>
                </a:solidFill>
                <a:latin typeface="Arimo"/>
              </a:rPr>
              <a:t>öğretebilirsiniz</a:t>
            </a:r>
            <a:r>
              <a:rPr lang="en-US" sz="3599" dirty="0">
                <a:solidFill>
                  <a:srgbClr val="664354"/>
                </a:solidFill>
                <a:latin typeface="Arimo"/>
              </a:rPr>
              <a:t>.</a:t>
            </a: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Arimo"/>
            </a:endParaRP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664354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4" name="Group 4"/>
          <p:cNvGrpSpPr/>
          <p:nvPr/>
        </p:nvGrpSpPr>
        <p:grpSpPr>
          <a:xfrm>
            <a:off x="3344942" y="405053"/>
            <a:ext cx="10698166" cy="1368251"/>
            <a:chOff x="0" y="0"/>
            <a:chExt cx="5163578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63579" cy="660400"/>
            </a:xfrm>
            <a:custGeom>
              <a:avLst/>
              <a:gdLst/>
              <a:ahLst/>
              <a:cxnLst/>
              <a:rect l="l" t="t" r="r" b="b"/>
              <a:pathLst>
                <a:path w="5163579" h="660400">
                  <a:moveTo>
                    <a:pt x="503911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9118" y="0"/>
                  </a:lnTo>
                  <a:cubicBezTo>
                    <a:pt x="5107699" y="0"/>
                    <a:pt x="5163579" y="55880"/>
                    <a:pt x="5163579" y="124460"/>
                  </a:cubicBezTo>
                  <a:lnTo>
                    <a:pt x="5163579" y="535940"/>
                  </a:lnTo>
                  <a:cubicBezTo>
                    <a:pt x="5163579" y="604520"/>
                    <a:pt x="5107699" y="660400"/>
                    <a:pt x="5039118" y="66040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0355" y="3357383"/>
            <a:ext cx="5939900" cy="5939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803" r="-803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1093" y="704685"/>
            <a:ext cx="733390" cy="7333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7" name="AutoShape 27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603367" y="4299258"/>
            <a:ext cx="6653149" cy="3107575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3736185" y="880617"/>
            <a:ext cx="8819322" cy="50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>
                <a:solidFill>
                  <a:srgbClr val="664354"/>
                </a:solidFill>
                <a:latin typeface="Nunito Bold Bold"/>
              </a:rPr>
              <a:t>SUNUMUMUZ BİTMİŞTİR.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592006" y="7703725"/>
            <a:ext cx="8675871" cy="1941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7"/>
              </a:lnSpc>
            </a:pPr>
            <a:r>
              <a:rPr lang="en-US" sz="3683">
                <a:solidFill>
                  <a:srgbClr val="664354"/>
                </a:solidFill>
                <a:latin typeface="DejaVu Serif"/>
              </a:rPr>
              <a:t>www.rehberlikservisim.com</a:t>
            </a:r>
          </a:p>
          <a:p>
            <a:pPr algn="ctr">
              <a:lnSpc>
                <a:spcPts val="5157"/>
              </a:lnSpc>
            </a:pPr>
            <a:r>
              <a:rPr lang="en-US" sz="3683">
                <a:solidFill>
                  <a:srgbClr val="664354"/>
                </a:solidFill>
                <a:latin typeface="DejaVu Serif"/>
              </a:rPr>
              <a:t>@rehberlik_servisim</a:t>
            </a:r>
          </a:p>
          <a:p>
            <a:pPr>
              <a:lnSpc>
                <a:spcPts val="5157"/>
              </a:lnSpc>
            </a:pPr>
            <a:endParaRPr lang="en-US" sz="3683">
              <a:solidFill>
                <a:srgbClr val="664354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2919081" cy="657525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7795"/>
          <a:stretch>
            <a:fillRect/>
          </a:stretch>
        </p:blipFill>
        <p:spPr>
          <a:xfrm>
            <a:off x="11644139" y="3685353"/>
            <a:ext cx="7325855" cy="6601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1898506" y="713189"/>
            <a:ext cx="9697112" cy="2212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95255" y="4103835"/>
            <a:ext cx="12185972" cy="373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Akran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zorbalığı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zorbaca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davranışın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tek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bir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sefer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yapılmasıyla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sınırlı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değildir.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Akranlar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arasında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gerçekleşen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bir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duruma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zorbalık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diyebilmek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için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davranışın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sistemli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ve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tekrarlı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şekilde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yapılıyor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olması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ayırıcı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özellikler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arasındadır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0245" y="1702615"/>
            <a:ext cx="887363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Nunito Bold"/>
              </a:rPr>
              <a:t>AKRAN ZORBALIĞI NEDİR?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7372" y="7470365"/>
            <a:ext cx="10656545" cy="144458"/>
            <a:chOff x="0" y="0"/>
            <a:chExt cx="45398786" cy="635000"/>
          </a:xfrm>
        </p:grpSpPr>
        <p:sp>
          <p:nvSpPr>
            <p:cNvPr id="3" name="Freeform 3"/>
            <p:cNvSpPr/>
            <p:nvPr/>
          </p:nvSpPr>
          <p:spPr>
            <a:xfrm>
              <a:off x="-16002" y="212852"/>
              <a:ext cx="45430790" cy="209296"/>
            </a:xfrm>
            <a:custGeom>
              <a:avLst/>
              <a:gdLst/>
              <a:ahLst/>
              <a:cxnLst/>
              <a:rect l="l" t="t" r="r" b="b"/>
              <a:pathLst>
                <a:path w="45430790" h="209296">
                  <a:moveTo>
                    <a:pt x="45307982" y="9398"/>
                  </a:moveTo>
                  <a:lnTo>
                    <a:pt x="42538358" y="9398"/>
                  </a:lnTo>
                  <a:lnTo>
                    <a:pt x="30819167" y="9398"/>
                  </a:lnTo>
                  <a:lnTo>
                    <a:pt x="16600075" y="9398"/>
                  </a:lnTo>
                  <a:lnTo>
                    <a:pt x="4305317" y="9398"/>
                  </a:lnTo>
                  <a:cubicBezTo>
                    <a:pt x="2317822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3167423" y="199898"/>
                  </a:lnTo>
                  <a:lnTo>
                    <a:pt x="14886612" y="199898"/>
                  </a:lnTo>
                  <a:lnTo>
                    <a:pt x="29105705" y="199898"/>
                  </a:lnTo>
                  <a:lnTo>
                    <a:pt x="41400462" y="199898"/>
                  </a:lnTo>
                  <a:cubicBezTo>
                    <a:pt x="43387959" y="199898"/>
                    <a:pt x="45049790" y="209296"/>
                    <a:pt x="45297440" y="199898"/>
                  </a:cubicBezTo>
                  <a:cubicBezTo>
                    <a:pt x="45300996" y="199771"/>
                    <a:pt x="45304425" y="199898"/>
                    <a:pt x="45307982" y="199898"/>
                  </a:cubicBezTo>
                  <a:cubicBezTo>
                    <a:pt x="45430535" y="199898"/>
                    <a:pt x="45430790" y="9398"/>
                    <a:pt x="45307982" y="9398"/>
                  </a:cubicBezTo>
                  <a:close/>
                </a:path>
              </a:pathLst>
            </a:custGeom>
            <a:solidFill>
              <a:srgbClr val="9B492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37998" y="2693266"/>
            <a:ext cx="10975292" cy="144458"/>
            <a:chOff x="0" y="0"/>
            <a:chExt cx="46756705" cy="635000"/>
          </a:xfrm>
        </p:grpSpPr>
        <p:sp>
          <p:nvSpPr>
            <p:cNvPr id="5" name="Freeform 5"/>
            <p:cNvSpPr/>
            <p:nvPr/>
          </p:nvSpPr>
          <p:spPr>
            <a:xfrm>
              <a:off x="-16002" y="212852"/>
              <a:ext cx="46788710" cy="209296"/>
            </a:xfrm>
            <a:custGeom>
              <a:avLst/>
              <a:gdLst/>
              <a:ahLst/>
              <a:cxnLst/>
              <a:rect l="l" t="t" r="r" b="b"/>
              <a:pathLst>
                <a:path w="46788710" h="209296">
                  <a:moveTo>
                    <a:pt x="46665899" y="9398"/>
                  </a:moveTo>
                  <a:lnTo>
                    <a:pt x="43821316" y="9398"/>
                  </a:lnTo>
                  <a:lnTo>
                    <a:pt x="31745399" y="9398"/>
                  </a:lnTo>
                  <a:lnTo>
                    <a:pt x="17093482" y="9398"/>
                  </a:lnTo>
                  <a:lnTo>
                    <a:pt x="4424477" y="9398"/>
                  </a:lnTo>
                  <a:cubicBezTo>
                    <a:pt x="2376484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3251946" y="199898"/>
                  </a:lnTo>
                  <a:lnTo>
                    <a:pt x="15327863" y="199898"/>
                  </a:lnTo>
                  <a:lnTo>
                    <a:pt x="29979779" y="199898"/>
                  </a:lnTo>
                  <a:lnTo>
                    <a:pt x="42648786" y="199898"/>
                  </a:lnTo>
                  <a:cubicBezTo>
                    <a:pt x="44696779" y="199898"/>
                    <a:pt x="46407710" y="209296"/>
                    <a:pt x="46655360" y="199898"/>
                  </a:cubicBezTo>
                  <a:cubicBezTo>
                    <a:pt x="46658916" y="199771"/>
                    <a:pt x="46662342" y="199898"/>
                    <a:pt x="46665899" y="199898"/>
                  </a:cubicBezTo>
                  <a:cubicBezTo>
                    <a:pt x="46788456" y="199898"/>
                    <a:pt x="46788710" y="9398"/>
                    <a:pt x="46665899" y="9398"/>
                  </a:cubicBezTo>
                  <a:close/>
                </a:path>
              </a:pathLst>
            </a:custGeom>
            <a:solidFill>
              <a:srgbClr val="F5C2AB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8321572" y="3478896"/>
            <a:ext cx="1620764" cy="144458"/>
            <a:chOff x="0" y="0"/>
            <a:chExt cx="6904743" cy="635000"/>
          </a:xfrm>
        </p:grpSpPr>
        <p:sp>
          <p:nvSpPr>
            <p:cNvPr id="7" name="Freeform 7"/>
            <p:cNvSpPr/>
            <p:nvPr/>
          </p:nvSpPr>
          <p:spPr>
            <a:xfrm>
              <a:off x="-16002" y="212852"/>
              <a:ext cx="6936747" cy="209296"/>
            </a:xfrm>
            <a:custGeom>
              <a:avLst/>
              <a:gdLst/>
              <a:ahLst/>
              <a:cxnLst/>
              <a:rect l="l" t="t" r="r" b="b"/>
              <a:pathLst>
                <a:path w="6936747" h="209296">
                  <a:moveTo>
                    <a:pt x="6813938" y="9398"/>
                  </a:moveTo>
                  <a:lnTo>
                    <a:pt x="6169270" y="9398"/>
                  </a:lnTo>
                  <a:lnTo>
                    <a:pt x="4562530" y="9398"/>
                  </a:lnTo>
                  <a:lnTo>
                    <a:pt x="2613045" y="9398"/>
                  </a:lnTo>
                  <a:lnTo>
                    <a:pt x="927393" y="9398"/>
                  </a:lnTo>
                  <a:cubicBezTo>
                    <a:pt x="654901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771384" y="199898"/>
                  </a:lnTo>
                  <a:lnTo>
                    <a:pt x="2378124" y="199898"/>
                  </a:lnTo>
                  <a:lnTo>
                    <a:pt x="4327609" y="199898"/>
                  </a:lnTo>
                  <a:lnTo>
                    <a:pt x="6013261" y="199898"/>
                  </a:lnTo>
                  <a:cubicBezTo>
                    <a:pt x="6285753" y="199898"/>
                    <a:pt x="6555747" y="209296"/>
                    <a:pt x="6803397" y="199898"/>
                  </a:cubicBezTo>
                  <a:cubicBezTo>
                    <a:pt x="6806953" y="199771"/>
                    <a:pt x="6810382" y="199898"/>
                    <a:pt x="6813938" y="199898"/>
                  </a:cubicBezTo>
                  <a:cubicBezTo>
                    <a:pt x="6936493" y="199898"/>
                    <a:pt x="6936747" y="9398"/>
                    <a:pt x="6813938" y="9398"/>
                  </a:cubicBezTo>
                  <a:close/>
                </a:path>
              </a:pathLst>
            </a:custGeom>
            <a:solidFill>
              <a:srgbClr val="E6A450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8321572" y="6669314"/>
            <a:ext cx="1620764" cy="144458"/>
            <a:chOff x="0" y="0"/>
            <a:chExt cx="6904743" cy="635000"/>
          </a:xfrm>
        </p:grpSpPr>
        <p:sp>
          <p:nvSpPr>
            <p:cNvPr id="9" name="Freeform 9"/>
            <p:cNvSpPr/>
            <p:nvPr/>
          </p:nvSpPr>
          <p:spPr>
            <a:xfrm>
              <a:off x="-16002" y="212852"/>
              <a:ext cx="6936747" cy="209296"/>
            </a:xfrm>
            <a:custGeom>
              <a:avLst/>
              <a:gdLst/>
              <a:ahLst/>
              <a:cxnLst/>
              <a:rect l="l" t="t" r="r" b="b"/>
              <a:pathLst>
                <a:path w="6936747" h="209296">
                  <a:moveTo>
                    <a:pt x="6813938" y="9398"/>
                  </a:moveTo>
                  <a:lnTo>
                    <a:pt x="6169270" y="9398"/>
                  </a:lnTo>
                  <a:lnTo>
                    <a:pt x="4562530" y="9398"/>
                  </a:lnTo>
                  <a:lnTo>
                    <a:pt x="2613045" y="9398"/>
                  </a:lnTo>
                  <a:lnTo>
                    <a:pt x="927393" y="9398"/>
                  </a:lnTo>
                  <a:cubicBezTo>
                    <a:pt x="654901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771384" y="199898"/>
                  </a:lnTo>
                  <a:lnTo>
                    <a:pt x="2378124" y="199898"/>
                  </a:lnTo>
                  <a:lnTo>
                    <a:pt x="4327609" y="199898"/>
                  </a:lnTo>
                  <a:lnTo>
                    <a:pt x="6013261" y="199898"/>
                  </a:lnTo>
                  <a:cubicBezTo>
                    <a:pt x="6285753" y="199898"/>
                    <a:pt x="6555747" y="209296"/>
                    <a:pt x="6803397" y="199898"/>
                  </a:cubicBezTo>
                  <a:cubicBezTo>
                    <a:pt x="6806953" y="199771"/>
                    <a:pt x="6810382" y="199898"/>
                    <a:pt x="6813938" y="199898"/>
                  </a:cubicBezTo>
                  <a:cubicBezTo>
                    <a:pt x="6936493" y="199898"/>
                    <a:pt x="6936747" y="9398"/>
                    <a:pt x="6813938" y="9398"/>
                  </a:cubicBezTo>
                  <a:close/>
                </a:path>
              </a:pathLst>
            </a:custGeom>
            <a:solidFill>
              <a:srgbClr val="D8A79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374275" y="4326723"/>
            <a:ext cx="7539451" cy="1633554"/>
            <a:chOff x="0" y="0"/>
            <a:chExt cx="5049317" cy="11061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50587" cy="1107440"/>
            </a:xfrm>
            <a:custGeom>
              <a:avLst/>
              <a:gdLst/>
              <a:ahLst/>
              <a:cxnLst/>
              <a:rect l="l" t="t" r="r" b="b"/>
              <a:pathLst>
                <a:path w="5050587" h="1107440">
                  <a:moveTo>
                    <a:pt x="4496867" y="45720"/>
                  </a:moveTo>
                  <a:cubicBezTo>
                    <a:pt x="4776267" y="45720"/>
                    <a:pt x="5003597" y="273050"/>
                    <a:pt x="5003597" y="552450"/>
                  </a:cubicBezTo>
                  <a:cubicBezTo>
                    <a:pt x="5003597" y="831850"/>
                    <a:pt x="4776267" y="1059180"/>
                    <a:pt x="4496867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4496867" y="45720"/>
                  </a:lnTo>
                  <a:moveTo>
                    <a:pt x="4496867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496867" y="1107440"/>
                  </a:lnTo>
                  <a:cubicBezTo>
                    <a:pt x="4802937" y="1107440"/>
                    <a:pt x="5050587" y="859790"/>
                    <a:pt x="5050587" y="553720"/>
                  </a:cubicBezTo>
                  <a:cubicBezTo>
                    <a:pt x="5049317" y="247650"/>
                    <a:pt x="4801667" y="0"/>
                    <a:pt x="4496867" y="0"/>
                  </a:cubicBezTo>
                  <a:close/>
                </a:path>
              </a:pathLst>
            </a:custGeom>
            <a:solidFill>
              <a:srgbClr val="F5C2AB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460115" y="4633754"/>
            <a:ext cx="5367770" cy="1057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52"/>
              </a:lnSpc>
            </a:pPr>
            <a:r>
              <a:rPr lang="en-US" sz="3774" spc="603">
                <a:solidFill>
                  <a:srgbClr val="5C3420"/>
                </a:solidFill>
                <a:latin typeface="Garet ExtraBold Bold"/>
              </a:rPr>
              <a:t>ZORBALIK TÜRLERİ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654787" y="6996980"/>
            <a:ext cx="3917545" cy="1091228"/>
            <a:chOff x="0" y="0"/>
            <a:chExt cx="3898959" cy="11125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98959" cy="1113790"/>
            </a:xfrm>
            <a:custGeom>
              <a:avLst/>
              <a:gdLst/>
              <a:ahLst/>
              <a:cxnLst/>
              <a:rect l="l" t="t" r="r" b="b"/>
              <a:pathLst>
                <a:path w="3898959" h="1113790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D8A79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EFE7DD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9715668" y="2219882"/>
            <a:ext cx="3917545" cy="1091228"/>
            <a:chOff x="0" y="0"/>
            <a:chExt cx="3898959" cy="11125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98959" cy="1113790"/>
            </a:xfrm>
            <a:custGeom>
              <a:avLst/>
              <a:gdLst/>
              <a:ahLst/>
              <a:cxnLst/>
              <a:rect l="l" t="t" r="r" b="b"/>
              <a:pathLst>
                <a:path w="3898959" h="1113790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E6A45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EFE7D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654787" y="2219882"/>
            <a:ext cx="3917545" cy="1091228"/>
            <a:chOff x="0" y="0"/>
            <a:chExt cx="3898959" cy="11125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98959" cy="1113790"/>
            </a:xfrm>
            <a:custGeom>
              <a:avLst/>
              <a:gdLst/>
              <a:ahLst/>
              <a:cxnLst/>
              <a:rect l="l" t="t" r="r" b="b"/>
              <a:pathLst>
                <a:path w="3898959" h="1113790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F5C2AB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EFE7DD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9715668" y="6996980"/>
            <a:ext cx="3917545" cy="1091228"/>
            <a:chOff x="0" y="0"/>
            <a:chExt cx="3898959" cy="11125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898959" cy="1113790"/>
            </a:xfrm>
            <a:custGeom>
              <a:avLst/>
              <a:gdLst/>
              <a:ahLst/>
              <a:cxnLst/>
              <a:rect l="l" t="t" r="r" b="b"/>
              <a:pathLst>
                <a:path w="3898959" h="1113790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9B4922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EFE7DD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5919842" y="2270195"/>
            <a:ext cx="184992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499">
                <a:solidFill>
                  <a:srgbClr val="5C3420"/>
                </a:solidFill>
                <a:latin typeface="Garet ExtraBold"/>
              </a:rPr>
              <a:t>FİZİKSEL ZORBALIK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919842" y="7091109"/>
            <a:ext cx="1849922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299" dirty="0">
                <a:solidFill>
                  <a:srgbClr val="7E310B"/>
                </a:solidFill>
                <a:latin typeface="Garet ExtraBold"/>
              </a:rPr>
              <a:t>SÖZEL ZORBALIK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667599" y="2306390"/>
            <a:ext cx="1849922" cy="8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399" dirty="0">
                <a:solidFill>
                  <a:srgbClr val="5C3420"/>
                </a:solidFill>
                <a:latin typeface="Garet ExtraBold"/>
              </a:rPr>
              <a:t>DUYGUSAL ZORBALIK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667599" y="7109134"/>
            <a:ext cx="1849922" cy="809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9"/>
              </a:lnSpc>
            </a:pPr>
            <a:r>
              <a:rPr lang="en-US" sz="2246">
                <a:solidFill>
                  <a:srgbClr val="EFE7DD"/>
                </a:solidFill>
                <a:latin typeface="Garet ExtraBold"/>
              </a:rPr>
              <a:t>SİBER ZORBALIK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232146" y="3548306"/>
            <a:ext cx="811705" cy="8117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232146" y="2693684"/>
            <a:ext cx="811705" cy="8117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232146" y="1955313"/>
            <a:ext cx="811705" cy="8117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3478625" y="1358034"/>
            <a:ext cx="318747" cy="2735642"/>
            <a:chOff x="0" y="0"/>
            <a:chExt cx="424996" cy="3647523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24996" cy="424996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1074176"/>
              <a:ext cx="424996" cy="424996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148351"/>
              <a:ext cx="424996" cy="424996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3222527"/>
              <a:ext cx="424996" cy="424996"/>
            </a:xfrm>
            <a:prstGeom prst="rect">
              <a:avLst/>
            </a:prstGeom>
          </p:spPr>
        </p:pic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232146" y="8397633"/>
            <a:ext cx="811705" cy="8117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232146" y="7543012"/>
            <a:ext cx="811705" cy="8117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232146" y="6804640"/>
            <a:ext cx="811705" cy="8117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78625" y="6207361"/>
            <a:ext cx="318747" cy="318747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78625" y="7012993"/>
            <a:ext cx="318747" cy="318747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78625" y="7818624"/>
            <a:ext cx="318747" cy="318747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78625" y="8624256"/>
            <a:ext cx="318747" cy="318747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207438" y="3565494"/>
            <a:ext cx="811705" cy="8117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207438" y="2710872"/>
            <a:ext cx="811705" cy="8117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207438" y="1972501"/>
            <a:ext cx="811705" cy="8117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53917" y="1375221"/>
            <a:ext cx="318747" cy="318747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53917" y="2180853"/>
            <a:ext cx="318747" cy="318747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53917" y="2986485"/>
            <a:ext cx="318747" cy="318747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53917" y="3792116"/>
            <a:ext cx="318747" cy="318747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207438" y="8389776"/>
            <a:ext cx="811705" cy="81170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4207438" y="7535155"/>
            <a:ext cx="811705" cy="81170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207438" y="6796783"/>
            <a:ext cx="811705" cy="8117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53917" y="6199504"/>
            <a:ext cx="318747" cy="318747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53917" y="7005135"/>
            <a:ext cx="318747" cy="318747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53917" y="7810767"/>
            <a:ext cx="318747" cy="318747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53917" y="8616399"/>
            <a:ext cx="318747" cy="318747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023001" y="7380263"/>
            <a:ext cx="400473" cy="400473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844723" y="2588113"/>
            <a:ext cx="430742" cy="430742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056078" y="2565259"/>
            <a:ext cx="400473" cy="400473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2882823" y="7358545"/>
            <a:ext cx="368097" cy="368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2919081" cy="657525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7795"/>
          <a:stretch>
            <a:fillRect/>
          </a:stretch>
        </p:blipFill>
        <p:spPr>
          <a:xfrm>
            <a:off x="11644139" y="3685353"/>
            <a:ext cx="7325855" cy="6601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1898506" y="713189"/>
            <a:ext cx="9697112" cy="2212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39342" y="3234486"/>
            <a:ext cx="12185972" cy="223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Zarar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verici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fiziksel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davranışları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içeren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zorbalık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türüdür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. Zorbalık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fiziksel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olarak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ortaya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le Bold"/>
              </a:rPr>
              <a:t>çıktığında</a:t>
            </a:r>
            <a:r>
              <a:rPr lang="en-US" sz="36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mo Bold"/>
              </a:rPr>
              <a:t>bu</a:t>
            </a:r>
            <a:r>
              <a:rPr lang="en-US" sz="3600" dirty="0">
                <a:solidFill>
                  <a:srgbClr val="000000"/>
                </a:solidFill>
                <a:latin typeface="Arimo Bold"/>
              </a:rPr>
              <a:t> durum “</a:t>
            </a:r>
            <a:r>
              <a:rPr lang="en-US" sz="3600" dirty="0" err="1">
                <a:solidFill>
                  <a:srgbClr val="000000"/>
                </a:solidFill>
                <a:latin typeface="Arimo Bold"/>
              </a:rPr>
              <a:t>şiddet</a:t>
            </a:r>
            <a:r>
              <a:rPr lang="en-US" sz="3600" dirty="0">
                <a:solidFill>
                  <a:srgbClr val="000000"/>
                </a:solidFill>
                <a:latin typeface="Arimo Bold"/>
              </a:rPr>
              <a:t>” </a:t>
            </a:r>
            <a:r>
              <a:rPr lang="en-US" sz="3600" dirty="0" err="1">
                <a:solidFill>
                  <a:srgbClr val="000000"/>
                </a:solidFill>
                <a:latin typeface="Arimo Bold"/>
              </a:rPr>
              <a:t>olarak</a:t>
            </a:r>
            <a:r>
              <a:rPr lang="en-US" sz="36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mo Bold"/>
              </a:rPr>
              <a:t>tanımlanabilir</a:t>
            </a:r>
            <a:r>
              <a:rPr lang="en-US" sz="3600" dirty="0">
                <a:solidFill>
                  <a:srgbClr val="000000"/>
                </a:solidFill>
                <a:latin typeface="Arimo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0245" y="1702615"/>
            <a:ext cx="887363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Nunito Bold"/>
              </a:rPr>
              <a:t>FİZİKSEL ZORBALIK?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9342" y="6592635"/>
            <a:ext cx="11715702" cy="145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Okullarda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en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çok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görülen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zorbalık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türlerindendir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Dışarıdan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ve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öğretmenler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tarafından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kolayca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fark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edilebilir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19459" y="5487694"/>
            <a:ext cx="5139823" cy="4082592"/>
            <a:chOff x="0" y="0"/>
            <a:chExt cx="6853097" cy="54434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0"/>
              <a:ext cx="6055337" cy="3884575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751884" y="1230095"/>
            <a:ext cx="9390491" cy="8134490"/>
            <a:chOff x="0" y="0"/>
            <a:chExt cx="12520655" cy="1084598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12520655" cy="803215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2813830"/>
              <a:ext cx="12520655" cy="8032157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631041" y="679331"/>
            <a:ext cx="9922668" cy="123839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78258" y="810864"/>
            <a:ext cx="5139662" cy="8106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38555" b="37313"/>
          <a:stretch>
            <a:fillRect/>
          </a:stretch>
        </p:blipFill>
        <p:spPr>
          <a:xfrm>
            <a:off x="4498886" y="3117937"/>
            <a:ext cx="6454167" cy="13308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43240" y="3670446"/>
            <a:ext cx="5099934" cy="4685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Saç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çekme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>
                <a:solidFill>
                  <a:srgbClr val="242254"/>
                </a:solidFill>
                <a:latin typeface="Quicksand Bold"/>
              </a:rPr>
              <a:t>Kulak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çekme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İtme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Vurma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>
                <a:solidFill>
                  <a:srgbClr val="242254"/>
                </a:solidFill>
                <a:latin typeface="Quicksand Bold"/>
              </a:rPr>
              <a:t>Fiziksel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kötü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şakalar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Tokat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atma</a:t>
            </a:r>
            <a:endParaRPr lang="en-US" sz="3322" dirty="0">
              <a:solidFill>
                <a:srgbClr val="000000"/>
              </a:solidFill>
              <a:latin typeface="Quicksand Bold"/>
            </a:endParaRP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Eşyaları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izinsiz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kullanma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343118" y="8359180"/>
            <a:ext cx="1500055" cy="1572513"/>
            <a:chOff x="0" y="0"/>
            <a:chExt cx="2000074" cy="209668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22795" y="0"/>
              <a:ext cx="1277278" cy="125405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20299" y="1439085"/>
              <a:ext cx="604992" cy="65760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627028"/>
              <a:ext cx="420299" cy="388968"/>
            </a:xfrm>
            <a:prstGeom prst="rect">
              <a:avLst/>
            </a:prstGeom>
          </p:spPr>
        </p:pic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554847" y="7279419"/>
            <a:ext cx="873104" cy="9740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7183729" y="8461834"/>
            <a:ext cx="796714" cy="8888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317539" y="1949990"/>
            <a:ext cx="761638" cy="84969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2501114" y="6737974"/>
            <a:ext cx="5158168" cy="2097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9409" lvl="1" indent="-379704">
              <a:lnSpc>
                <a:spcPts val="5627"/>
              </a:lnSpc>
              <a:buFont typeface="Arial"/>
              <a:buChar char="•"/>
            </a:pPr>
            <a:r>
              <a:rPr lang="en-US" sz="3517" dirty="0" err="1">
                <a:solidFill>
                  <a:srgbClr val="232253"/>
                </a:solidFill>
                <a:latin typeface="Quicksand Bold"/>
              </a:rPr>
              <a:t>Parasını</a:t>
            </a:r>
            <a:r>
              <a:rPr lang="en-US" sz="3517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517" dirty="0" err="1">
                <a:solidFill>
                  <a:srgbClr val="232253"/>
                </a:solidFill>
                <a:latin typeface="Quicksand Bold"/>
              </a:rPr>
              <a:t>almak</a:t>
            </a:r>
            <a:r>
              <a:rPr lang="en-US" sz="3517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517" dirty="0" err="1">
                <a:solidFill>
                  <a:srgbClr val="232253"/>
                </a:solidFill>
                <a:latin typeface="Quicksand Bold"/>
              </a:rPr>
              <a:t>veya</a:t>
            </a:r>
            <a:r>
              <a:rPr lang="en-US" sz="3517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517" dirty="0" err="1">
                <a:solidFill>
                  <a:srgbClr val="232253"/>
                </a:solidFill>
                <a:latin typeface="Quicksand Bold"/>
              </a:rPr>
              <a:t>zorla</a:t>
            </a:r>
            <a:r>
              <a:rPr lang="en-US" sz="3517" dirty="0">
                <a:solidFill>
                  <a:srgbClr val="232253"/>
                </a:solidFill>
                <a:latin typeface="Quicksand Bold"/>
              </a:rPr>
              <a:t> bir </a:t>
            </a:r>
            <a:r>
              <a:rPr lang="en-US" sz="3517" dirty="0" err="1">
                <a:solidFill>
                  <a:srgbClr val="232253"/>
                </a:solidFill>
                <a:latin typeface="Quicksand Bold"/>
              </a:rPr>
              <a:t>şeyler</a:t>
            </a:r>
            <a:r>
              <a:rPr lang="en-US" sz="3517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3517" dirty="0" err="1">
                <a:solidFill>
                  <a:srgbClr val="232253"/>
                </a:solidFill>
                <a:latin typeface="Quicksand Bold"/>
              </a:rPr>
              <a:t>ısmarlatmak</a:t>
            </a:r>
            <a:r>
              <a:rPr lang="en-US" sz="3517" dirty="0">
                <a:solidFill>
                  <a:srgbClr val="232253"/>
                </a:solidFill>
                <a:latin typeface="Quicksand Bold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941592" y="5912175"/>
            <a:ext cx="3858410" cy="650220"/>
            <a:chOff x="0" y="0"/>
            <a:chExt cx="5144547" cy="866959"/>
          </a:xfrm>
        </p:grpSpPr>
        <p:sp>
          <p:nvSpPr>
            <p:cNvPr id="23" name="TextBox 23"/>
            <p:cNvSpPr txBox="1"/>
            <p:nvPr/>
          </p:nvSpPr>
          <p:spPr>
            <a:xfrm>
              <a:off x="0" y="0"/>
              <a:ext cx="5144547" cy="650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en-US" sz="3200" dirty="0">
                  <a:solidFill>
                    <a:srgbClr val="E16F1F"/>
                  </a:solidFill>
                  <a:latin typeface="Jingleberry Bold"/>
                </a:rPr>
                <a:t>Fiziksel Zorbalık:</a:t>
              </a:r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 b="77966"/>
            <a:stretch>
              <a:fillRect/>
            </a:stretch>
          </p:blipFill>
          <p:spPr>
            <a:xfrm>
              <a:off x="457631" y="801906"/>
              <a:ext cx="4163665" cy="65053"/>
            </a:xfrm>
            <a:prstGeom prst="rect">
              <a:avLst/>
            </a:prstGeom>
          </p:spPr>
        </p:pic>
      </p:grpSp>
      <p:sp>
        <p:nvSpPr>
          <p:cNvPr id="25" name="TextBox 25"/>
          <p:cNvSpPr txBox="1"/>
          <p:nvPr/>
        </p:nvSpPr>
        <p:spPr>
          <a:xfrm>
            <a:off x="4436307" y="2073923"/>
            <a:ext cx="7012077" cy="9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0"/>
              </a:lnSpc>
            </a:pPr>
            <a:r>
              <a:rPr lang="en-US" sz="6600" dirty="0">
                <a:solidFill>
                  <a:srgbClr val="E16F1F"/>
                </a:solidFill>
                <a:latin typeface="Jingleberry Bold"/>
              </a:rPr>
              <a:t>Fiziksel Zorbalık: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991399" y="8537901"/>
            <a:ext cx="660346" cy="736694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2501114" y="1216173"/>
            <a:ext cx="5139823" cy="4082592"/>
            <a:chOff x="0" y="0"/>
            <a:chExt cx="6853097" cy="5443455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0"/>
              <a:ext cx="6055337" cy="3884575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3165040">
            <a:off x="16688058" y="5051947"/>
            <a:ext cx="1142484" cy="1334111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3217906" y="1848116"/>
            <a:ext cx="3858410" cy="650220"/>
            <a:chOff x="0" y="0"/>
            <a:chExt cx="5144547" cy="866959"/>
          </a:xfrm>
        </p:grpSpPr>
        <p:sp>
          <p:nvSpPr>
            <p:cNvPr id="34" name="TextBox 34"/>
            <p:cNvSpPr txBox="1"/>
            <p:nvPr/>
          </p:nvSpPr>
          <p:spPr>
            <a:xfrm>
              <a:off x="0" y="0"/>
              <a:ext cx="5144547" cy="650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en-US" sz="3200" dirty="0">
                  <a:solidFill>
                    <a:srgbClr val="E16F1F"/>
                  </a:solidFill>
                  <a:latin typeface="Jingleberry Bold"/>
                </a:rPr>
                <a:t>Fiziksel Zorbalık:</a:t>
              </a:r>
            </a:p>
          </p:txBody>
        </p:sp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 b="77966"/>
            <a:stretch>
              <a:fillRect/>
            </a:stretch>
          </p:blipFill>
          <p:spPr>
            <a:xfrm>
              <a:off x="457631" y="801906"/>
              <a:ext cx="4163665" cy="65053"/>
            </a:xfrm>
            <a:prstGeom prst="rect">
              <a:avLst/>
            </a:prstGeom>
          </p:spPr>
        </p:pic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1645618">
            <a:off x="12289754" y="660823"/>
            <a:ext cx="1142484" cy="1334111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12941592" y="2631237"/>
            <a:ext cx="4420059" cy="184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3051" lvl="1" indent="-336525">
              <a:lnSpc>
                <a:spcPts val="4987"/>
              </a:lnSpc>
              <a:buFont typeface="Arial"/>
              <a:buChar char="•"/>
            </a:pPr>
            <a:r>
              <a:rPr lang="en-US" sz="3117">
                <a:solidFill>
                  <a:srgbClr val="232253"/>
                </a:solidFill>
                <a:latin typeface="Quicksand Bold"/>
              </a:rPr>
              <a:t>Başkalarının eşyalarına zarar vemek.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6314678" y="9145437"/>
            <a:ext cx="761638" cy="849698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6695497" y="805246"/>
            <a:ext cx="761638" cy="849698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555901" y="2759632"/>
            <a:ext cx="761638" cy="849698"/>
          </a:xfrm>
          <a:prstGeom prst="rect">
            <a:avLst/>
          </a:prstGeom>
        </p:spPr>
      </p:pic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3317539" y="4860531"/>
            <a:ext cx="3248121" cy="3172941"/>
            <a:chOff x="0" y="0"/>
            <a:chExt cx="4828540" cy="4716780"/>
          </a:xfrm>
        </p:grpSpPr>
        <p:sp>
          <p:nvSpPr>
            <p:cNvPr id="42" name="Freeform 42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8"/>
              <a:stretch>
                <a:fillRect l="-10799" r="-10799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2919081" cy="657525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7795"/>
          <a:stretch>
            <a:fillRect/>
          </a:stretch>
        </p:blipFill>
        <p:spPr>
          <a:xfrm>
            <a:off x="11644139" y="3685353"/>
            <a:ext cx="7325855" cy="6601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1898506" y="713189"/>
            <a:ext cx="9697112" cy="2212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39342" y="3309733"/>
            <a:ext cx="12185972" cy="209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0"/>
              </a:lnSpc>
            </a:pPr>
            <a:r>
              <a:rPr lang="en-US" sz="3400" dirty="0">
                <a:solidFill>
                  <a:srgbClr val="000000"/>
                </a:solidFill>
                <a:latin typeface="Arialle Bold"/>
              </a:rPr>
              <a:t>Sözel zorbalık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daha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çok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konuşarak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gerçekleştirilen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zorbalık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türüdür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. Fiziksel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zorbalıktan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farkı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doğrudan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fiziksel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bir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temas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bulunmamaktadır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0245" y="1702615"/>
            <a:ext cx="887363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dirty="0">
                <a:solidFill>
                  <a:srgbClr val="000000"/>
                </a:solidFill>
                <a:latin typeface="Nunito Bold"/>
              </a:rPr>
              <a:t>SÖZEL ZORBALIK?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9342" y="6592635"/>
            <a:ext cx="11715702" cy="145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Fakat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özellikle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duygusal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açıdan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zorbalık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gören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kişiye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önemli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sorunlar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yarattığı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Barlow Light Bold"/>
              </a:rPr>
              <a:t>görülmektedir</a:t>
            </a:r>
            <a:r>
              <a:rPr lang="en-US" sz="3600" dirty="0">
                <a:solidFill>
                  <a:srgbClr val="000000"/>
                </a:solidFill>
                <a:latin typeface="Barlow Light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19459" y="5487694"/>
            <a:ext cx="5139823" cy="4082592"/>
            <a:chOff x="0" y="0"/>
            <a:chExt cx="6853097" cy="54434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0"/>
              <a:ext cx="6055337" cy="3884575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794345" y="1216173"/>
            <a:ext cx="9390491" cy="8134490"/>
            <a:chOff x="0" y="0"/>
            <a:chExt cx="12520655" cy="1084598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12520655" cy="803215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2813830"/>
              <a:ext cx="12520655" cy="8032157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027889" y="872100"/>
            <a:ext cx="9922668" cy="12383985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3533078" y="4991004"/>
            <a:ext cx="3248121" cy="3172941"/>
            <a:chOff x="0" y="0"/>
            <a:chExt cx="4828540" cy="4716780"/>
          </a:xfrm>
        </p:grpSpPr>
        <p:sp>
          <p:nvSpPr>
            <p:cNvPr id="12" name="Freeform 12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23202" r="-23202"/>
              </a:stretch>
            </a:blip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478258" y="810864"/>
            <a:ext cx="5139662" cy="8106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38555" b="37313"/>
          <a:stretch>
            <a:fillRect/>
          </a:stretch>
        </p:blipFill>
        <p:spPr>
          <a:xfrm>
            <a:off x="4498886" y="3117937"/>
            <a:ext cx="6454167" cy="13308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041654" y="3655502"/>
            <a:ext cx="4801520" cy="4685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Küfür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etme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Hakaret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etme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İncitme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Kaba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ve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çirkin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sözler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söyleme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242254"/>
                </a:solidFill>
                <a:latin typeface="Quicksand Bold"/>
              </a:rPr>
              <a:t>Utandırma</a:t>
            </a:r>
            <a:r>
              <a:rPr lang="en-US" sz="3322" dirty="0">
                <a:solidFill>
                  <a:srgbClr val="242254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Küçük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düşürme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,</a:t>
            </a:r>
          </a:p>
          <a:p>
            <a:pPr marL="717392" lvl="1" indent="-358696">
              <a:lnSpc>
                <a:spcPts val="4651"/>
              </a:lnSpc>
              <a:buFont typeface="Arial"/>
              <a:buChar char="•"/>
            </a:pPr>
            <a:r>
              <a:rPr lang="en-US" sz="3322" dirty="0">
                <a:solidFill>
                  <a:srgbClr val="000000"/>
                </a:solidFill>
                <a:latin typeface="Quicksand Bold"/>
              </a:rPr>
              <a:t>Alay </a:t>
            </a:r>
            <a:r>
              <a:rPr lang="en-US" sz="3322" dirty="0" err="1">
                <a:solidFill>
                  <a:srgbClr val="000000"/>
                </a:solidFill>
                <a:latin typeface="Quicksand Bold"/>
              </a:rPr>
              <a:t>etme</a:t>
            </a:r>
            <a:r>
              <a:rPr lang="en-US" sz="3322" dirty="0">
                <a:solidFill>
                  <a:srgbClr val="000000"/>
                </a:solidFill>
                <a:latin typeface="Quicksand Bold"/>
              </a:rPr>
              <a:t>,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343118" y="8090401"/>
            <a:ext cx="1500055" cy="1572513"/>
            <a:chOff x="0" y="0"/>
            <a:chExt cx="2000074" cy="2096685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722795" y="0"/>
              <a:ext cx="1277278" cy="125405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420299" y="1439085"/>
              <a:ext cx="604992" cy="6576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0" y="627028"/>
              <a:ext cx="420299" cy="388968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021674" y="7787313"/>
            <a:ext cx="873104" cy="97405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7183729" y="8461834"/>
            <a:ext cx="796714" cy="88882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3317539" y="1949990"/>
            <a:ext cx="761638" cy="84969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2839241" y="6718924"/>
            <a:ext cx="4500259" cy="160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8946" lvl="1" indent="-444473">
              <a:lnSpc>
                <a:spcPts val="6587"/>
              </a:lnSpc>
              <a:buFont typeface="Arial"/>
              <a:buChar char="•"/>
            </a:pPr>
            <a:r>
              <a:rPr lang="en-US" sz="4117" dirty="0" err="1">
                <a:solidFill>
                  <a:srgbClr val="232253"/>
                </a:solidFill>
                <a:latin typeface="Quicksand Bold"/>
              </a:rPr>
              <a:t>Aşağılaycı</a:t>
            </a:r>
            <a:r>
              <a:rPr lang="en-US" sz="4117" dirty="0">
                <a:solidFill>
                  <a:srgbClr val="232253"/>
                </a:solidFill>
                <a:latin typeface="Quicksand Bold"/>
              </a:rPr>
              <a:t> bir </a:t>
            </a:r>
            <a:r>
              <a:rPr lang="en-US" sz="4117" dirty="0" err="1">
                <a:solidFill>
                  <a:srgbClr val="232253"/>
                </a:solidFill>
                <a:latin typeface="Quicksand Bold"/>
              </a:rPr>
              <a:t>şekilde</a:t>
            </a:r>
            <a:r>
              <a:rPr lang="en-US" sz="4117" dirty="0">
                <a:solidFill>
                  <a:srgbClr val="232253"/>
                </a:solidFill>
                <a:latin typeface="Quicksand Bold"/>
              </a:rPr>
              <a:t> </a:t>
            </a:r>
            <a:r>
              <a:rPr lang="en-US" sz="4117" dirty="0" err="1">
                <a:solidFill>
                  <a:srgbClr val="232253"/>
                </a:solidFill>
                <a:latin typeface="Quicksand Bold"/>
              </a:rPr>
              <a:t>gülme</a:t>
            </a:r>
            <a:r>
              <a:rPr lang="en-US" sz="4117" dirty="0">
                <a:solidFill>
                  <a:srgbClr val="232253"/>
                </a:solidFill>
                <a:latin typeface="Quicksand Bold"/>
              </a:rPr>
              <a:t>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941592" y="5912175"/>
            <a:ext cx="3858410" cy="650219"/>
            <a:chOff x="0" y="0"/>
            <a:chExt cx="5144547" cy="866958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5144547" cy="76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en-US" sz="3799" dirty="0">
                  <a:solidFill>
                    <a:srgbClr val="E16F1F"/>
                  </a:solidFill>
                  <a:latin typeface="Jingleberry Bold"/>
                </a:rPr>
                <a:t>Sözel Zorbalık:</a:t>
              </a:r>
            </a:p>
          </p:txBody>
        </p: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 b="77966"/>
            <a:stretch>
              <a:fillRect/>
            </a:stretch>
          </p:blipFill>
          <p:spPr>
            <a:xfrm>
              <a:off x="457631" y="801906"/>
              <a:ext cx="4163665" cy="65053"/>
            </a:xfrm>
            <a:prstGeom prst="rect">
              <a:avLst/>
            </a:prstGeom>
          </p:spPr>
        </p:pic>
      </p:grpSp>
      <p:sp>
        <p:nvSpPr>
          <p:cNvPr id="27" name="TextBox 27"/>
          <p:cNvSpPr txBox="1"/>
          <p:nvPr/>
        </p:nvSpPr>
        <p:spPr>
          <a:xfrm>
            <a:off x="4297652" y="1954247"/>
            <a:ext cx="7012077" cy="112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0"/>
              </a:lnSpc>
            </a:pPr>
            <a:r>
              <a:rPr lang="en-US" sz="7473" dirty="0">
                <a:solidFill>
                  <a:srgbClr val="E16F1F"/>
                </a:solidFill>
                <a:latin typeface="Jingleberry Bold"/>
              </a:rPr>
              <a:t>Sözel Zorbalık: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4991399" y="8537901"/>
            <a:ext cx="660346" cy="736694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12501114" y="1216173"/>
            <a:ext cx="5139823" cy="4082592"/>
            <a:chOff x="0" y="0"/>
            <a:chExt cx="6853097" cy="5443455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1558881"/>
              <a:ext cx="6055337" cy="3884575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6055337" cy="3884575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1558881"/>
              <a:ext cx="6055337" cy="3884575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9628"/>
            <a:stretch>
              <a:fillRect/>
            </a:stretch>
          </p:blipFill>
          <p:spPr>
            <a:xfrm>
              <a:off x="797760" y="0"/>
              <a:ext cx="6055337" cy="3884575"/>
            </a:xfrm>
            <a:prstGeom prst="rect">
              <a:avLst/>
            </a:prstGeom>
          </p:spPr>
        </p:pic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3165040">
            <a:off x="16688058" y="5051947"/>
            <a:ext cx="1142484" cy="1334111"/>
          </a:xfrm>
          <a:prstGeom prst="rect">
            <a:avLst/>
          </a:prstGeom>
        </p:spPr>
      </p:pic>
      <p:grpSp>
        <p:nvGrpSpPr>
          <p:cNvPr id="35" name="Group 35"/>
          <p:cNvGrpSpPr/>
          <p:nvPr/>
        </p:nvGrpSpPr>
        <p:grpSpPr>
          <a:xfrm>
            <a:off x="13217906" y="1848116"/>
            <a:ext cx="3858410" cy="650219"/>
            <a:chOff x="0" y="0"/>
            <a:chExt cx="5144547" cy="866958"/>
          </a:xfrm>
        </p:grpSpPr>
        <p:sp>
          <p:nvSpPr>
            <p:cNvPr id="36" name="TextBox 36"/>
            <p:cNvSpPr txBox="1"/>
            <p:nvPr/>
          </p:nvSpPr>
          <p:spPr>
            <a:xfrm>
              <a:off x="0" y="0"/>
              <a:ext cx="5144547" cy="76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en-US" sz="3799" dirty="0">
                  <a:solidFill>
                    <a:srgbClr val="E16F1F"/>
                  </a:solidFill>
                  <a:latin typeface="Jingleberry Bold"/>
                </a:rPr>
                <a:t>Sözel Zorbalık:</a:t>
              </a:r>
            </a:p>
          </p:txBody>
        </p:sp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 b="77966"/>
            <a:stretch>
              <a:fillRect/>
            </a:stretch>
          </p:blipFill>
          <p:spPr>
            <a:xfrm>
              <a:off x="457631" y="801906"/>
              <a:ext cx="4163665" cy="65053"/>
            </a:xfrm>
            <a:prstGeom prst="rect">
              <a:avLst/>
            </a:prstGeom>
          </p:spPr>
        </p:pic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1645618">
            <a:off x="12289754" y="660823"/>
            <a:ext cx="1142484" cy="1334111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13037076" y="2610927"/>
            <a:ext cx="4420059" cy="207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4" lvl="1" indent="-377822">
              <a:lnSpc>
                <a:spcPts val="5599"/>
              </a:lnSpc>
              <a:buFont typeface="Arial"/>
              <a:buChar char="•"/>
            </a:pPr>
            <a:r>
              <a:rPr lang="en-US" sz="3499">
                <a:solidFill>
                  <a:srgbClr val="232253"/>
                </a:solidFill>
                <a:latin typeface="Quicksand Bold"/>
              </a:rPr>
              <a:t>Alay etme, </a:t>
            </a:r>
          </a:p>
          <a:p>
            <a:pPr marL="755644" lvl="1" indent="-377822">
              <a:lnSpc>
                <a:spcPts val="5599"/>
              </a:lnSpc>
              <a:buFont typeface="Arial"/>
              <a:buChar char="•"/>
            </a:pPr>
            <a:r>
              <a:rPr lang="en-US" sz="3499">
                <a:solidFill>
                  <a:srgbClr val="232253"/>
                </a:solidFill>
                <a:latin typeface="Quicksand Bold"/>
              </a:rPr>
              <a:t>Dalga geçme,</a:t>
            </a:r>
          </a:p>
          <a:p>
            <a:pPr marL="755644" lvl="1" indent="-377822">
              <a:lnSpc>
                <a:spcPts val="5599"/>
              </a:lnSpc>
              <a:buFont typeface="Arial"/>
              <a:buChar char="•"/>
            </a:pPr>
            <a:r>
              <a:rPr lang="en-US" sz="3499">
                <a:solidFill>
                  <a:srgbClr val="232253"/>
                </a:solidFill>
                <a:latin typeface="Quicksand Bold"/>
              </a:rPr>
              <a:t>Lakap takma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6314678" y="9145437"/>
            <a:ext cx="761638" cy="8496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6695497" y="805246"/>
            <a:ext cx="761638" cy="849698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555901" y="2759632"/>
            <a:ext cx="761638" cy="849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702615"/>
            <a:ext cx="14567350" cy="7270578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7795"/>
          <a:stretch>
            <a:fillRect/>
          </a:stretch>
        </p:blipFill>
        <p:spPr>
          <a:xfrm>
            <a:off x="11644139" y="3685353"/>
            <a:ext cx="7325855" cy="66016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2130195" y="589764"/>
            <a:ext cx="9697112" cy="2212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39342" y="2986088"/>
            <a:ext cx="13370161" cy="209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0"/>
              </a:lnSpc>
            </a:pP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Toplumsal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dışlama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bireye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zarar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vermek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le Bold"/>
              </a:rPr>
              <a:t>ya</a:t>
            </a:r>
            <a:r>
              <a:rPr lang="en-US" sz="3400" dirty="0">
                <a:solidFill>
                  <a:srgbClr val="000000"/>
                </a:solidFill>
                <a:latin typeface="Arialle Bold"/>
              </a:rPr>
              <a:t> da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bireyi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incitmek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amacıyla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toplumsal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ilişkilerini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etkileme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anlamına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gelmektedir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Toplumsal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dışlama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bir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dolaylı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 zorbalık </a:t>
            </a:r>
            <a:r>
              <a:rPr lang="en-US" sz="3400" dirty="0" err="1">
                <a:solidFill>
                  <a:srgbClr val="000000"/>
                </a:solidFill>
                <a:latin typeface="Arimo Bold"/>
              </a:rPr>
              <a:t>türüdür</a:t>
            </a:r>
            <a:r>
              <a:rPr lang="en-US" sz="3400" dirty="0">
                <a:solidFill>
                  <a:srgbClr val="000000"/>
                </a:solidFill>
                <a:latin typeface="Arimo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41935" y="1695980"/>
            <a:ext cx="8873633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dirty="0">
                <a:solidFill>
                  <a:srgbClr val="000000"/>
                </a:solidFill>
                <a:latin typeface="Nunito Bold"/>
              </a:rPr>
              <a:t>DUYGUSAL ZORBALIK?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9342" y="6118136"/>
            <a:ext cx="13370161" cy="208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0"/>
              </a:lnSpc>
            </a:pPr>
            <a:r>
              <a:rPr lang="en-US" sz="3400" dirty="0">
                <a:solidFill>
                  <a:srgbClr val="000000"/>
                </a:solidFill>
                <a:latin typeface="Barlow Light Bold"/>
              </a:rPr>
              <a:t>Bu zorbalık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türünü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öğretmenleriniz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ya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da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çevreniz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anlayamayabilir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. Bu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sebepten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ötür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bunu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yaşayan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siz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ve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ya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yakın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arkadaşınız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ise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öğretmeninize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çevrenize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sizin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söylemeniz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Barlow Light Bold"/>
              </a:rPr>
              <a:t>gerekmektedir</a:t>
            </a:r>
            <a:r>
              <a:rPr lang="en-US" sz="3400" dirty="0">
                <a:solidFill>
                  <a:srgbClr val="000000"/>
                </a:solidFill>
                <a:latin typeface="Barlow Light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1181</Words>
  <Application>Microsoft Office PowerPoint</Application>
  <PresentationFormat>Özel</PresentationFormat>
  <Paragraphs>172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42" baseType="lpstr">
      <vt:lpstr>Calibri</vt:lpstr>
      <vt:lpstr>Arialle</vt:lpstr>
      <vt:lpstr>Arialle Bold</vt:lpstr>
      <vt:lpstr>Arimo Bold</vt:lpstr>
      <vt:lpstr>Nunito Bold Bold</vt:lpstr>
      <vt:lpstr>Nunito Bold</vt:lpstr>
      <vt:lpstr>Garet ExtraBold Bold</vt:lpstr>
      <vt:lpstr>DejaVu Serif</vt:lpstr>
      <vt:lpstr>Garet ExtraBold</vt:lpstr>
      <vt:lpstr>Arimo</vt:lpstr>
      <vt:lpstr>CS Gordon Serif</vt:lpstr>
      <vt:lpstr>Barlow Light Bold</vt:lpstr>
      <vt:lpstr>Jingleberry Bold</vt:lpstr>
      <vt:lpstr>Quicksand Bold</vt:lpstr>
      <vt:lpstr>Arial</vt:lpstr>
      <vt:lpstr>Quicksand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ZORBALIĞI</dc:title>
  <cp:lastModifiedBy>MUHAMMET YAVUZ</cp:lastModifiedBy>
  <cp:revision>3</cp:revision>
  <dcterms:created xsi:type="dcterms:W3CDTF">2006-08-16T00:00:00Z</dcterms:created>
  <dcterms:modified xsi:type="dcterms:W3CDTF">2022-02-26T15:18:53Z</dcterms:modified>
  <dc:identifier>DAE5ZHj2Qas</dc:identifier>
</cp:coreProperties>
</file>