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7"/>
  </p:notesMasterIdLst>
  <p:sldIdLst>
    <p:sldId id="356" r:id="rId2"/>
    <p:sldId id="378" r:id="rId3"/>
    <p:sldId id="379" r:id="rId4"/>
    <p:sldId id="381" r:id="rId5"/>
    <p:sldId id="267" r:id="rId6"/>
    <p:sldId id="380" r:id="rId7"/>
    <p:sldId id="265" r:id="rId8"/>
    <p:sldId id="359" r:id="rId9"/>
    <p:sldId id="367" r:id="rId10"/>
    <p:sldId id="357" r:id="rId11"/>
    <p:sldId id="363" r:id="rId12"/>
    <p:sldId id="275" r:id="rId13"/>
    <p:sldId id="361" r:id="rId14"/>
    <p:sldId id="364" r:id="rId15"/>
    <p:sldId id="365" r:id="rId16"/>
    <p:sldId id="360" r:id="rId17"/>
    <p:sldId id="278" r:id="rId18"/>
    <p:sldId id="376" r:id="rId19"/>
    <p:sldId id="368" r:id="rId20"/>
    <p:sldId id="369" r:id="rId21"/>
    <p:sldId id="370" r:id="rId22"/>
    <p:sldId id="371" r:id="rId23"/>
    <p:sldId id="374" r:id="rId24"/>
    <p:sldId id="372" r:id="rId25"/>
    <p:sldId id="313" r:id="rId2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4992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Orta Stil 2 - Vurgu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FECB4D8-DB02-4DC6-A0A2-4F2EBAE1DC90}" styleName="Orta Stil 1 - Vurgu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F5AB1C69-6EDB-4FF4-983F-18BD219EF322}" styleName="Orta Stil 2 - Vurgu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8799B23B-EC83-4686-B30A-512413B5E67A}" styleName="Açık Stil 3 - Vurgu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93296810-A885-4BE3-A3E7-6D5BEEA58F35}" styleName="Orta Stil 2 - Vurgu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DF18680-E054-41AD-8BC1-D1AEF772440D}" styleName="Orta Stil 2 - Vurgu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16D9F66E-5EB9-4882-86FB-DCBF35E3C3E4}" styleName="Orta Stil 4 - Vurgu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BC89EF96-8CEA-46FF-86C4-4CE0E7609802}" styleName="Açık Stil 3 - Vurgu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DA37D80-6434-44D0-A028-1B22A696006F}" styleName="Açık Stil 3 - Vurgu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BDBED569-4797-4DF1-A0F4-6AAB3CD982D8}" styleName="Açık Stil 3 - Vurgu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ED083AE6-46FA-4A59-8FB0-9F97EB10719F}" styleName="Açık Stil 3 - Vurgu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5940675A-B579-460E-94D1-54222C63F5DA}" styleName="Stil Yok, Tablo Kılavuzu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793D81CF-94F2-401A-BA57-92F5A7B2D0C5}" styleName="Orta Stil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8EC20E35-A176-4012-BC5E-935CFFF8708E}" styleName="Orta Stil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607" autoAdjust="0"/>
    <p:restoredTop sz="94660"/>
  </p:normalViewPr>
  <p:slideViewPr>
    <p:cSldViewPr snapToGrid="0" showGuides="1">
      <p:cViewPr varScale="1">
        <p:scale>
          <a:sx n="88" d="100"/>
          <a:sy n="88" d="100"/>
        </p:scale>
        <p:origin x="1214" y="6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tr-TR"/>
  <c:roundedCorners val="0"/>
  <mc:AlternateContent xmlns:mc="http://schemas.openxmlformats.org/markup-compatibility/2006">
    <mc:Choice xmlns:c14="http://schemas.microsoft.com/office/drawing/2007/8/2/chart" Requires="c14">
      <c14:style val="134"/>
    </mc:Choice>
    <mc:Fallback>
      <c:style val="34"/>
    </mc:Fallback>
  </mc:AlternateContent>
  <c:chart>
    <c:title>
      <c:tx>
        <c:rich>
          <a:bodyPr/>
          <a:lstStyle/>
          <a:p>
            <a:pPr>
              <a:defRPr/>
            </a:pPr>
            <a:r>
              <a:rPr lang="tr-TR" dirty="0"/>
              <a:t>Yerleştirme</a:t>
            </a:r>
            <a:r>
              <a:rPr lang="tr-TR" baseline="0" dirty="0"/>
              <a:t> Puanı Hesaplama</a:t>
            </a:r>
            <a:endParaRPr lang="en-US" dirty="0"/>
          </a:p>
        </c:rich>
      </c:tx>
      <c:layout/>
      <c:overlay val="0"/>
    </c:title>
    <c:autoTitleDeleted val="0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Sayfa1!$B$1</c:f>
              <c:strCache>
                <c:ptCount val="1"/>
                <c:pt idx="0">
                  <c:v>Satışlar</c:v>
                </c:pt>
              </c:strCache>
            </c:strRef>
          </c:tx>
          <c:explosion val="25"/>
          <c:dPt>
            <c:idx val="0"/>
            <c:bubble3D val="0"/>
            <c:explosion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0-6D9B-4853-877C-3569AFBF1AFD}"/>
              </c:ext>
            </c:extLst>
          </c:dPt>
          <c:cat>
            <c:strRef>
              <c:f>Sayfa1!$A$2:$A$3</c:f>
              <c:strCache>
                <c:ptCount val="2"/>
                <c:pt idx="0">
                  <c:v>TEMEL YETERLİLİK TESTİ</c:v>
                </c:pt>
                <c:pt idx="1">
                  <c:v>ALAN YETERLİLİK TESTİ</c:v>
                </c:pt>
              </c:strCache>
            </c:strRef>
          </c:cat>
          <c:val>
            <c:numRef>
              <c:f>Sayfa1!$B$2:$B$3</c:f>
              <c:numCache>
                <c:formatCode>General</c:formatCode>
                <c:ptCount val="2"/>
                <c:pt idx="0">
                  <c:v>40</c:v>
                </c:pt>
                <c:pt idx="1">
                  <c:v>60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6D9B-4853-877C-3569AFBF1AF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tr-TR"/>
    </a:p>
  </c:txPr>
  <c:externalData r:id="rId1">
    <c:autoUpdate val="0"/>
  </c:externalData>
  <c:userShapes r:id="rId2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CE31806-4C39-47E9-86CD-EB79EB428192}" type="doc">
      <dgm:prSet loTypeId="urn:microsoft.com/office/officeart/2005/8/layout/matrix2" loCatId="matrix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CB0CF76-2E9B-4ABD-8869-01A7019BEA46}">
      <dgm:prSet phldrT="[Text]"/>
      <dgm:spPr/>
      <dgm:t>
        <a:bodyPr/>
        <a:lstStyle/>
        <a:p>
          <a:r>
            <a:rPr lang="en-US" dirty="0"/>
            <a:t> </a:t>
          </a:r>
        </a:p>
      </dgm:t>
    </dgm:pt>
    <dgm:pt modelId="{12D9DAB7-33BA-4ECF-AF6D-AEF3F83A29C3}" type="parTrans" cxnId="{259337CF-0B3D-4653-BF20-9BBF13397099}">
      <dgm:prSet/>
      <dgm:spPr/>
      <dgm:t>
        <a:bodyPr/>
        <a:lstStyle/>
        <a:p>
          <a:endParaRPr lang="en-US"/>
        </a:p>
      </dgm:t>
    </dgm:pt>
    <dgm:pt modelId="{BF361921-843B-43C3-8BFD-06F47DC934C8}" type="sibTrans" cxnId="{259337CF-0B3D-4653-BF20-9BBF13397099}">
      <dgm:prSet/>
      <dgm:spPr/>
      <dgm:t>
        <a:bodyPr/>
        <a:lstStyle/>
        <a:p>
          <a:endParaRPr lang="en-US"/>
        </a:p>
      </dgm:t>
    </dgm:pt>
    <dgm:pt modelId="{174D340A-1DBC-4736-BABC-8C6CC8D6F878}">
      <dgm:prSet phldrT="[Text]"/>
      <dgm:spPr>
        <a:solidFill>
          <a:schemeClr val="accent2"/>
        </a:solidFill>
      </dgm:spPr>
      <dgm:t>
        <a:bodyPr/>
        <a:lstStyle/>
        <a:p>
          <a:r>
            <a:rPr lang="en-US" dirty="0"/>
            <a:t> </a:t>
          </a:r>
        </a:p>
      </dgm:t>
    </dgm:pt>
    <dgm:pt modelId="{4C81AD53-E29A-4AED-80FA-DD4A3DDAB7E0}" type="parTrans" cxnId="{7538B1CC-5847-43B8-9A08-FA49C0CA2780}">
      <dgm:prSet/>
      <dgm:spPr/>
      <dgm:t>
        <a:bodyPr/>
        <a:lstStyle/>
        <a:p>
          <a:endParaRPr lang="en-US"/>
        </a:p>
      </dgm:t>
    </dgm:pt>
    <dgm:pt modelId="{A4CFFA0E-3AC9-4CCB-9410-52A2AF965A84}" type="sibTrans" cxnId="{7538B1CC-5847-43B8-9A08-FA49C0CA2780}">
      <dgm:prSet/>
      <dgm:spPr/>
      <dgm:t>
        <a:bodyPr/>
        <a:lstStyle/>
        <a:p>
          <a:endParaRPr lang="en-US"/>
        </a:p>
      </dgm:t>
    </dgm:pt>
    <dgm:pt modelId="{E3D04C11-D947-413A-81DE-00EA3CDDBDC2}">
      <dgm:prSet phldrT="[Text]"/>
      <dgm:spPr>
        <a:solidFill>
          <a:schemeClr val="accent3"/>
        </a:solidFill>
      </dgm:spPr>
      <dgm:t>
        <a:bodyPr/>
        <a:lstStyle/>
        <a:p>
          <a:r>
            <a:rPr lang="en-US" dirty="0"/>
            <a:t> </a:t>
          </a:r>
        </a:p>
      </dgm:t>
    </dgm:pt>
    <dgm:pt modelId="{DC136269-3770-4A26-AF2F-2407BB0BC66F}" type="parTrans" cxnId="{6706A0DF-4548-41C6-98A4-E2ACD724745C}">
      <dgm:prSet/>
      <dgm:spPr/>
      <dgm:t>
        <a:bodyPr/>
        <a:lstStyle/>
        <a:p>
          <a:endParaRPr lang="en-US"/>
        </a:p>
      </dgm:t>
    </dgm:pt>
    <dgm:pt modelId="{8B01525C-1C25-422A-9CDA-D5E5125CD10F}" type="sibTrans" cxnId="{6706A0DF-4548-41C6-98A4-E2ACD724745C}">
      <dgm:prSet/>
      <dgm:spPr/>
      <dgm:t>
        <a:bodyPr/>
        <a:lstStyle/>
        <a:p>
          <a:endParaRPr lang="en-US"/>
        </a:p>
      </dgm:t>
    </dgm:pt>
    <dgm:pt modelId="{7641BBE5-612A-40BB-A13C-4DAE4A9171DC}">
      <dgm:prSet phldrT="[Text]"/>
      <dgm:spPr>
        <a:solidFill>
          <a:schemeClr val="accent5"/>
        </a:solidFill>
      </dgm:spPr>
      <dgm:t>
        <a:bodyPr/>
        <a:lstStyle/>
        <a:p>
          <a:r>
            <a:rPr lang="en-US" dirty="0"/>
            <a:t> </a:t>
          </a:r>
        </a:p>
      </dgm:t>
    </dgm:pt>
    <dgm:pt modelId="{270BDABB-B31F-4AB0-BA3F-763E8F292D86}" type="parTrans" cxnId="{9EC50658-4684-4563-BE4B-FEE40872A7F7}">
      <dgm:prSet/>
      <dgm:spPr/>
      <dgm:t>
        <a:bodyPr/>
        <a:lstStyle/>
        <a:p>
          <a:endParaRPr lang="en-US"/>
        </a:p>
      </dgm:t>
    </dgm:pt>
    <dgm:pt modelId="{8147E180-0DA6-4525-AB32-BBDF083011A7}" type="sibTrans" cxnId="{9EC50658-4684-4563-BE4B-FEE40872A7F7}">
      <dgm:prSet/>
      <dgm:spPr/>
      <dgm:t>
        <a:bodyPr/>
        <a:lstStyle/>
        <a:p>
          <a:endParaRPr lang="en-US"/>
        </a:p>
      </dgm:t>
    </dgm:pt>
    <dgm:pt modelId="{BD597720-48F2-4493-9787-D93083094F60}" type="pres">
      <dgm:prSet presAssocID="{FCE31806-4C39-47E9-86CD-EB79EB428192}" presName="matrix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9FF0B515-76B9-4690-997E-45E35FBDA025}" type="pres">
      <dgm:prSet presAssocID="{FCE31806-4C39-47E9-86CD-EB79EB428192}" presName="axisShape" presStyleLbl="bgShp" presStyleIdx="0" presStyleCnt="1"/>
      <dgm:spPr>
        <a:solidFill>
          <a:schemeClr val="tx2">
            <a:lumMod val="50000"/>
          </a:schemeClr>
        </a:solidFill>
      </dgm:spPr>
    </dgm:pt>
    <dgm:pt modelId="{94A907CC-C31D-428C-84CB-700D98D98B03}" type="pres">
      <dgm:prSet presAssocID="{FCE31806-4C39-47E9-86CD-EB79EB428192}" presName="rect1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5D70D4E5-842E-4B81-A8DC-8EC1C6AE1260}" type="pres">
      <dgm:prSet presAssocID="{FCE31806-4C39-47E9-86CD-EB79EB428192}" presName="rect2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7F7A9869-D62A-44DC-8BF6-C3ACD0D47DB8}" type="pres">
      <dgm:prSet presAssocID="{FCE31806-4C39-47E9-86CD-EB79EB428192}" presName="rect3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30388FE3-A1C0-4302-BF45-7642169EC0D5}" type="pres">
      <dgm:prSet presAssocID="{FCE31806-4C39-47E9-86CD-EB79EB428192}" presName="rect4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B5880486-639C-4FB2-AD68-8B110B8A510B}" type="presOf" srcId="{FCE31806-4C39-47E9-86CD-EB79EB428192}" destId="{BD597720-48F2-4493-9787-D93083094F60}" srcOrd="0" destOrd="0" presId="urn:microsoft.com/office/officeart/2005/8/layout/matrix2"/>
    <dgm:cxn modelId="{040D520E-69F2-45A1-BD75-A363F37937EB}" type="presOf" srcId="{7641BBE5-612A-40BB-A13C-4DAE4A9171DC}" destId="{30388FE3-A1C0-4302-BF45-7642169EC0D5}" srcOrd="0" destOrd="0" presId="urn:microsoft.com/office/officeart/2005/8/layout/matrix2"/>
    <dgm:cxn modelId="{6706A0DF-4548-41C6-98A4-E2ACD724745C}" srcId="{FCE31806-4C39-47E9-86CD-EB79EB428192}" destId="{E3D04C11-D947-413A-81DE-00EA3CDDBDC2}" srcOrd="2" destOrd="0" parTransId="{DC136269-3770-4A26-AF2F-2407BB0BC66F}" sibTransId="{8B01525C-1C25-422A-9CDA-D5E5125CD10F}"/>
    <dgm:cxn modelId="{7538B1CC-5847-43B8-9A08-FA49C0CA2780}" srcId="{FCE31806-4C39-47E9-86CD-EB79EB428192}" destId="{174D340A-1DBC-4736-BABC-8C6CC8D6F878}" srcOrd="1" destOrd="0" parTransId="{4C81AD53-E29A-4AED-80FA-DD4A3DDAB7E0}" sibTransId="{A4CFFA0E-3AC9-4CCB-9410-52A2AF965A84}"/>
    <dgm:cxn modelId="{8B872CC6-7D0B-44A2-B5B1-1351A14C75D9}" type="presOf" srcId="{BCB0CF76-2E9B-4ABD-8869-01A7019BEA46}" destId="{94A907CC-C31D-428C-84CB-700D98D98B03}" srcOrd="0" destOrd="0" presId="urn:microsoft.com/office/officeart/2005/8/layout/matrix2"/>
    <dgm:cxn modelId="{C48D3FFE-B9AB-49B3-9D64-FD4D195AA062}" type="presOf" srcId="{174D340A-1DBC-4736-BABC-8C6CC8D6F878}" destId="{5D70D4E5-842E-4B81-A8DC-8EC1C6AE1260}" srcOrd="0" destOrd="0" presId="urn:microsoft.com/office/officeart/2005/8/layout/matrix2"/>
    <dgm:cxn modelId="{784D20B1-1DCF-48D4-A00B-C8054A209361}" type="presOf" srcId="{E3D04C11-D947-413A-81DE-00EA3CDDBDC2}" destId="{7F7A9869-D62A-44DC-8BF6-C3ACD0D47DB8}" srcOrd="0" destOrd="0" presId="urn:microsoft.com/office/officeart/2005/8/layout/matrix2"/>
    <dgm:cxn modelId="{9EC50658-4684-4563-BE4B-FEE40872A7F7}" srcId="{FCE31806-4C39-47E9-86CD-EB79EB428192}" destId="{7641BBE5-612A-40BB-A13C-4DAE4A9171DC}" srcOrd="3" destOrd="0" parTransId="{270BDABB-B31F-4AB0-BA3F-763E8F292D86}" sibTransId="{8147E180-0DA6-4525-AB32-BBDF083011A7}"/>
    <dgm:cxn modelId="{259337CF-0B3D-4653-BF20-9BBF13397099}" srcId="{FCE31806-4C39-47E9-86CD-EB79EB428192}" destId="{BCB0CF76-2E9B-4ABD-8869-01A7019BEA46}" srcOrd="0" destOrd="0" parTransId="{12D9DAB7-33BA-4ECF-AF6D-AEF3F83A29C3}" sibTransId="{BF361921-843B-43C3-8BFD-06F47DC934C8}"/>
    <dgm:cxn modelId="{C4745986-89D1-4CAB-8E16-A969898146E7}" type="presParOf" srcId="{BD597720-48F2-4493-9787-D93083094F60}" destId="{9FF0B515-76B9-4690-997E-45E35FBDA025}" srcOrd="0" destOrd="0" presId="urn:microsoft.com/office/officeart/2005/8/layout/matrix2"/>
    <dgm:cxn modelId="{BC09B83B-60D2-4D28-9790-75E8C314D339}" type="presParOf" srcId="{BD597720-48F2-4493-9787-D93083094F60}" destId="{94A907CC-C31D-428C-84CB-700D98D98B03}" srcOrd="1" destOrd="0" presId="urn:microsoft.com/office/officeart/2005/8/layout/matrix2"/>
    <dgm:cxn modelId="{7DC0CE44-CF8E-4B0D-AD22-3CCDBC47A39B}" type="presParOf" srcId="{BD597720-48F2-4493-9787-D93083094F60}" destId="{5D70D4E5-842E-4B81-A8DC-8EC1C6AE1260}" srcOrd="2" destOrd="0" presId="urn:microsoft.com/office/officeart/2005/8/layout/matrix2"/>
    <dgm:cxn modelId="{D1ED1B93-9248-497E-86EF-FDB7A335D30C}" type="presParOf" srcId="{BD597720-48F2-4493-9787-D93083094F60}" destId="{7F7A9869-D62A-44DC-8BF6-C3ACD0D47DB8}" srcOrd="3" destOrd="0" presId="urn:microsoft.com/office/officeart/2005/8/layout/matrix2"/>
    <dgm:cxn modelId="{1F844D8B-2A6C-4F86-96B8-860E4A9023D7}" type="presParOf" srcId="{BD597720-48F2-4493-9787-D93083094F60}" destId="{30388FE3-A1C0-4302-BF45-7642169EC0D5}" srcOrd="4" destOrd="0" presId="urn:microsoft.com/office/officeart/2005/8/layout/matrix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FF0B515-76B9-4690-997E-45E35FBDA025}">
      <dsp:nvSpPr>
        <dsp:cNvPr id="0" name=""/>
        <dsp:cNvSpPr/>
      </dsp:nvSpPr>
      <dsp:spPr>
        <a:xfrm>
          <a:off x="1016000" y="0"/>
          <a:ext cx="4064000" cy="4064000"/>
        </a:xfrm>
        <a:prstGeom prst="quadArrow">
          <a:avLst>
            <a:gd name="adj1" fmla="val 2000"/>
            <a:gd name="adj2" fmla="val 4000"/>
            <a:gd name="adj3" fmla="val 5000"/>
          </a:avLst>
        </a:prstGeom>
        <a:solidFill>
          <a:schemeClr val="tx2">
            <a:lumMod val="5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4A907CC-C31D-428C-84CB-700D98D98B03}">
      <dsp:nvSpPr>
        <dsp:cNvPr id="0" name=""/>
        <dsp:cNvSpPr/>
      </dsp:nvSpPr>
      <dsp:spPr>
        <a:xfrm>
          <a:off x="1280160" y="264160"/>
          <a:ext cx="1625600" cy="16256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6500" kern="1200" dirty="0"/>
            <a:t> </a:t>
          </a:r>
        </a:p>
      </dsp:txBody>
      <dsp:txXfrm>
        <a:off x="1359515" y="343515"/>
        <a:ext cx="1466890" cy="1466890"/>
      </dsp:txXfrm>
    </dsp:sp>
    <dsp:sp modelId="{5D70D4E5-842E-4B81-A8DC-8EC1C6AE1260}">
      <dsp:nvSpPr>
        <dsp:cNvPr id="0" name=""/>
        <dsp:cNvSpPr/>
      </dsp:nvSpPr>
      <dsp:spPr>
        <a:xfrm>
          <a:off x="3190240" y="264160"/>
          <a:ext cx="1625600" cy="1625600"/>
        </a:xfrm>
        <a:prstGeom prst="roundRect">
          <a:avLst/>
        </a:prstGeom>
        <a:solidFill>
          <a:schemeClr val="accent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6500" kern="1200" dirty="0"/>
            <a:t> </a:t>
          </a:r>
        </a:p>
      </dsp:txBody>
      <dsp:txXfrm>
        <a:off x="3269595" y="343515"/>
        <a:ext cx="1466890" cy="1466890"/>
      </dsp:txXfrm>
    </dsp:sp>
    <dsp:sp modelId="{7F7A9869-D62A-44DC-8BF6-C3ACD0D47DB8}">
      <dsp:nvSpPr>
        <dsp:cNvPr id="0" name=""/>
        <dsp:cNvSpPr/>
      </dsp:nvSpPr>
      <dsp:spPr>
        <a:xfrm>
          <a:off x="1280160" y="2174240"/>
          <a:ext cx="1625600" cy="1625600"/>
        </a:xfrm>
        <a:prstGeom prst="roundRect">
          <a:avLst/>
        </a:prstGeom>
        <a:solidFill>
          <a:schemeClr val="accent3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6500" kern="1200" dirty="0"/>
            <a:t> </a:t>
          </a:r>
        </a:p>
      </dsp:txBody>
      <dsp:txXfrm>
        <a:off x="1359515" y="2253595"/>
        <a:ext cx="1466890" cy="1466890"/>
      </dsp:txXfrm>
    </dsp:sp>
    <dsp:sp modelId="{30388FE3-A1C0-4302-BF45-7642169EC0D5}">
      <dsp:nvSpPr>
        <dsp:cNvPr id="0" name=""/>
        <dsp:cNvSpPr/>
      </dsp:nvSpPr>
      <dsp:spPr>
        <a:xfrm>
          <a:off x="3190240" y="2174240"/>
          <a:ext cx="1625600" cy="1625600"/>
        </a:xfrm>
        <a:prstGeom prst="roundRect">
          <a:avLst/>
        </a:prstGeom>
        <a:solidFill>
          <a:schemeClr val="accent5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6500" kern="1200" dirty="0"/>
            <a:t> </a:t>
          </a:r>
        </a:p>
      </dsp:txBody>
      <dsp:txXfrm>
        <a:off x="3269595" y="2253595"/>
        <a:ext cx="1466890" cy="146689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matrix2">
  <dgm:title val=""/>
  <dgm:desc val=""/>
  <dgm:catLst>
    <dgm:cat type="matrix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axisShape" refType="w"/>
          <dgm:constr type="h" for="ch" forName="axisShape" refType="h"/>
          <dgm:constr type="w" for="ch" forName="rect1" refType="w" fact="0.4"/>
          <dgm:constr type="h" for="ch" forName="rect1" refType="w" fact="0.4"/>
          <dgm:constr type="l" for="ch" forName="rect1" refType="w" fact="0.065"/>
          <dgm:constr type="t" for="ch" forName="rect1" refType="h" fact="0.065"/>
          <dgm:constr type="w" for="ch" forName="rect2" refType="w" fact="0.4"/>
          <dgm:constr type="h" for="ch" forName="rect2" refType="h" fact="0.4"/>
          <dgm:constr type="r" for="ch" forName="rect2" refType="w" fact="0.935"/>
          <dgm:constr type="t" for="ch" forName="rect2" refType="h" fact="0.065"/>
          <dgm:constr type="w" for="ch" forName="rect3" refType="w" fact="0.4"/>
          <dgm:constr type="h" for="ch" forName="rect3" refType="w" fact="0.4"/>
          <dgm:constr type="l" for="ch" forName="rect3" refType="w" fact="0.065"/>
          <dgm:constr type="b" for="ch" forName="rect3" refType="h" fact="0.935"/>
          <dgm:constr type="w" for="ch" forName="rect4" refType="w" fact="0.4"/>
          <dgm:constr type="h" for="ch" forName="rect4" refType="h" fact="0.4"/>
          <dgm:constr type="r" for="ch" forName="rect4" refType="w" fact="0.935"/>
          <dgm:constr type="b" for="ch" forName="rect4" refType="h" fact="0.935"/>
        </dgm:constrLst>
      </dgm:if>
      <dgm:else name="Name2">
        <dgm:constrLst>
          <dgm:constr type="primFontSz" for="ch" ptType="node" op="equ" val="65"/>
          <dgm:constr type="w" for="ch" forName="axisShape" refType="w"/>
          <dgm:constr type="h" for="ch" forName="axisShape" refType="h"/>
          <dgm:constr type="w" for="ch" forName="rect1" refType="w" fact="0.4"/>
          <dgm:constr type="h" for="ch" forName="rect1" refType="w" fact="0.4"/>
          <dgm:constr type="r" for="ch" forName="rect1" refType="w" fact="0.935"/>
          <dgm:constr type="t" for="ch" forName="rect1" refType="h" fact="0.065"/>
          <dgm:constr type="w" for="ch" forName="rect2" refType="w" fact="0.4"/>
          <dgm:constr type="h" for="ch" forName="rect2" refType="h" fact="0.4"/>
          <dgm:constr type="l" for="ch" forName="rect2" refType="w" fact="0.065"/>
          <dgm:constr type="t" for="ch" forName="rect2" refType="h" fact="0.065"/>
          <dgm:constr type="w" for="ch" forName="rect3" refType="w" fact="0.4"/>
          <dgm:constr type="h" for="ch" forName="rect3" refType="w" fact="0.4"/>
          <dgm:constr type="r" for="ch" forName="rect3" refType="w" fact="0.935"/>
          <dgm:constr type="b" for="ch" forName="rect3" refType="h" fact="0.935"/>
          <dgm:constr type="w" for="ch" forName="rect4" refType="w" fact="0.4"/>
          <dgm:constr type="h" for="ch" forName="rect4" refType="h" fact="0.4"/>
          <dgm:constr type="l" for="ch" forName="rect4" refType="w" fact="0.065"/>
          <dgm:constr type="b" for="ch" forName="rect4" refType="h" fact="0.935"/>
        </dgm:constrLst>
      </dgm:else>
    </dgm:choose>
    <dgm:ruleLst/>
    <dgm:choose name="Name3">
      <dgm:if name="Name4" axis="ch" ptType="node" func="cnt" op="gte" val="1">
        <dgm:layoutNode name="axisShape" styleLbl="bgShp">
          <dgm:alg type="sp"/>
          <dgm:shape xmlns:r="http://schemas.openxmlformats.org/officeDocument/2006/relationships" type="quadArrow" r:blip="">
            <dgm:adjLst>
              <dgm:adj idx="1" val="0.02"/>
              <dgm:adj idx="2" val="0.04"/>
              <dgm:adj idx="3" val="0.05"/>
            </dgm:adjLst>
          </dgm:shape>
          <dgm:presOf/>
          <dgm:constrLst/>
          <dgm:ruleLst/>
        </dgm:layoutNode>
        <dgm:layoutNode name="rect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rect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rect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rect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0.09286</cdr:x>
      <cdr:y>0.36047</cdr:y>
    </cdr:from>
    <cdr:to>
      <cdr:x>0.25649</cdr:x>
      <cdr:y>0.51534</cdr:y>
    </cdr:to>
    <cdr:sp macro="" textlink="">
      <cdr:nvSpPr>
        <cdr:cNvPr id="2" name="1 Metin kutusu"/>
        <cdr:cNvSpPr txBox="1"/>
      </cdr:nvSpPr>
      <cdr:spPr>
        <a:xfrm xmlns:a="http://schemas.openxmlformats.org/drawingml/2006/main">
          <a:off x="566057" y="1464954"/>
          <a:ext cx="997528" cy="62939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tr-TR" sz="1800" b="1" dirty="0"/>
            <a:t>II. </a:t>
          </a:r>
          <a:r>
            <a:rPr lang="tr-TR" sz="1600" b="1" dirty="0"/>
            <a:t>OTURUM</a:t>
          </a:r>
          <a:endParaRPr lang="tr-TR" b="1" dirty="0"/>
        </a:p>
        <a:p xmlns:a="http://schemas.openxmlformats.org/drawingml/2006/main">
          <a:endParaRPr lang="tr-TR" sz="1100" dirty="0"/>
        </a:p>
      </cdr:txBody>
    </cdr:sp>
  </cdr:relSizeAnchor>
  <cdr:relSizeAnchor xmlns:cdr="http://schemas.openxmlformats.org/drawingml/2006/chartDrawing">
    <cdr:from>
      <cdr:x>0.11429</cdr:x>
      <cdr:y>0.49781</cdr:y>
    </cdr:from>
    <cdr:to>
      <cdr:x>0.34026</cdr:x>
      <cdr:y>0.64099</cdr:y>
    </cdr:to>
    <cdr:sp macro="" textlink="">
      <cdr:nvSpPr>
        <cdr:cNvPr id="3" name="2 Metin kutusu"/>
        <cdr:cNvSpPr txBox="1"/>
      </cdr:nvSpPr>
      <cdr:spPr>
        <a:xfrm xmlns:a="http://schemas.openxmlformats.org/drawingml/2006/main">
          <a:off x="696685" y="2023093"/>
          <a:ext cx="1377538" cy="58189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tr-TR" sz="3600" b="1" dirty="0"/>
            <a:t>% 60</a:t>
          </a:r>
        </a:p>
      </cdr:txBody>
    </cdr:sp>
  </cdr:relSizeAnchor>
  <cdr:relSizeAnchor xmlns:cdr="http://schemas.openxmlformats.org/drawingml/2006/chartDrawing">
    <cdr:from>
      <cdr:x>0.34023</cdr:x>
      <cdr:y>0.32149</cdr:y>
    </cdr:from>
    <cdr:to>
      <cdr:x>0.50386</cdr:x>
      <cdr:y>0.47636</cdr:y>
    </cdr:to>
    <cdr:sp macro="" textlink="">
      <cdr:nvSpPr>
        <cdr:cNvPr id="4" name="1 Metin kutusu"/>
        <cdr:cNvSpPr txBox="1"/>
      </cdr:nvSpPr>
      <cdr:spPr>
        <a:xfrm xmlns:a="http://schemas.openxmlformats.org/drawingml/2006/main">
          <a:off x="2482337" y="1437186"/>
          <a:ext cx="1193917" cy="69233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Calibri"/>
            </a:defRPr>
          </a:lvl1pPr>
          <a:lvl2pPr marL="457200" indent="0">
            <a:defRPr sz="1100">
              <a:latin typeface="Calibri"/>
            </a:defRPr>
          </a:lvl2pPr>
          <a:lvl3pPr marL="914400" indent="0">
            <a:defRPr sz="1100">
              <a:latin typeface="Calibri"/>
            </a:defRPr>
          </a:lvl3pPr>
          <a:lvl4pPr marL="1371600" indent="0">
            <a:defRPr sz="1100">
              <a:latin typeface="Calibri"/>
            </a:defRPr>
          </a:lvl4pPr>
          <a:lvl5pPr marL="1828800" indent="0">
            <a:defRPr sz="1100">
              <a:latin typeface="Calibri"/>
            </a:defRPr>
          </a:lvl5pPr>
          <a:lvl6pPr marL="2286000" indent="0">
            <a:defRPr sz="1100">
              <a:latin typeface="Calibri"/>
            </a:defRPr>
          </a:lvl6pPr>
          <a:lvl7pPr marL="2743200" indent="0">
            <a:defRPr sz="1100">
              <a:latin typeface="Calibri"/>
            </a:defRPr>
          </a:lvl7pPr>
          <a:lvl8pPr marL="3200400" indent="0">
            <a:defRPr sz="1100">
              <a:latin typeface="Calibri"/>
            </a:defRPr>
          </a:lvl8pPr>
          <a:lvl9pPr marL="3657600" indent="0">
            <a:defRPr sz="1100">
              <a:latin typeface="Calibri"/>
            </a:defRPr>
          </a:lvl9pPr>
        </a:lstStyle>
        <a:p xmlns:a="http://schemas.openxmlformats.org/drawingml/2006/main">
          <a:pPr algn="ctr"/>
          <a:r>
            <a:rPr lang="tr-TR" sz="1800" b="1" dirty="0"/>
            <a:t>I. </a:t>
          </a:r>
          <a:r>
            <a:rPr lang="tr-TR" sz="1600" b="1" dirty="0"/>
            <a:t>OTURUM</a:t>
          </a:r>
          <a:endParaRPr lang="tr-TR" b="1" dirty="0"/>
        </a:p>
        <a:p xmlns:a="http://schemas.openxmlformats.org/drawingml/2006/main">
          <a:endParaRPr lang="tr-TR" sz="1100" dirty="0"/>
        </a:p>
      </cdr:txBody>
    </cdr:sp>
  </cdr:relSizeAnchor>
  <cdr:relSizeAnchor xmlns:cdr="http://schemas.openxmlformats.org/drawingml/2006/chartDrawing">
    <cdr:from>
      <cdr:x>0.42078</cdr:x>
      <cdr:y>0.41786</cdr:y>
    </cdr:from>
    <cdr:to>
      <cdr:x>0.64675</cdr:x>
      <cdr:y>0.56104</cdr:y>
    </cdr:to>
    <cdr:sp macro="" textlink="">
      <cdr:nvSpPr>
        <cdr:cNvPr id="5" name="1 Metin kutusu"/>
        <cdr:cNvSpPr txBox="1"/>
      </cdr:nvSpPr>
      <cdr:spPr>
        <a:xfrm xmlns:a="http://schemas.openxmlformats.org/drawingml/2006/main">
          <a:off x="2565070" y="1698171"/>
          <a:ext cx="1377538" cy="58189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Calibri"/>
            </a:defRPr>
          </a:lvl1pPr>
          <a:lvl2pPr marL="457200" indent="0">
            <a:defRPr sz="1100">
              <a:latin typeface="Calibri"/>
            </a:defRPr>
          </a:lvl2pPr>
          <a:lvl3pPr marL="914400" indent="0">
            <a:defRPr sz="1100">
              <a:latin typeface="Calibri"/>
            </a:defRPr>
          </a:lvl3pPr>
          <a:lvl4pPr marL="1371600" indent="0">
            <a:defRPr sz="1100">
              <a:latin typeface="Calibri"/>
            </a:defRPr>
          </a:lvl4pPr>
          <a:lvl5pPr marL="1828800" indent="0">
            <a:defRPr sz="1100">
              <a:latin typeface="Calibri"/>
            </a:defRPr>
          </a:lvl5pPr>
          <a:lvl6pPr marL="2286000" indent="0">
            <a:defRPr sz="1100">
              <a:latin typeface="Calibri"/>
            </a:defRPr>
          </a:lvl6pPr>
          <a:lvl7pPr marL="2743200" indent="0">
            <a:defRPr sz="1100">
              <a:latin typeface="Calibri"/>
            </a:defRPr>
          </a:lvl7pPr>
          <a:lvl8pPr marL="3200400" indent="0">
            <a:defRPr sz="1100">
              <a:latin typeface="Calibri"/>
            </a:defRPr>
          </a:lvl8pPr>
          <a:lvl9pPr marL="3657600" indent="0">
            <a:defRPr sz="1100">
              <a:latin typeface="Calibri"/>
            </a:defRPr>
          </a:lvl9pPr>
        </a:lstStyle>
        <a:p xmlns:a="http://schemas.openxmlformats.org/drawingml/2006/main">
          <a:r>
            <a:rPr lang="tr-TR" sz="3600" b="1" dirty="0"/>
            <a:t>% 40</a:t>
          </a: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Üstbilgi Yer Tutucusu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2 Veri Yer Tutucusu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60D67B6-6972-41AB-9C9E-C9EEDB8BC27D}" type="datetimeFigureOut">
              <a:rPr lang="tr-TR" smtClean="0"/>
              <a:pPr/>
              <a:t>3.10.2022</a:t>
            </a:fld>
            <a:endParaRPr lang="tr-TR"/>
          </a:p>
        </p:txBody>
      </p:sp>
      <p:sp>
        <p:nvSpPr>
          <p:cNvPr id="4" name="3 Slayt Görüntüsü Yer Tutucusu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4 Not Yer Tutucusu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E13E9A8-70B0-4954-948D-310650AFCD57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1170841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13E9A8-70B0-4954-948D-310650AFCD57}" type="slidenum">
              <a:rPr lang="tr-TR" smtClean="0"/>
              <a:pPr/>
              <a:t>9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7545964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2AA050-BF12-4069-8F0A-0D46B6C8189E}" type="datetime1">
              <a:rPr lang="en-US" smtClean="0"/>
              <a:pPr/>
              <a:t>10/3/2022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www.rehberlikservisim.com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0443AE-4F20-4B40-B91B-135E9B6A23D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33147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9A19D6-A242-485F-9741-F011A74E1A09}" type="datetime1">
              <a:rPr lang="en-US" smtClean="0"/>
              <a:pPr/>
              <a:t>10/3/2022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www.rehberlikservisim.com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0443AE-4F20-4B40-B91B-135E9B6A23D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9872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C4DBB5-8289-4454-8B43-B2FB994C693D}" type="datetime1">
              <a:rPr lang="en-US" smtClean="0"/>
              <a:pPr/>
              <a:t>10/3/2022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www.rehberlikservisim.com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0443AE-4F20-4B40-B91B-135E9B6A23D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36578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1FB9BB-84BD-4695-9D2C-863E97B328F2}" type="datetime1">
              <a:rPr lang="en-US" smtClean="0"/>
              <a:pPr/>
              <a:t>10/3/2022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www.rehberlikservisim.com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0443AE-4F20-4B40-B91B-135E9B6A23D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4182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8F2DC-9E7E-410D-AB8B-450004F85CC9}" type="datetime1">
              <a:rPr lang="en-US" smtClean="0"/>
              <a:pPr/>
              <a:t>10/3/2022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www.rehberlikservisim.com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0443AE-4F20-4B40-B91B-135E9B6A23D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75493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4F3954-6E63-4B51-BC95-6B2455B9C439}" type="datetime1">
              <a:rPr lang="en-US" smtClean="0"/>
              <a:pPr/>
              <a:t>10/3/2022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www.rehberlikservisim.com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0443AE-4F20-4B40-B91B-135E9B6A23D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70336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5E0CEF-5112-45B0-A20B-5A23F53E0450}" type="datetime1">
              <a:rPr lang="en-US" smtClean="0"/>
              <a:pPr/>
              <a:t>10/3/2022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www.rehberlikservisim.com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0443AE-4F20-4B40-B91B-135E9B6A23D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16898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5B3D93-A038-441F-8CB5-6B1A771482BD}" type="datetime1">
              <a:rPr lang="en-US" smtClean="0"/>
              <a:pPr/>
              <a:t>10/3/2022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www.rehberlikservisim.com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0443AE-4F20-4B40-B91B-135E9B6A23D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03204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F95C3C-B7E7-4B41-85AF-A2E70BBDABA3}" type="datetime1">
              <a:rPr lang="en-US" smtClean="0"/>
              <a:pPr/>
              <a:t>10/3/2022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www.rehberlikservisim.com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0443AE-4F20-4B40-B91B-135E9B6A23D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0031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1E77F1-C273-43A3-8901-F95DDDF52C0F}" type="datetime1">
              <a:rPr lang="en-US" smtClean="0"/>
              <a:pPr/>
              <a:t>10/3/2022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www.rehberlikservisim.com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0443AE-4F20-4B40-B91B-135E9B6A23D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17226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05F74E-06D1-4E1B-9E79-4E2F66B28380}" type="datetime1">
              <a:rPr lang="en-US" smtClean="0"/>
              <a:pPr/>
              <a:t>10/3/2022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www.rehberlikservisim.com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0443AE-4F20-4B40-B91B-135E9B6A23D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20592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0D8EA1-592C-4526-B66B-15F0455F5B5D}" type="datetime1">
              <a:rPr lang="en-US" smtClean="0"/>
              <a:pPr/>
              <a:t>10/3/2022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www.rehberlikservisim.com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0443AE-4F20-4B40-B91B-135E9B6A23D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46867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1.xml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15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jpg"/><Relationship Id="rId4" Type="http://schemas.openxmlformats.org/officeDocument/2006/relationships/image" Target="../media/image26.jp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png"/><Relationship Id="rId4" Type="http://schemas.openxmlformats.org/officeDocument/2006/relationships/image" Target="../media/image32.jpe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ais.osym.gov.tr/" TargetMode="Externa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9 Dikdörtgen"/>
          <p:cNvSpPr/>
          <p:nvPr/>
        </p:nvSpPr>
        <p:spPr>
          <a:xfrm>
            <a:off x="1008993" y="2522483"/>
            <a:ext cx="8135007" cy="2764221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6" name="5 Oval"/>
          <p:cNvSpPr/>
          <p:nvPr/>
        </p:nvSpPr>
        <p:spPr>
          <a:xfrm>
            <a:off x="0" y="1837693"/>
            <a:ext cx="4011283" cy="3973108"/>
          </a:xfrm>
          <a:prstGeom prst="ellipse">
            <a:avLst/>
          </a:prstGeom>
          <a:blipFill>
            <a:blip r:embed="rId2" cstate="print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4" name="3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www.rehberlikservisim.com</a:t>
            </a:r>
          </a:p>
        </p:txBody>
      </p:sp>
      <p:pic>
        <p:nvPicPr>
          <p:cNvPr id="5" name="Picture 4" descr="D:\MUHAMMED\afiş-broşür-bülten\psd\site\logo\LOGOSON6.pn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2450558" cy="1143913"/>
          </a:xfrm>
          <a:prstGeom prst="rect">
            <a:avLst/>
          </a:prstGeom>
          <a:noFill/>
        </p:spPr>
      </p:pic>
      <p:sp>
        <p:nvSpPr>
          <p:cNvPr id="11" name="10 Metin kutusu"/>
          <p:cNvSpPr txBox="1"/>
          <p:nvPr/>
        </p:nvSpPr>
        <p:spPr>
          <a:xfrm>
            <a:off x="3731172" y="0"/>
            <a:ext cx="4004442" cy="27546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73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YKS</a:t>
            </a:r>
          </a:p>
        </p:txBody>
      </p:sp>
      <p:sp>
        <p:nvSpPr>
          <p:cNvPr id="13" name="12 Başlık"/>
          <p:cNvSpPr>
            <a:spLocks noGrp="1"/>
          </p:cNvSpPr>
          <p:nvPr>
            <p:ph type="title"/>
          </p:nvPr>
        </p:nvSpPr>
        <p:spPr>
          <a:xfrm>
            <a:off x="3364909" y="2581282"/>
            <a:ext cx="6003377" cy="2648607"/>
          </a:xfrm>
        </p:spPr>
        <p:txBody>
          <a:bodyPr>
            <a:normAutofit/>
          </a:bodyPr>
          <a:lstStyle/>
          <a:p>
            <a:pPr algn="ctr"/>
            <a:r>
              <a:rPr lang="tr-TR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dobe Heiti Std R" pitchFamily="34" charset="-128"/>
                <a:ea typeface="Adobe Heiti Std R" pitchFamily="34" charset="-128"/>
              </a:rPr>
              <a:t>YÜKSEK ÖĞRETİM     KURUMLARI SINAVI</a:t>
            </a:r>
            <a:endParaRPr lang="tr-TR" sz="40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8" name="7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0443AE-4F20-4B40-B91B-135E9B6A23DD}" type="slidenum">
              <a:rPr lang="en-US" smtClean="0"/>
              <a:pPr/>
              <a:t>1</a:t>
            </a:fld>
            <a:endParaRPr lang="en-US"/>
          </a:p>
        </p:txBody>
      </p:sp>
      <p:sp>
        <p:nvSpPr>
          <p:cNvPr id="2" name="Metin kutusu 1"/>
          <p:cNvSpPr txBox="1"/>
          <p:nvPr/>
        </p:nvSpPr>
        <p:spPr>
          <a:xfrm>
            <a:off x="7176978" y="702707"/>
            <a:ext cx="63795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anose="020B0A04020102020204" pitchFamily="34" charset="0"/>
              </a:rPr>
              <a:t>2</a:t>
            </a:r>
          </a:p>
          <a:p>
            <a:r>
              <a:rPr lang="tr-TR" sz="2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anose="020B0A04020102020204" pitchFamily="34" charset="0"/>
              </a:rPr>
              <a:t>0</a:t>
            </a:r>
          </a:p>
          <a:p>
            <a:r>
              <a:rPr lang="tr-TR" sz="2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anose="020B0A04020102020204" pitchFamily="34" charset="0"/>
              </a:rPr>
              <a:t>2</a:t>
            </a:r>
          </a:p>
          <a:p>
            <a:r>
              <a:rPr lang="tr-TR" sz="2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anose="020B0A04020102020204" pitchFamily="34" charset="0"/>
              </a:rPr>
              <a:t>3</a:t>
            </a:r>
            <a:endParaRPr lang="tr-TR" sz="2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 Black" panose="020B0A04020102020204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13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19 Dikdörtgen"/>
          <p:cNvSpPr/>
          <p:nvPr/>
        </p:nvSpPr>
        <p:spPr>
          <a:xfrm>
            <a:off x="0" y="0"/>
            <a:ext cx="9144000" cy="99203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2864" y="2845190"/>
            <a:ext cx="228600" cy="2286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1464" y="3771186"/>
            <a:ext cx="228600" cy="228600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764576" y="2714322"/>
            <a:ext cx="62935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Bebas Neue" panose="020B0606020202050201" pitchFamily="34" charset="0"/>
              </a:rPr>
              <a:t>Your text here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764574" y="3629890"/>
            <a:ext cx="62935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Bebas Neue" panose="020B0606020202050201" pitchFamily="34" charset="0"/>
              </a:rPr>
              <a:t>Your text here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1764573" y="4545458"/>
            <a:ext cx="62935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Bebas Neue" panose="020B0606020202050201" pitchFamily="34" charset="0"/>
              </a:rPr>
              <a:t>Your text here</a:t>
            </a:r>
          </a:p>
        </p:txBody>
      </p:sp>
      <p:grpSp>
        <p:nvGrpSpPr>
          <p:cNvPr id="21" name="Group 3"/>
          <p:cNvGrpSpPr/>
          <p:nvPr/>
        </p:nvGrpSpPr>
        <p:grpSpPr>
          <a:xfrm>
            <a:off x="-163902" y="14116"/>
            <a:ext cx="9144000" cy="1077218"/>
            <a:chOff x="-218536" y="-1183706"/>
            <a:chExt cx="12192000" cy="1436291"/>
          </a:xfrm>
        </p:grpSpPr>
        <p:sp>
          <p:nvSpPr>
            <p:cNvPr id="22" name="TextBox 4"/>
            <p:cNvSpPr txBox="1"/>
            <p:nvPr/>
          </p:nvSpPr>
          <p:spPr>
            <a:xfrm>
              <a:off x="-218536" y="-1183706"/>
              <a:ext cx="12192000" cy="1436291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brightRoom" dir="t"/>
              </a:scene3d>
              <a:sp3d contourW="6350" prstMaterial="plastic">
                <a:bevelT w="20320" h="20320" prst="angle"/>
                <a:contourClr>
                  <a:schemeClr val="accent1">
                    <a:tint val="100000"/>
                    <a:shade val="100000"/>
                    <a:hueMod val="100000"/>
                    <a:satMod val="100000"/>
                  </a:schemeClr>
                </a:contourClr>
              </a:sp3d>
            </a:bodyPr>
            <a:lstStyle/>
            <a:p>
              <a:pPr algn="ctr"/>
              <a:r>
                <a:rPr lang="tr-TR" sz="4000" dirty="0">
                  <a:ln w="0"/>
                  <a:solidFill>
                    <a:schemeClr val="accent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Bebas Neue" panose="020B0606020202050201" pitchFamily="34" charset="0"/>
                </a:rPr>
                <a:t>PUAN HESAPLAMA</a:t>
              </a:r>
            </a:p>
            <a:p>
              <a:pPr algn="ctr"/>
              <a:endParaRPr lang="en-US" sz="2400" b="1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Bebas Neue" panose="020B0606020202050201" pitchFamily="34" charset="0"/>
              </a:endParaRPr>
            </a:p>
          </p:txBody>
        </p:sp>
        <p:sp>
          <p:nvSpPr>
            <p:cNvPr id="23" name="Rectangle 5"/>
            <p:cNvSpPr/>
            <p:nvPr/>
          </p:nvSpPr>
          <p:spPr>
            <a:xfrm>
              <a:off x="324617" y="-433978"/>
              <a:ext cx="10944665" cy="61555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tr-TR" sz="2400" b="1" dirty="0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</a:rPr>
                <a:t>ORANLAR</a:t>
              </a:r>
              <a:endParaRPr lang="en-US" sz="2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endParaRPr>
            </a:p>
          </p:txBody>
        </p:sp>
      </p:grpSp>
      <p:pic>
        <p:nvPicPr>
          <p:cNvPr id="25" name="Picture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7959" y="5242549"/>
            <a:ext cx="228600" cy="228600"/>
          </a:xfrm>
          <a:prstGeom prst="rect">
            <a:avLst/>
          </a:prstGeom>
        </p:spPr>
      </p:pic>
      <p:graphicFrame>
        <p:nvGraphicFramePr>
          <p:cNvPr id="24" name="23 Grafik"/>
          <p:cNvGraphicFramePr/>
          <p:nvPr>
            <p:extLst>
              <p:ext uri="{D42A27DB-BD31-4B8C-83A1-F6EECF244321}">
                <p14:modId xmlns:p14="http://schemas.microsoft.com/office/powerpoint/2010/main" val="3440573045"/>
              </p:ext>
            </p:extLst>
          </p:nvPr>
        </p:nvGraphicFramePr>
        <p:xfrm>
          <a:off x="655608" y="1310812"/>
          <a:ext cx="8126083" cy="492361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3" name="12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www.rehberlikservisim.com</a:t>
            </a:r>
          </a:p>
        </p:txBody>
      </p:sp>
      <p:sp>
        <p:nvSpPr>
          <p:cNvPr id="14" name="1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0443AE-4F20-4B40-B91B-135E9B6A23DD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54548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4" grpId="0">
        <p:bldAsOne/>
      </p:bldGraphic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3"/>
          <p:cNvGrpSpPr/>
          <p:nvPr/>
        </p:nvGrpSpPr>
        <p:grpSpPr>
          <a:xfrm>
            <a:off x="0" y="1457281"/>
            <a:ext cx="9144000" cy="830998"/>
            <a:chOff x="0" y="159943"/>
            <a:chExt cx="12192000" cy="1107998"/>
          </a:xfrm>
        </p:grpSpPr>
        <p:sp>
          <p:nvSpPr>
            <p:cNvPr id="5" name="TextBox 4"/>
            <p:cNvSpPr txBox="1"/>
            <p:nvPr/>
          </p:nvSpPr>
          <p:spPr>
            <a:xfrm>
              <a:off x="0" y="159943"/>
              <a:ext cx="12192000" cy="1107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r-TR" sz="4800" b="1" dirty="0">
                  <a:solidFill>
                    <a:srgbClr val="FF0000"/>
                  </a:solidFill>
                  <a:latin typeface="Arial Black" pitchFamily="34" charset="0"/>
                </a:rPr>
                <a:t> </a:t>
              </a:r>
              <a:endParaRPr lang="en-US" sz="4800" b="1" dirty="0">
                <a:solidFill>
                  <a:srgbClr val="FF0000"/>
                </a:solidFill>
                <a:latin typeface="Arial Black" pitchFamily="34" charset="0"/>
              </a:endParaRPr>
            </a:p>
          </p:txBody>
        </p:sp>
        <p:sp>
          <p:nvSpPr>
            <p:cNvPr id="6" name="Rectangle 5"/>
            <p:cNvSpPr/>
            <p:nvPr/>
          </p:nvSpPr>
          <p:spPr>
            <a:xfrm>
              <a:off x="382367" y="582742"/>
              <a:ext cx="10944665" cy="53348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tr-TR" sz="2000" b="1" dirty="0">
                  <a:solidFill>
                    <a:schemeClr val="tx2">
                      <a:lumMod val="50000"/>
                    </a:schemeClr>
                  </a:solidFill>
                </a:rPr>
                <a:t>TEMEL YETERLİLİK TESTİ</a:t>
              </a:r>
              <a:endParaRPr lang="en-US" sz="2000" b="1" dirty="0">
                <a:solidFill>
                  <a:schemeClr val="tx2">
                    <a:lumMod val="50000"/>
                  </a:schemeClr>
                </a:solidFill>
              </a:endParaRPr>
            </a:p>
          </p:txBody>
        </p:sp>
      </p:grpSp>
      <p:grpSp>
        <p:nvGrpSpPr>
          <p:cNvPr id="32" name="31 Grup"/>
          <p:cNvGrpSpPr/>
          <p:nvPr/>
        </p:nvGrpSpPr>
        <p:grpSpPr>
          <a:xfrm>
            <a:off x="1992087" y="2907379"/>
            <a:ext cx="2481943" cy="392087"/>
            <a:chOff x="1992087" y="2907379"/>
            <a:chExt cx="2481943" cy="392087"/>
          </a:xfrm>
        </p:grpSpPr>
        <p:sp>
          <p:nvSpPr>
            <p:cNvPr id="8" name="Pentagon 7"/>
            <p:cNvSpPr/>
            <p:nvPr/>
          </p:nvSpPr>
          <p:spPr>
            <a:xfrm>
              <a:off x="1992087" y="2907580"/>
              <a:ext cx="2481943" cy="391886"/>
            </a:xfrm>
            <a:prstGeom prst="homePlat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2606792" y="2907379"/>
              <a:ext cx="1812808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tr-TR" sz="1600" b="1" dirty="0">
                  <a:solidFill>
                    <a:schemeClr val="bg1"/>
                  </a:solidFill>
                  <a:latin typeface="Arial Black" pitchFamily="34" charset="0"/>
                </a:rPr>
                <a:t>Fen Bilimleri</a:t>
              </a:r>
              <a:endParaRPr lang="en-US" sz="1600" b="1" dirty="0">
                <a:solidFill>
                  <a:schemeClr val="bg1"/>
                </a:solidFill>
                <a:latin typeface="Arial Black" pitchFamily="34" charset="0"/>
              </a:endParaRPr>
            </a:p>
          </p:txBody>
        </p:sp>
      </p:grpSp>
      <p:grpSp>
        <p:nvGrpSpPr>
          <p:cNvPr id="33" name="32 Grup"/>
          <p:cNvGrpSpPr/>
          <p:nvPr/>
        </p:nvGrpSpPr>
        <p:grpSpPr>
          <a:xfrm>
            <a:off x="2302329" y="3383629"/>
            <a:ext cx="2481943" cy="394247"/>
            <a:chOff x="2302329" y="3383629"/>
            <a:chExt cx="2481943" cy="394247"/>
          </a:xfrm>
        </p:grpSpPr>
        <p:sp>
          <p:nvSpPr>
            <p:cNvPr id="9" name="Pentagon 8"/>
            <p:cNvSpPr/>
            <p:nvPr/>
          </p:nvSpPr>
          <p:spPr>
            <a:xfrm>
              <a:off x="2302329" y="3385990"/>
              <a:ext cx="2481943" cy="391886"/>
            </a:xfrm>
            <a:prstGeom prst="homePlat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21" name="Rectangle 13"/>
            <p:cNvSpPr/>
            <p:nvPr/>
          </p:nvSpPr>
          <p:spPr>
            <a:xfrm>
              <a:off x="2892542" y="3383629"/>
              <a:ext cx="1746133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tr-TR" sz="1600" b="1" dirty="0">
                  <a:solidFill>
                    <a:schemeClr val="bg1"/>
                  </a:solidFill>
                  <a:latin typeface="Arial Black" pitchFamily="34" charset="0"/>
                </a:rPr>
                <a:t>Matematik</a:t>
              </a:r>
              <a:endParaRPr lang="en-US" sz="1600" b="1" dirty="0">
                <a:solidFill>
                  <a:schemeClr val="bg1"/>
                </a:solidFill>
                <a:latin typeface="Arial Black" pitchFamily="34" charset="0"/>
              </a:endParaRPr>
            </a:p>
          </p:txBody>
        </p:sp>
      </p:grpSp>
      <p:grpSp>
        <p:nvGrpSpPr>
          <p:cNvPr id="34" name="33 Grup"/>
          <p:cNvGrpSpPr/>
          <p:nvPr/>
        </p:nvGrpSpPr>
        <p:grpSpPr>
          <a:xfrm>
            <a:off x="2340429" y="3858091"/>
            <a:ext cx="2488746" cy="391886"/>
            <a:chOff x="2340429" y="3858091"/>
            <a:chExt cx="2488746" cy="391886"/>
          </a:xfrm>
        </p:grpSpPr>
        <p:sp>
          <p:nvSpPr>
            <p:cNvPr id="10" name="Pentagon 9"/>
            <p:cNvSpPr/>
            <p:nvPr/>
          </p:nvSpPr>
          <p:spPr>
            <a:xfrm>
              <a:off x="2340429" y="3858091"/>
              <a:ext cx="2481943" cy="391886"/>
            </a:xfrm>
            <a:prstGeom prst="homePlat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22" name="Rectangle 13"/>
            <p:cNvSpPr/>
            <p:nvPr/>
          </p:nvSpPr>
          <p:spPr>
            <a:xfrm>
              <a:off x="2883017" y="3859879"/>
              <a:ext cx="1946158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tr-TR" sz="1600" b="1" dirty="0">
                  <a:solidFill>
                    <a:schemeClr val="bg1"/>
                  </a:solidFill>
                  <a:latin typeface="Arial Black" pitchFamily="34" charset="0"/>
                </a:rPr>
                <a:t>Türkçe</a:t>
              </a:r>
              <a:endParaRPr lang="en-US" sz="1600" b="1" dirty="0">
                <a:solidFill>
                  <a:schemeClr val="bg1"/>
                </a:solidFill>
                <a:latin typeface="Arial Black" pitchFamily="34" charset="0"/>
              </a:endParaRPr>
            </a:p>
          </p:txBody>
        </p:sp>
      </p:grpSp>
      <p:grpSp>
        <p:nvGrpSpPr>
          <p:cNvPr id="35" name="34 Grup"/>
          <p:cNvGrpSpPr/>
          <p:nvPr/>
        </p:nvGrpSpPr>
        <p:grpSpPr>
          <a:xfrm>
            <a:off x="2026104" y="4320667"/>
            <a:ext cx="2869746" cy="391886"/>
            <a:chOff x="2026104" y="4320667"/>
            <a:chExt cx="2869746" cy="391886"/>
          </a:xfrm>
        </p:grpSpPr>
        <p:sp>
          <p:nvSpPr>
            <p:cNvPr id="11" name="Pentagon 10"/>
            <p:cNvSpPr/>
            <p:nvPr/>
          </p:nvSpPr>
          <p:spPr>
            <a:xfrm>
              <a:off x="2026104" y="4320667"/>
              <a:ext cx="2481943" cy="391886"/>
            </a:xfrm>
            <a:prstGeom prst="homePlat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23" name="Rectangle 13"/>
            <p:cNvSpPr/>
            <p:nvPr/>
          </p:nvSpPr>
          <p:spPr>
            <a:xfrm>
              <a:off x="2562225" y="4345654"/>
              <a:ext cx="2333625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tr-TR" sz="1600" b="1" dirty="0">
                  <a:solidFill>
                    <a:schemeClr val="bg1"/>
                  </a:solidFill>
                  <a:latin typeface="Arial Black" pitchFamily="34" charset="0"/>
                </a:rPr>
                <a:t>Sosyal Bilimler</a:t>
              </a:r>
              <a:endParaRPr lang="en-US" sz="1600" b="1" dirty="0">
                <a:solidFill>
                  <a:schemeClr val="bg1"/>
                </a:solidFill>
                <a:latin typeface="Arial Black" pitchFamily="34" charset="0"/>
              </a:endParaRPr>
            </a:p>
          </p:txBody>
        </p:sp>
      </p:grpSp>
      <p:sp>
        <p:nvSpPr>
          <p:cNvPr id="24" name="23 Metin kutusu"/>
          <p:cNvSpPr txBox="1"/>
          <p:nvPr/>
        </p:nvSpPr>
        <p:spPr>
          <a:xfrm>
            <a:off x="4381500" y="2781300"/>
            <a:ext cx="13239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>
                <a:solidFill>
                  <a:srgbClr val="FF0000"/>
                </a:solidFill>
              </a:rPr>
              <a:t>% 17</a:t>
            </a:r>
          </a:p>
        </p:txBody>
      </p:sp>
      <p:sp>
        <p:nvSpPr>
          <p:cNvPr id="25" name="24 Metin kutusu"/>
          <p:cNvSpPr txBox="1"/>
          <p:nvPr/>
        </p:nvSpPr>
        <p:spPr>
          <a:xfrm>
            <a:off x="4657725" y="3295650"/>
            <a:ext cx="13239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>
                <a:solidFill>
                  <a:schemeClr val="accent2">
                    <a:lumMod val="75000"/>
                  </a:schemeClr>
                </a:solidFill>
              </a:rPr>
              <a:t>% 33</a:t>
            </a:r>
          </a:p>
        </p:txBody>
      </p:sp>
      <p:sp>
        <p:nvSpPr>
          <p:cNvPr id="26" name="25 Metin kutusu"/>
          <p:cNvSpPr txBox="1"/>
          <p:nvPr/>
        </p:nvSpPr>
        <p:spPr>
          <a:xfrm>
            <a:off x="4762500" y="3752850"/>
            <a:ext cx="13239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>
                <a:solidFill>
                  <a:schemeClr val="accent3">
                    <a:lumMod val="75000"/>
                  </a:schemeClr>
                </a:solidFill>
              </a:rPr>
              <a:t>% 33</a:t>
            </a:r>
          </a:p>
        </p:txBody>
      </p:sp>
      <p:sp>
        <p:nvSpPr>
          <p:cNvPr id="27" name="26 Metin kutusu"/>
          <p:cNvSpPr txBox="1"/>
          <p:nvPr/>
        </p:nvSpPr>
        <p:spPr>
          <a:xfrm>
            <a:off x="4429125" y="4257675"/>
            <a:ext cx="13239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>
                <a:solidFill>
                  <a:schemeClr val="accent4">
                    <a:lumMod val="75000"/>
                  </a:schemeClr>
                </a:solidFill>
              </a:rPr>
              <a:t>% 17</a:t>
            </a:r>
          </a:p>
        </p:txBody>
      </p:sp>
      <p:sp>
        <p:nvSpPr>
          <p:cNvPr id="19" name="18 Dikdörtgen"/>
          <p:cNvSpPr/>
          <p:nvPr/>
        </p:nvSpPr>
        <p:spPr>
          <a:xfrm>
            <a:off x="0" y="0"/>
            <a:ext cx="9144000" cy="99203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grpSp>
        <p:nvGrpSpPr>
          <p:cNvPr id="20" name="Group 3"/>
          <p:cNvGrpSpPr/>
          <p:nvPr/>
        </p:nvGrpSpPr>
        <p:grpSpPr>
          <a:xfrm>
            <a:off x="-135327" y="0"/>
            <a:ext cx="9144000" cy="1077218"/>
            <a:chOff x="-218536" y="-1046798"/>
            <a:chExt cx="12192000" cy="1436291"/>
          </a:xfrm>
        </p:grpSpPr>
        <p:sp>
          <p:nvSpPr>
            <p:cNvPr id="28" name="TextBox 4"/>
            <p:cNvSpPr txBox="1"/>
            <p:nvPr/>
          </p:nvSpPr>
          <p:spPr>
            <a:xfrm>
              <a:off x="-218536" y="-1046798"/>
              <a:ext cx="12192000" cy="1436291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brightRoom" dir="t"/>
              </a:scene3d>
              <a:sp3d contourW="6350" prstMaterial="plastic">
                <a:bevelT w="20320" h="20320" prst="angle"/>
                <a:contourClr>
                  <a:schemeClr val="accent1">
                    <a:tint val="100000"/>
                    <a:shade val="100000"/>
                    <a:hueMod val="100000"/>
                    <a:satMod val="100000"/>
                  </a:schemeClr>
                </a:contourClr>
              </a:sp3d>
            </a:bodyPr>
            <a:lstStyle/>
            <a:p>
              <a:pPr algn="ctr"/>
              <a:r>
                <a:rPr lang="tr-TR" sz="4000" dirty="0">
                  <a:ln w="0"/>
                  <a:solidFill>
                    <a:schemeClr val="accent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Arial Black" pitchFamily="34" charset="0"/>
                </a:rPr>
                <a:t>TYT</a:t>
              </a:r>
            </a:p>
            <a:p>
              <a:pPr algn="ctr"/>
              <a:endParaRPr lang="en-US" sz="2400" b="1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Bebas Neue" panose="020B0606020202050201" pitchFamily="34" charset="0"/>
              </a:endParaRPr>
            </a:p>
          </p:txBody>
        </p:sp>
        <p:sp>
          <p:nvSpPr>
            <p:cNvPr id="29" name="Rectangle 5"/>
            <p:cNvSpPr/>
            <p:nvPr/>
          </p:nvSpPr>
          <p:spPr>
            <a:xfrm>
              <a:off x="324617" y="-345078"/>
              <a:ext cx="10944665" cy="61555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tr-TR" sz="2400" b="1" dirty="0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</a:rPr>
                <a:t>PUAN ORANLARI</a:t>
              </a:r>
              <a:endParaRPr lang="en-US" sz="2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endParaRPr>
            </a:p>
          </p:txBody>
        </p:sp>
      </p:grpSp>
      <p:pic>
        <p:nvPicPr>
          <p:cNvPr id="30" name="29 Resim" descr="11-interest-rates-6-60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626101" y="2228851"/>
            <a:ext cx="3517899" cy="2638424"/>
          </a:xfrm>
          <a:prstGeom prst="rect">
            <a:avLst/>
          </a:prstGeom>
        </p:spPr>
      </p:pic>
      <p:grpSp>
        <p:nvGrpSpPr>
          <p:cNvPr id="31" name="30 Grup"/>
          <p:cNvGrpSpPr/>
          <p:nvPr/>
        </p:nvGrpSpPr>
        <p:grpSpPr>
          <a:xfrm>
            <a:off x="312965" y="2501913"/>
            <a:ext cx="2471057" cy="2468880"/>
            <a:chOff x="312965" y="2501913"/>
            <a:chExt cx="2471057" cy="2468880"/>
          </a:xfrm>
        </p:grpSpPr>
        <p:sp>
          <p:nvSpPr>
            <p:cNvPr id="7" name="Oval 6"/>
            <p:cNvSpPr/>
            <p:nvPr/>
          </p:nvSpPr>
          <p:spPr>
            <a:xfrm>
              <a:off x="312965" y="2501913"/>
              <a:ext cx="2471057" cy="246888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533430" y="2785705"/>
              <a:ext cx="1940350" cy="166199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r-TR" sz="5400" dirty="0">
                  <a:solidFill>
                    <a:schemeClr val="accent2"/>
                  </a:solidFill>
                  <a:latin typeface="Bebas Neue" panose="020B0606020202050201" pitchFamily="34" charset="0"/>
                </a:rPr>
                <a:t>TYT</a:t>
              </a:r>
              <a:r>
                <a:rPr lang="en-US" sz="5400" dirty="0">
                  <a:solidFill>
                    <a:schemeClr val="bg1"/>
                  </a:solidFill>
                  <a:latin typeface="Bebas Neue" panose="020B0606020202050201" pitchFamily="34" charset="0"/>
                </a:rPr>
                <a:t> </a:t>
              </a:r>
            </a:p>
            <a:p>
              <a:pPr algn="ctr"/>
              <a:r>
                <a:rPr lang="tr-TR" sz="2400" dirty="0">
                  <a:solidFill>
                    <a:schemeClr val="bg1"/>
                  </a:solidFill>
                  <a:latin typeface="Bebas Neue" panose="020B0606020202050201" pitchFamily="34" charset="0"/>
                </a:rPr>
                <a:t>TEMEL YETERLİLİK TESTİ</a:t>
              </a:r>
              <a:endParaRPr lang="en-US" sz="2400" dirty="0">
                <a:solidFill>
                  <a:schemeClr val="bg1"/>
                </a:solidFill>
                <a:latin typeface="Bebas Neue" panose="020B0606020202050201" pitchFamily="34" charset="0"/>
              </a:endParaRPr>
            </a:p>
          </p:txBody>
        </p:sp>
      </p:grpSp>
      <p:sp>
        <p:nvSpPr>
          <p:cNvPr id="36" name="3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www.rehberlikservisim.com</a:t>
            </a:r>
          </a:p>
        </p:txBody>
      </p:sp>
      <p:sp>
        <p:nvSpPr>
          <p:cNvPr id="37" name="3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0443AE-4F20-4B40-B91B-135E9B6A23DD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54841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5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0"/>
                            </p:stCondLst>
                            <p:childTnLst>
                              <p:par>
                                <p:cTn id="34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500"/>
                            </p:stCondLst>
                            <p:childTnLst>
                              <p:par>
                                <p:cTn id="3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6000"/>
                            </p:stCondLst>
                            <p:childTnLst>
                              <p:par>
                                <p:cTn id="4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6500"/>
                            </p:stCondLst>
                            <p:childTnLst>
                              <p:par>
                                <p:cTn id="4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7000"/>
                            </p:stCondLst>
                            <p:childTnLst>
                              <p:par>
                                <p:cTn id="54" presetID="39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7500"/>
                            </p:stCondLst>
                            <p:childTnLst>
                              <p:par>
                                <p:cTn id="61" presetID="39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8000"/>
                            </p:stCondLst>
                            <p:childTnLst>
                              <p:par>
                                <p:cTn id="68" presetID="39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8500"/>
                            </p:stCondLst>
                            <p:childTnLst>
                              <p:par>
                                <p:cTn id="75" presetID="39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5" grpId="0"/>
      <p:bldP spid="26" grpId="0"/>
      <p:bldP spid="2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568264" y="928407"/>
            <a:ext cx="7886700" cy="1325563"/>
          </a:xfrm>
        </p:spPr>
        <p:txBody>
          <a:bodyPr>
            <a:noAutofit/>
          </a:bodyPr>
          <a:lstStyle/>
          <a:p>
            <a:r>
              <a:rPr lang="tr-TR" sz="3200" b="1" dirty="0">
                <a:solidFill>
                  <a:srgbClr val="C00000"/>
                </a:solidFill>
              </a:rPr>
              <a:t>TYT PUANI İLE </a:t>
            </a:r>
            <a:r>
              <a:rPr lang="tr-TR" sz="3200" b="1" dirty="0" smtClean="0">
                <a:solidFill>
                  <a:srgbClr val="C00000"/>
                </a:solidFill>
              </a:rPr>
              <a:t>MSÜ </a:t>
            </a:r>
            <a:r>
              <a:rPr lang="tr-TR" sz="3200" b="1" dirty="0">
                <a:solidFill>
                  <a:srgbClr val="C00000"/>
                </a:solidFill>
              </a:rPr>
              <a:t>ve POLİS MESLEK </a:t>
            </a:r>
            <a:br>
              <a:rPr lang="tr-TR" sz="3200" b="1" dirty="0">
                <a:solidFill>
                  <a:srgbClr val="C00000"/>
                </a:solidFill>
              </a:rPr>
            </a:br>
            <a:r>
              <a:rPr lang="tr-TR" sz="3200" b="1" dirty="0">
                <a:solidFill>
                  <a:srgbClr val="C00000"/>
                </a:solidFill>
              </a:rPr>
              <a:t>YÜKSEKOKULU ÖN BAŞVURULARI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321873" y="2197553"/>
            <a:ext cx="8229600" cy="4525963"/>
          </a:xfrm>
        </p:spPr>
        <p:txBody>
          <a:bodyPr>
            <a:normAutofit lnSpcReduction="10000"/>
          </a:bodyPr>
          <a:lstStyle/>
          <a:p>
            <a:pPr>
              <a:buFont typeface="Arial" charset="0"/>
              <a:buChar char="•"/>
            </a:pPr>
            <a:r>
              <a:rPr lang="tr-TR" sz="2600" dirty="0"/>
              <a:t>Astsubay Meslek Yüksekokulu seçim aşamasında kullanılacaktır. </a:t>
            </a:r>
          </a:p>
          <a:p>
            <a:pPr>
              <a:buFont typeface="Arial" charset="0"/>
              <a:buChar char="•"/>
            </a:pPr>
            <a:endParaRPr lang="tr-TR" sz="2600" dirty="0"/>
          </a:p>
          <a:p>
            <a:pPr>
              <a:buFont typeface="Arial" charset="0"/>
              <a:buChar char="•"/>
            </a:pPr>
            <a:r>
              <a:rPr lang="tr-TR" sz="2600" b="1" dirty="0">
                <a:solidFill>
                  <a:srgbClr val="FF0000"/>
                </a:solidFill>
              </a:rPr>
              <a:t>***Subaylık ve Astsubaylık ön başvuruları için adayların  Milli Savunma üniversitesi Sınavını (MSÜ) takip etmeleri gerekmektedir. ***</a:t>
            </a:r>
          </a:p>
          <a:p>
            <a:pPr>
              <a:buFont typeface="Arial" charset="0"/>
              <a:buChar char="•"/>
            </a:pPr>
            <a:endParaRPr lang="tr-TR" sz="2400" dirty="0"/>
          </a:p>
          <a:p>
            <a:r>
              <a:rPr lang="tr-TR" sz="2600" dirty="0"/>
              <a:t> </a:t>
            </a:r>
            <a:r>
              <a:rPr lang="tr-TR" sz="2600" dirty="0" smtClean="0"/>
              <a:t>PMO için </a:t>
            </a:r>
            <a:r>
              <a:rPr lang="tr-TR" sz="2400" dirty="0" smtClean="0"/>
              <a:t>ÖSYM tarafından </a:t>
            </a:r>
            <a:r>
              <a:rPr lang="tr-TR" sz="2400" dirty="0"/>
              <a:t>yapılacak olan üniversiteye giriş sınavından istenilen puanı almış olmak, Polis Akademisi Başkanlığınca yapılan Aday Değerlendirme ve Seçme Sınavında ve ÖSYM Başkanlığı tarafından yapılacak PMYO Sınavında başarılı olmak şartları aranmaktadır.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EE552DDE-4448-46A6-A719-E28F59D765E8}"/>
              </a:ext>
            </a:extLst>
          </p:cNvPr>
          <p:cNvSpPr/>
          <p:nvPr/>
        </p:nvSpPr>
        <p:spPr>
          <a:xfrm>
            <a:off x="272038" y="526290"/>
            <a:ext cx="820849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sz="2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PUAN ORANLARI</a:t>
            </a:r>
            <a:endParaRPr lang="en-US" sz="2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grpSp>
        <p:nvGrpSpPr>
          <p:cNvPr id="7" name="Group 3">
            <a:extLst>
              <a:ext uri="{FF2B5EF4-FFF2-40B4-BE49-F238E27FC236}">
                <a16:creationId xmlns="" xmlns:a16="http://schemas.microsoft.com/office/drawing/2014/main" id="{0D02BC23-406D-4308-AC28-C1377D18EEF4}"/>
              </a:ext>
            </a:extLst>
          </p:cNvPr>
          <p:cNvGrpSpPr/>
          <p:nvPr/>
        </p:nvGrpSpPr>
        <p:grpSpPr>
          <a:xfrm>
            <a:off x="0" y="-12319"/>
            <a:ext cx="9144000" cy="1077218"/>
            <a:chOff x="-218536" y="-1046798"/>
            <a:chExt cx="12192000" cy="1436291"/>
          </a:xfrm>
        </p:grpSpPr>
        <p:sp>
          <p:nvSpPr>
            <p:cNvPr id="8" name="TextBox 4">
              <a:extLst>
                <a:ext uri="{FF2B5EF4-FFF2-40B4-BE49-F238E27FC236}">
                  <a16:creationId xmlns="" xmlns:a16="http://schemas.microsoft.com/office/drawing/2014/main" id="{59ECDAE5-746C-4FC8-8767-76B4D11AF0E8}"/>
                </a:ext>
              </a:extLst>
            </p:cNvPr>
            <p:cNvSpPr txBox="1"/>
            <p:nvPr/>
          </p:nvSpPr>
          <p:spPr>
            <a:xfrm>
              <a:off x="-218536" y="-1046798"/>
              <a:ext cx="12192000" cy="1436291"/>
            </a:xfrm>
            <a:prstGeom prst="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square" rtlCol="0">
              <a:spAutoFit/>
              <a:scene3d>
                <a:camera prst="orthographicFront"/>
                <a:lightRig rig="brightRoom" dir="t"/>
              </a:scene3d>
              <a:sp3d contourW="6350" prstMaterial="plastic">
                <a:bevelT w="20320" h="20320" prst="angle"/>
                <a:contourClr>
                  <a:schemeClr val="accent1">
                    <a:tint val="100000"/>
                    <a:shade val="100000"/>
                    <a:hueMod val="100000"/>
                    <a:satMod val="100000"/>
                  </a:schemeClr>
                </a:contourClr>
              </a:sp3d>
            </a:bodyPr>
            <a:lstStyle/>
            <a:p>
              <a:pPr algn="ctr"/>
              <a:r>
                <a:rPr lang="tr-TR" sz="4000" dirty="0">
                  <a:ln w="0"/>
                  <a:solidFill>
                    <a:schemeClr val="accent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Arial Black" pitchFamily="34" charset="0"/>
                </a:rPr>
                <a:t>TYT</a:t>
              </a:r>
            </a:p>
            <a:p>
              <a:pPr algn="ctr"/>
              <a:endParaRPr lang="en-US" sz="2400" b="1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Bebas Neue" panose="020B0606020202050201" pitchFamily="34" charset="0"/>
              </a:endParaRPr>
            </a:p>
          </p:txBody>
        </p:sp>
        <p:sp>
          <p:nvSpPr>
            <p:cNvPr id="9" name="Rectangle 5">
              <a:extLst>
                <a:ext uri="{FF2B5EF4-FFF2-40B4-BE49-F238E27FC236}">
                  <a16:creationId xmlns="" xmlns:a16="http://schemas.microsoft.com/office/drawing/2014/main" id="{A41A16B8-481C-4461-B278-2921B0C51142}"/>
                </a:ext>
              </a:extLst>
            </p:cNvPr>
            <p:cNvSpPr/>
            <p:nvPr/>
          </p:nvSpPr>
          <p:spPr>
            <a:xfrm>
              <a:off x="324617" y="-345078"/>
              <a:ext cx="10944665" cy="61555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endParaRPr lang="en-US" sz="2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6160232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2814825672"/>
              </p:ext>
            </p:extLst>
          </p:nvPr>
        </p:nvGraphicFramePr>
        <p:xfrm>
          <a:off x="-592308" y="1654175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1569998" y="1141502"/>
            <a:ext cx="20703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dirty="0">
                <a:solidFill>
                  <a:schemeClr val="tx2">
                    <a:lumMod val="50000"/>
                  </a:schemeClr>
                </a:solidFill>
                <a:latin typeface="Bebas Neue" panose="020B0606020202050201" pitchFamily="34" charset="0"/>
              </a:rPr>
              <a:t>PUAN TÜRLERİ</a:t>
            </a:r>
            <a:endParaRPr lang="en-US" sz="2400" dirty="0">
              <a:solidFill>
                <a:schemeClr val="tx2">
                  <a:lumMod val="50000"/>
                </a:schemeClr>
              </a:solidFill>
              <a:latin typeface="Bebas Neue" panose="020B0606020202050201" pitchFamily="34" charset="0"/>
            </a:endParaRPr>
          </a:p>
        </p:txBody>
      </p:sp>
      <p:grpSp>
        <p:nvGrpSpPr>
          <p:cNvPr id="53" name="52 Grup"/>
          <p:cNvGrpSpPr/>
          <p:nvPr/>
        </p:nvGrpSpPr>
        <p:grpSpPr>
          <a:xfrm>
            <a:off x="4670330" y="2717837"/>
            <a:ext cx="4473669" cy="1254088"/>
            <a:chOff x="4670330" y="2717837"/>
            <a:chExt cx="4473669" cy="1254088"/>
          </a:xfrm>
        </p:grpSpPr>
        <p:sp>
          <p:nvSpPr>
            <p:cNvPr id="47" name="46 Dikdörtgen"/>
            <p:cNvSpPr/>
            <p:nvPr/>
          </p:nvSpPr>
          <p:spPr>
            <a:xfrm>
              <a:off x="5286374" y="2990850"/>
              <a:ext cx="3857625" cy="981075"/>
            </a:xfrm>
            <a:prstGeom prst="rect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tr-TR" sz="1400" b="1" dirty="0">
                <a:solidFill>
                  <a:schemeClr val="bg1"/>
                </a:solidFill>
              </a:endParaRPr>
            </a:p>
            <a:p>
              <a:r>
                <a:rPr lang="tr-TR" sz="1400" b="1" dirty="0">
                  <a:solidFill>
                    <a:schemeClr val="bg1"/>
                  </a:solidFill>
                </a:rPr>
                <a:t>Temel Yeterlilik Testi </a:t>
              </a:r>
              <a:r>
                <a:rPr lang="tr-TR" b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%40 </a:t>
              </a:r>
              <a:endParaRPr lang="tr-TR" sz="1400" b="1" dirty="0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  <a:p>
              <a:r>
                <a:rPr lang="tr-TR" sz="1400" b="1" dirty="0">
                  <a:solidFill>
                    <a:schemeClr val="bg1"/>
                  </a:solidFill>
                </a:rPr>
                <a:t>Matematik Testi </a:t>
              </a:r>
              <a:r>
                <a:rPr lang="tr-TR" sz="1600" b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% 30</a:t>
              </a:r>
              <a:endParaRPr lang="tr-TR" sz="1400" b="1" dirty="0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  <a:p>
              <a:r>
                <a:rPr lang="tr-TR" sz="1400" b="1" dirty="0">
                  <a:solidFill>
                    <a:srgbClr val="FF0000"/>
                  </a:solidFill>
                </a:rPr>
                <a:t> </a:t>
              </a:r>
              <a:r>
                <a:rPr lang="tr-TR" sz="1400" b="1" dirty="0">
                  <a:solidFill>
                    <a:schemeClr val="bg1"/>
                  </a:solidFill>
                </a:rPr>
                <a:t>Fen Bilimleri Testi </a:t>
              </a:r>
              <a:r>
                <a:rPr lang="tr-TR" sz="1600" b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%30</a:t>
              </a:r>
              <a:endParaRPr lang="en-US" sz="1400" b="1" dirty="0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  <a:p>
              <a:pPr algn="ctr"/>
              <a:endParaRPr lang="tr-TR" dirty="0"/>
            </a:p>
          </p:txBody>
        </p:sp>
        <p:grpSp>
          <p:nvGrpSpPr>
            <p:cNvPr id="2" name="46 Grup"/>
            <p:cNvGrpSpPr/>
            <p:nvPr/>
          </p:nvGrpSpPr>
          <p:grpSpPr>
            <a:xfrm>
              <a:off x="4670330" y="2717837"/>
              <a:ext cx="4216495" cy="1062990"/>
              <a:chOff x="4670330" y="2279687"/>
              <a:chExt cx="4216495" cy="1062990"/>
            </a:xfrm>
          </p:grpSpPr>
          <p:sp>
            <p:nvSpPr>
              <p:cNvPr id="21" name="TextBox 20"/>
              <p:cNvSpPr txBox="1"/>
              <p:nvPr/>
            </p:nvSpPr>
            <p:spPr>
              <a:xfrm>
                <a:off x="5193877" y="2279687"/>
                <a:ext cx="369294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tr-TR" dirty="0">
                    <a:solidFill>
                      <a:schemeClr val="tx2">
                        <a:lumMod val="50000"/>
                      </a:schemeClr>
                    </a:solidFill>
                    <a:latin typeface="Bebas Neue" panose="020B0606020202050201" pitchFamily="34" charset="0"/>
                  </a:rPr>
                  <a:t>Sayısal puan</a:t>
                </a:r>
                <a:endParaRPr lang="en-US" dirty="0">
                  <a:solidFill>
                    <a:schemeClr val="tx2">
                      <a:lumMod val="50000"/>
                    </a:schemeClr>
                  </a:solidFill>
                  <a:latin typeface="Bebas Neue" panose="020B0606020202050201" pitchFamily="34" charset="0"/>
                </a:endParaRPr>
              </a:p>
            </p:txBody>
          </p:sp>
          <p:sp>
            <p:nvSpPr>
              <p:cNvPr id="22" name="Oval 21"/>
              <p:cNvSpPr/>
              <p:nvPr/>
            </p:nvSpPr>
            <p:spPr>
              <a:xfrm>
                <a:off x="4670330" y="2794037"/>
                <a:ext cx="548640" cy="54864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</p:grpSp>
        <p:pic>
          <p:nvPicPr>
            <p:cNvPr id="29" name="Picture 28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36208" y="3392207"/>
              <a:ext cx="228600" cy="228600"/>
            </a:xfrm>
            <a:prstGeom prst="rect">
              <a:avLst/>
            </a:prstGeom>
          </p:spPr>
        </p:pic>
      </p:grpSp>
      <p:sp>
        <p:nvSpPr>
          <p:cNvPr id="36" name="35 Metin kutusu"/>
          <p:cNvSpPr txBox="1"/>
          <p:nvPr/>
        </p:nvSpPr>
        <p:spPr>
          <a:xfrm>
            <a:off x="864671" y="2283279"/>
            <a:ext cx="1171154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r-TR" sz="2800" b="1" dirty="0"/>
              <a:t>SÖZEL </a:t>
            </a:r>
          </a:p>
          <a:p>
            <a:pPr algn="ctr"/>
            <a:r>
              <a:rPr lang="tr-TR" sz="2800" b="1" dirty="0"/>
              <a:t>PUAN</a:t>
            </a:r>
          </a:p>
        </p:txBody>
      </p:sp>
      <p:sp>
        <p:nvSpPr>
          <p:cNvPr id="37" name="36 Metin kutusu"/>
          <p:cNvSpPr txBox="1"/>
          <p:nvPr/>
        </p:nvSpPr>
        <p:spPr>
          <a:xfrm>
            <a:off x="2667493" y="2276600"/>
            <a:ext cx="1438664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r-TR" sz="2800" b="1" dirty="0"/>
              <a:t>SAYISAL </a:t>
            </a:r>
          </a:p>
          <a:p>
            <a:pPr algn="ctr"/>
            <a:r>
              <a:rPr lang="tr-TR" sz="2800" b="1" dirty="0"/>
              <a:t>PUAN</a:t>
            </a:r>
          </a:p>
        </p:txBody>
      </p:sp>
      <p:sp>
        <p:nvSpPr>
          <p:cNvPr id="38" name="37 Metin kutusu"/>
          <p:cNvSpPr txBox="1"/>
          <p:nvPr/>
        </p:nvSpPr>
        <p:spPr>
          <a:xfrm>
            <a:off x="682335" y="4210175"/>
            <a:ext cx="143866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800" b="1" dirty="0"/>
              <a:t>EŞİT AĞIRLIK </a:t>
            </a:r>
          </a:p>
        </p:txBody>
      </p:sp>
      <p:sp>
        <p:nvSpPr>
          <p:cNvPr id="39" name="38 Metin kutusu"/>
          <p:cNvSpPr txBox="1"/>
          <p:nvPr/>
        </p:nvSpPr>
        <p:spPr>
          <a:xfrm>
            <a:off x="2804630" y="4157850"/>
            <a:ext cx="1151277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r-TR" sz="2800" b="1" dirty="0"/>
              <a:t>DİL </a:t>
            </a:r>
          </a:p>
          <a:p>
            <a:pPr algn="ctr"/>
            <a:r>
              <a:rPr lang="tr-TR" sz="2800" b="1" dirty="0"/>
              <a:t>PUANI</a:t>
            </a:r>
          </a:p>
        </p:txBody>
      </p:sp>
      <p:grpSp>
        <p:nvGrpSpPr>
          <p:cNvPr id="52" name="51 Grup"/>
          <p:cNvGrpSpPr/>
          <p:nvPr/>
        </p:nvGrpSpPr>
        <p:grpSpPr>
          <a:xfrm>
            <a:off x="4613180" y="1271945"/>
            <a:ext cx="4540345" cy="1254552"/>
            <a:chOff x="4613180" y="1271945"/>
            <a:chExt cx="4540345" cy="1254552"/>
          </a:xfrm>
        </p:grpSpPr>
        <p:sp>
          <p:nvSpPr>
            <p:cNvPr id="46" name="45 Dikdörtgen"/>
            <p:cNvSpPr/>
            <p:nvPr/>
          </p:nvSpPr>
          <p:spPr>
            <a:xfrm>
              <a:off x="5248275" y="1571625"/>
              <a:ext cx="3905250" cy="93345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  <p:grpSp>
          <p:nvGrpSpPr>
            <p:cNvPr id="51" name="50 Grup"/>
            <p:cNvGrpSpPr/>
            <p:nvPr/>
          </p:nvGrpSpPr>
          <p:grpSpPr>
            <a:xfrm>
              <a:off x="4613180" y="1271945"/>
              <a:ext cx="4416520" cy="1254552"/>
              <a:chOff x="4613180" y="1271945"/>
              <a:chExt cx="4416520" cy="1254552"/>
            </a:xfrm>
          </p:grpSpPr>
          <p:sp>
            <p:nvSpPr>
              <p:cNvPr id="16" name="Rectangle 15"/>
              <p:cNvSpPr/>
              <p:nvPr/>
            </p:nvSpPr>
            <p:spPr>
              <a:xfrm>
                <a:off x="5248276" y="1603167"/>
                <a:ext cx="3781424" cy="92333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tr-TR" sz="1400" b="1" dirty="0">
                    <a:solidFill>
                      <a:schemeClr val="bg1"/>
                    </a:solidFill>
                  </a:rPr>
                  <a:t>Temel Yeterlilik Testi </a:t>
                </a:r>
                <a:r>
                  <a:rPr lang="tr-TR" b="1" dirty="0">
                    <a:solidFill>
                      <a:srgbClr val="FFFF00"/>
                    </a:solidFill>
                  </a:rPr>
                  <a:t>%40</a:t>
                </a:r>
                <a:r>
                  <a:rPr lang="tr-TR" sz="1050" b="1" dirty="0">
                    <a:solidFill>
                      <a:srgbClr val="FFFF00"/>
                    </a:solidFill>
                  </a:rPr>
                  <a:t> </a:t>
                </a:r>
                <a:endParaRPr lang="tr-TR" sz="1000" b="1" dirty="0">
                  <a:solidFill>
                    <a:srgbClr val="FFFF00"/>
                  </a:solidFill>
                </a:endParaRPr>
              </a:p>
              <a:p>
                <a:r>
                  <a:rPr lang="tr-TR" sz="1300" b="1" dirty="0">
                    <a:solidFill>
                      <a:schemeClr val="bg1"/>
                    </a:solidFill>
                  </a:rPr>
                  <a:t>Türk Dili ve Edebiyatı – Sosyal Bilimler-1 Testi </a:t>
                </a:r>
                <a:r>
                  <a:rPr lang="tr-TR" b="1" dirty="0">
                    <a:solidFill>
                      <a:srgbClr val="FFFF00"/>
                    </a:solidFill>
                  </a:rPr>
                  <a:t>% 30</a:t>
                </a:r>
                <a:endParaRPr lang="tr-TR" sz="1600" b="1" dirty="0">
                  <a:solidFill>
                    <a:srgbClr val="FFFF00"/>
                  </a:solidFill>
                </a:endParaRPr>
              </a:p>
              <a:p>
                <a:r>
                  <a:rPr lang="tr-TR" sz="1200" b="1" dirty="0">
                    <a:solidFill>
                      <a:srgbClr val="FF0000"/>
                    </a:solidFill>
                  </a:rPr>
                  <a:t> </a:t>
                </a:r>
                <a:r>
                  <a:rPr lang="tr-TR" sz="1300" b="1" dirty="0">
                    <a:solidFill>
                      <a:schemeClr val="bg1"/>
                    </a:solidFill>
                  </a:rPr>
                  <a:t>Sosyal Bilimler-2 Testi </a:t>
                </a:r>
                <a:r>
                  <a:rPr lang="tr-TR" b="1" dirty="0">
                    <a:solidFill>
                      <a:srgbClr val="FFFF00"/>
                    </a:solidFill>
                  </a:rPr>
                  <a:t>%30</a:t>
                </a:r>
                <a:endParaRPr lang="en-US" sz="1000" b="1" dirty="0">
                  <a:solidFill>
                    <a:srgbClr val="FFFF00"/>
                  </a:solidFill>
                </a:endParaRPr>
              </a:p>
            </p:txBody>
          </p:sp>
          <p:sp>
            <p:nvSpPr>
              <p:cNvPr id="17" name="TextBox 16"/>
              <p:cNvSpPr txBox="1"/>
              <p:nvPr/>
            </p:nvSpPr>
            <p:spPr>
              <a:xfrm>
                <a:off x="5136727" y="1271945"/>
                <a:ext cx="369294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tr-TR" dirty="0">
                    <a:solidFill>
                      <a:schemeClr val="tx2">
                        <a:lumMod val="50000"/>
                      </a:schemeClr>
                    </a:solidFill>
                    <a:latin typeface="Bebas Neue" panose="020B0606020202050201" pitchFamily="34" charset="0"/>
                  </a:rPr>
                  <a:t>Sözel </a:t>
                </a:r>
                <a:r>
                  <a:rPr lang="tr-TR" dirty="0" err="1">
                    <a:solidFill>
                      <a:schemeClr val="tx2">
                        <a:lumMod val="50000"/>
                      </a:schemeClr>
                    </a:solidFill>
                    <a:latin typeface="Bebas Neue" panose="020B0606020202050201" pitchFamily="34" charset="0"/>
                  </a:rPr>
                  <a:t>PUan</a:t>
                </a:r>
                <a:endParaRPr lang="en-US" dirty="0">
                  <a:solidFill>
                    <a:schemeClr val="tx2">
                      <a:lumMod val="50000"/>
                    </a:schemeClr>
                  </a:solidFill>
                  <a:latin typeface="Bebas Neue" panose="020B0606020202050201" pitchFamily="34" charset="0"/>
                </a:endParaRPr>
              </a:p>
            </p:txBody>
          </p:sp>
          <p:grpSp>
            <p:nvGrpSpPr>
              <p:cNvPr id="4" name="42 Grup"/>
              <p:cNvGrpSpPr/>
              <p:nvPr/>
            </p:nvGrpSpPr>
            <p:grpSpPr>
              <a:xfrm>
                <a:off x="4613180" y="1729145"/>
                <a:ext cx="548640" cy="548640"/>
                <a:chOff x="4670330" y="2481620"/>
                <a:chExt cx="548640" cy="548640"/>
              </a:xfrm>
            </p:grpSpPr>
            <p:sp>
              <p:nvSpPr>
                <p:cNvPr id="18" name="Oval 17"/>
                <p:cNvSpPr/>
                <p:nvPr/>
              </p:nvSpPr>
              <p:spPr>
                <a:xfrm>
                  <a:off x="4670330" y="2481620"/>
                  <a:ext cx="548640" cy="548640"/>
                </a:xfrm>
                <a:prstGeom prst="ellipse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350"/>
                </a:p>
              </p:txBody>
            </p:sp>
            <p:pic>
              <p:nvPicPr>
                <p:cNvPr id="40" name="Picture 28"/>
                <p:cNvPicPr>
                  <a:picLocks noChangeAspect="1"/>
                </p:cNvPicPr>
                <p:nvPr/>
              </p:nvPicPr>
              <p:blipFill>
                <a:blip r:embed="rId7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4845733" y="2658782"/>
                  <a:ext cx="228600" cy="228600"/>
                </a:xfrm>
                <a:prstGeom prst="rect">
                  <a:avLst/>
                </a:prstGeom>
              </p:spPr>
            </p:pic>
          </p:grpSp>
        </p:grpSp>
      </p:grpSp>
      <p:grpSp>
        <p:nvGrpSpPr>
          <p:cNvPr id="55" name="54 Grup"/>
          <p:cNvGrpSpPr/>
          <p:nvPr/>
        </p:nvGrpSpPr>
        <p:grpSpPr>
          <a:xfrm>
            <a:off x="4698905" y="4116494"/>
            <a:ext cx="4445095" cy="1284181"/>
            <a:chOff x="4698905" y="4116494"/>
            <a:chExt cx="4445095" cy="1284181"/>
          </a:xfrm>
        </p:grpSpPr>
        <p:sp>
          <p:nvSpPr>
            <p:cNvPr id="48" name="47 Dikdörtgen"/>
            <p:cNvSpPr/>
            <p:nvPr/>
          </p:nvSpPr>
          <p:spPr>
            <a:xfrm>
              <a:off x="5295901" y="4419600"/>
              <a:ext cx="3848099" cy="981075"/>
            </a:xfrm>
            <a:prstGeom prst="rect">
              <a:avLst/>
            </a:prstGeom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tr-TR" sz="1400" b="1" dirty="0">
                <a:solidFill>
                  <a:schemeClr val="bg1"/>
                </a:solidFill>
              </a:endParaRPr>
            </a:p>
            <a:p>
              <a:r>
                <a:rPr lang="tr-TR" sz="1400" b="1" dirty="0">
                  <a:solidFill>
                    <a:schemeClr val="bg1"/>
                  </a:solidFill>
                </a:rPr>
                <a:t>Temel Yeterlilik Testi </a:t>
              </a:r>
              <a:r>
                <a:rPr lang="tr-TR" b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%40 </a:t>
              </a:r>
              <a:endParaRPr lang="tr-TR" sz="1400" b="1" dirty="0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  <a:p>
              <a:r>
                <a:rPr lang="tr-TR" sz="1400" b="1" dirty="0">
                  <a:solidFill>
                    <a:schemeClr val="bg1"/>
                  </a:solidFill>
                </a:rPr>
                <a:t>Matematik Testi </a:t>
              </a:r>
              <a:r>
                <a:rPr lang="tr-TR" sz="1600" b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% 30</a:t>
              </a:r>
              <a:endParaRPr lang="tr-TR" sz="1400" b="1" dirty="0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  <a:p>
              <a:r>
                <a:rPr lang="tr-TR" sz="1300" b="1" dirty="0">
                  <a:solidFill>
                    <a:schemeClr val="bg1"/>
                  </a:solidFill>
                </a:rPr>
                <a:t>Türk Dili ve Edebiyatı – Sosyal Bilimler-1 Testi </a:t>
              </a:r>
              <a:r>
                <a:rPr lang="tr-TR" sz="1400" b="1" dirty="0">
                  <a:solidFill>
                    <a:schemeClr val="bg1"/>
                  </a:solidFill>
                </a:rPr>
                <a:t> </a:t>
              </a:r>
              <a:r>
                <a:rPr lang="tr-TR" sz="1600" b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%30</a:t>
              </a:r>
              <a:endParaRPr lang="en-US" sz="1400" b="1" dirty="0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  <a:p>
              <a:pPr algn="ctr"/>
              <a:endParaRPr lang="tr-TR" dirty="0"/>
            </a:p>
          </p:txBody>
        </p:sp>
        <p:grpSp>
          <p:nvGrpSpPr>
            <p:cNvPr id="5" name="47 Grup"/>
            <p:cNvGrpSpPr/>
            <p:nvPr/>
          </p:nvGrpSpPr>
          <p:grpSpPr>
            <a:xfrm>
              <a:off x="4698905" y="4116494"/>
              <a:ext cx="4254595" cy="1005840"/>
              <a:chOff x="4698905" y="3440219"/>
              <a:chExt cx="4254595" cy="1005840"/>
            </a:xfrm>
          </p:grpSpPr>
          <p:sp>
            <p:nvSpPr>
              <p:cNvPr id="24" name="TextBox 23"/>
              <p:cNvSpPr txBox="1"/>
              <p:nvPr/>
            </p:nvSpPr>
            <p:spPr>
              <a:xfrm>
                <a:off x="5260552" y="3440219"/>
                <a:ext cx="369294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tr-TR" dirty="0" err="1">
                    <a:solidFill>
                      <a:schemeClr val="tx2">
                        <a:lumMod val="50000"/>
                      </a:schemeClr>
                    </a:solidFill>
                    <a:latin typeface="Bebas Neue" panose="020B0606020202050201" pitchFamily="34" charset="0"/>
                  </a:rPr>
                  <a:t>Eşİt</a:t>
                </a:r>
                <a:r>
                  <a:rPr lang="tr-TR" dirty="0">
                    <a:solidFill>
                      <a:schemeClr val="tx2">
                        <a:lumMod val="50000"/>
                      </a:schemeClr>
                    </a:solidFill>
                    <a:latin typeface="Bebas Neue" panose="020B0606020202050201" pitchFamily="34" charset="0"/>
                  </a:rPr>
                  <a:t> ağırlık</a:t>
                </a:r>
                <a:endParaRPr lang="en-US" dirty="0">
                  <a:solidFill>
                    <a:schemeClr val="tx2">
                      <a:lumMod val="50000"/>
                    </a:schemeClr>
                  </a:solidFill>
                  <a:latin typeface="Bebas Neue" panose="020B0606020202050201" pitchFamily="34" charset="0"/>
                </a:endParaRPr>
              </a:p>
            </p:txBody>
          </p:sp>
          <p:grpSp>
            <p:nvGrpSpPr>
              <p:cNvPr id="6" name="44 Grup"/>
              <p:cNvGrpSpPr/>
              <p:nvPr/>
            </p:nvGrpSpPr>
            <p:grpSpPr>
              <a:xfrm>
                <a:off x="4698905" y="3897419"/>
                <a:ext cx="548640" cy="548640"/>
                <a:chOff x="4670330" y="3964094"/>
                <a:chExt cx="548640" cy="548640"/>
              </a:xfrm>
            </p:grpSpPr>
            <p:sp>
              <p:nvSpPr>
                <p:cNvPr id="25" name="Oval 24"/>
                <p:cNvSpPr/>
                <p:nvPr/>
              </p:nvSpPr>
              <p:spPr>
                <a:xfrm>
                  <a:off x="4670330" y="3964094"/>
                  <a:ext cx="548640" cy="548640"/>
                </a:xfrm>
                <a:prstGeom prst="ellipse">
                  <a:avLst/>
                </a:prstGeom>
                <a:solidFill>
                  <a:schemeClr val="accent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350"/>
                </a:p>
              </p:txBody>
            </p:sp>
            <p:pic>
              <p:nvPicPr>
                <p:cNvPr id="41" name="Picture 28"/>
                <p:cNvPicPr>
                  <a:picLocks noChangeAspect="1"/>
                </p:cNvPicPr>
                <p:nvPr/>
              </p:nvPicPr>
              <p:blipFill>
                <a:blip r:embed="rId7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4874308" y="4106582"/>
                  <a:ext cx="228600" cy="228600"/>
                </a:xfrm>
                <a:prstGeom prst="rect">
                  <a:avLst/>
                </a:prstGeom>
              </p:spPr>
            </p:pic>
          </p:grpSp>
        </p:grpSp>
      </p:grpSp>
      <p:grpSp>
        <p:nvGrpSpPr>
          <p:cNvPr id="54" name="53 Grup"/>
          <p:cNvGrpSpPr/>
          <p:nvPr/>
        </p:nvGrpSpPr>
        <p:grpSpPr>
          <a:xfrm>
            <a:off x="4670330" y="5455764"/>
            <a:ext cx="4473670" cy="1087912"/>
            <a:chOff x="4670330" y="5455764"/>
            <a:chExt cx="4473670" cy="1087912"/>
          </a:xfrm>
        </p:grpSpPr>
        <p:sp>
          <p:nvSpPr>
            <p:cNvPr id="49" name="48 Dikdörtgen"/>
            <p:cNvSpPr/>
            <p:nvPr/>
          </p:nvSpPr>
          <p:spPr>
            <a:xfrm>
              <a:off x="5295901" y="5743576"/>
              <a:ext cx="3848099" cy="800100"/>
            </a:xfrm>
            <a:prstGeom prst="rect">
              <a:avLst/>
            </a:prstGeom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tr-TR" sz="1400" b="1" dirty="0">
                <a:solidFill>
                  <a:schemeClr val="bg1"/>
                </a:solidFill>
              </a:endParaRPr>
            </a:p>
            <a:p>
              <a:r>
                <a:rPr lang="tr-TR" sz="1400" b="1" dirty="0">
                  <a:solidFill>
                    <a:schemeClr val="bg1"/>
                  </a:solidFill>
                </a:rPr>
                <a:t>Temel Yeterlilik Testi </a:t>
              </a:r>
              <a:r>
                <a:rPr lang="tr-TR" b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%40 </a:t>
              </a:r>
              <a:endParaRPr lang="tr-TR" sz="1400" b="1" dirty="0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  <a:p>
              <a:r>
                <a:rPr lang="tr-TR" sz="1400" b="1" dirty="0">
                  <a:solidFill>
                    <a:schemeClr val="bg1"/>
                  </a:solidFill>
                </a:rPr>
                <a:t>Yabancı Dil Testi </a:t>
              </a:r>
              <a:r>
                <a:rPr lang="tr-TR" sz="1600" b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% 60</a:t>
              </a:r>
              <a:endParaRPr lang="tr-TR" sz="1400" b="1" dirty="0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  <a:p>
              <a:pPr algn="ctr"/>
              <a:endParaRPr lang="tr-TR" dirty="0"/>
            </a:p>
          </p:txBody>
        </p:sp>
        <p:grpSp>
          <p:nvGrpSpPr>
            <p:cNvPr id="8" name="48 Grup"/>
            <p:cNvGrpSpPr/>
            <p:nvPr/>
          </p:nvGrpSpPr>
          <p:grpSpPr>
            <a:xfrm>
              <a:off x="4670330" y="5455764"/>
              <a:ext cx="4245070" cy="834390"/>
              <a:chOff x="4670330" y="4655664"/>
              <a:chExt cx="4245070" cy="834390"/>
            </a:xfrm>
          </p:grpSpPr>
          <p:sp>
            <p:nvSpPr>
              <p:cNvPr id="27" name="TextBox 26"/>
              <p:cNvSpPr txBox="1"/>
              <p:nvPr/>
            </p:nvSpPr>
            <p:spPr>
              <a:xfrm>
                <a:off x="5222452" y="4655664"/>
                <a:ext cx="369294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tr-TR" dirty="0" err="1">
                    <a:solidFill>
                      <a:schemeClr val="tx2">
                        <a:lumMod val="50000"/>
                      </a:schemeClr>
                    </a:solidFill>
                    <a:latin typeface="Bebas Neue" panose="020B0606020202050201" pitchFamily="34" charset="0"/>
                  </a:rPr>
                  <a:t>Dİl</a:t>
                </a:r>
                <a:r>
                  <a:rPr lang="tr-TR" dirty="0">
                    <a:solidFill>
                      <a:schemeClr val="tx2">
                        <a:lumMod val="50000"/>
                      </a:schemeClr>
                    </a:solidFill>
                    <a:latin typeface="Bebas Neue" panose="020B0606020202050201" pitchFamily="34" charset="0"/>
                  </a:rPr>
                  <a:t> puanı</a:t>
                </a:r>
                <a:endParaRPr lang="en-US" dirty="0">
                  <a:solidFill>
                    <a:schemeClr val="tx2">
                      <a:lumMod val="50000"/>
                    </a:schemeClr>
                  </a:solidFill>
                  <a:latin typeface="Bebas Neue" panose="020B0606020202050201" pitchFamily="34" charset="0"/>
                </a:endParaRPr>
              </a:p>
            </p:txBody>
          </p:sp>
          <p:grpSp>
            <p:nvGrpSpPr>
              <p:cNvPr id="10" name="43 Grup"/>
              <p:cNvGrpSpPr/>
              <p:nvPr/>
            </p:nvGrpSpPr>
            <p:grpSpPr>
              <a:xfrm>
                <a:off x="4670330" y="4941414"/>
                <a:ext cx="548640" cy="548640"/>
                <a:chOff x="4670330" y="4703289"/>
                <a:chExt cx="548640" cy="548640"/>
              </a:xfrm>
            </p:grpSpPr>
            <p:sp>
              <p:nvSpPr>
                <p:cNvPr id="28" name="Oval 27"/>
                <p:cNvSpPr/>
                <p:nvPr/>
              </p:nvSpPr>
              <p:spPr>
                <a:xfrm>
                  <a:off x="4670330" y="4703289"/>
                  <a:ext cx="548640" cy="548640"/>
                </a:xfrm>
                <a:prstGeom prst="ellipse">
                  <a:avLst/>
                </a:prstGeom>
                <a:solidFill>
                  <a:schemeClr val="accent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350"/>
                </a:p>
              </p:txBody>
            </p:sp>
            <p:pic>
              <p:nvPicPr>
                <p:cNvPr id="42" name="Picture 28"/>
                <p:cNvPicPr>
                  <a:picLocks noChangeAspect="1"/>
                </p:cNvPicPr>
                <p:nvPr/>
              </p:nvPicPr>
              <p:blipFill>
                <a:blip r:embed="rId7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4836208" y="4849532"/>
                  <a:ext cx="228600" cy="228600"/>
                </a:xfrm>
                <a:prstGeom prst="rect">
                  <a:avLst/>
                </a:prstGeom>
              </p:spPr>
            </p:pic>
          </p:grpSp>
        </p:grpSp>
      </p:grpSp>
      <p:sp>
        <p:nvSpPr>
          <p:cNvPr id="32" name="31 Dikdörtgen"/>
          <p:cNvSpPr/>
          <p:nvPr/>
        </p:nvSpPr>
        <p:spPr>
          <a:xfrm>
            <a:off x="0" y="0"/>
            <a:ext cx="9144000" cy="99203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grpSp>
        <p:nvGrpSpPr>
          <p:cNvPr id="43" name="Group 3"/>
          <p:cNvGrpSpPr/>
          <p:nvPr/>
        </p:nvGrpSpPr>
        <p:grpSpPr>
          <a:xfrm>
            <a:off x="41180" y="-78233"/>
            <a:ext cx="9144000" cy="1077218"/>
            <a:chOff x="16807" y="-1151109"/>
            <a:chExt cx="12192000" cy="1436291"/>
          </a:xfrm>
        </p:grpSpPr>
        <p:sp>
          <p:nvSpPr>
            <p:cNvPr id="44" name="TextBox 4"/>
            <p:cNvSpPr txBox="1"/>
            <p:nvPr/>
          </p:nvSpPr>
          <p:spPr>
            <a:xfrm>
              <a:off x="16807" y="-1151109"/>
              <a:ext cx="12192000" cy="143629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r-TR" sz="4000" dirty="0">
                  <a:ln w="0"/>
                  <a:solidFill>
                    <a:schemeClr val="accent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Bebas Neue" panose="020B0606020202050201" pitchFamily="34" charset="0"/>
                </a:rPr>
                <a:t>PUAN </a:t>
              </a:r>
              <a:r>
                <a:rPr lang="tr-TR" sz="4000" dirty="0" smtClean="0">
                  <a:ln w="0"/>
                  <a:solidFill>
                    <a:schemeClr val="accent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Bebas Neue" panose="020B0606020202050201" pitchFamily="34" charset="0"/>
                </a:rPr>
                <a:t>TÜRLERİ</a:t>
              </a:r>
              <a:endParaRPr lang="tr-TR" sz="40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Bebas Neue" panose="020B0606020202050201" pitchFamily="34" charset="0"/>
              </a:endParaRPr>
            </a:p>
            <a:p>
              <a:pPr algn="ctr"/>
              <a:endParaRPr lang="en-US" sz="2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Bebas Neue" panose="020B0606020202050201" pitchFamily="34" charset="0"/>
              </a:endParaRPr>
            </a:p>
          </p:txBody>
        </p:sp>
        <p:sp>
          <p:nvSpPr>
            <p:cNvPr id="45" name="Rectangle 5"/>
            <p:cNvSpPr/>
            <p:nvPr/>
          </p:nvSpPr>
          <p:spPr>
            <a:xfrm>
              <a:off x="324617" y="-433978"/>
              <a:ext cx="10944665" cy="61555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tr-TR" sz="2400" b="1" dirty="0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</a:rPr>
                <a:t>ORANLAR</a:t>
              </a:r>
              <a:endParaRPr lang="en-US" sz="2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endParaRPr>
            </a:p>
          </p:txBody>
        </p:sp>
      </p:grpSp>
      <p:sp>
        <p:nvSpPr>
          <p:cNvPr id="50" name="49 Altbilgi Yer Tutucusu"/>
          <p:cNvSpPr>
            <a:spLocks noGrp="1"/>
          </p:cNvSpPr>
          <p:nvPr>
            <p:ph type="ftr" sz="quarter" idx="11"/>
          </p:nvPr>
        </p:nvSpPr>
        <p:spPr>
          <a:xfrm>
            <a:off x="1657350" y="6356351"/>
            <a:ext cx="3086100" cy="365125"/>
          </a:xfrm>
        </p:spPr>
        <p:txBody>
          <a:bodyPr/>
          <a:lstStyle/>
          <a:p>
            <a:r>
              <a:rPr lang="en-US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www.rehberlikservisim.com</a:t>
            </a:r>
          </a:p>
        </p:txBody>
      </p:sp>
      <p:sp>
        <p:nvSpPr>
          <p:cNvPr id="56" name="5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0443AE-4F20-4B40-B91B-135E9B6A23DD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12256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9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9" dur="2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4" dur="2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9" dur="2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4" dur="2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AsOne/>
      </p:bldGraphic>
      <p:bldP spid="9" grpId="0"/>
      <p:bldP spid="36" grpId="0"/>
      <p:bldP spid="37" grpId="0"/>
      <p:bldP spid="38" grpId="0"/>
      <p:bldP spid="3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3 İçerik Yer Tutucusu"/>
          <p:cNvGraphicFramePr>
            <a:graphicFrameLocks noGrp="1"/>
          </p:cNvGraphicFramePr>
          <p:nvPr>
            <p:ph idx="1"/>
          </p:nvPr>
        </p:nvGraphicFramePr>
        <p:xfrm>
          <a:off x="133353" y="177798"/>
          <a:ext cx="8848728" cy="3001841"/>
        </p:xfrm>
        <a:graphic>
          <a:graphicData uri="http://schemas.openxmlformats.org/drawingml/2006/table">
            <a:tbl>
              <a:tblPr firstRow="1" bandRow="1">
                <a:tableStyleId>{8799B23B-EC83-4686-B30A-512413B5E67A}</a:tableStyleId>
              </a:tblPr>
              <a:tblGrid>
                <a:gridCol w="737394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643728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83106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737394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737394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737394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737394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  <a:gridCol w="737394">
                  <a:extLst>
                    <a:ext uri="{9D8B030D-6E8A-4147-A177-3AD203B41FA5}">
                      <a16:colId xmlns="" xmlns:a16="http://schemas.microsoft.com/office/drawing/2014/main" val="20007"/>
                    </a:ext>
                  </a:extLst>
                </a:gridCol>
                <a:gridCol w="737394">
                  <a:extLst>
                    <a:ext uri="{9D8B030D-6E8A-4147-A177-3AD203B41FA5}">
                      <a16:colId xmlns="" xmlns:a16="http://schemas.microsoft.com/office/drawing/2014/main" val="20008"/>
                    </a:ext>
                  </a:extLst>
                </a:gridCol>
                <a:gridCol w="737394">
                  <a:extLst>
                    <a:ext uri="{9D8B030D-6E8A-4147-A177-3AD203B41FA5}">
                      <a16:colId xmlns="" xmlns:a16="http://schemas.microsoft.com/office/drawing/2014/main" val="20009"/>
                    </a:ext>
                  </a:extLst>
                </a:gridCol>
                <a:gridCol w="737394">
                  <a:extLst>
                    <a:ext uri="{9D8B030D-6E8A-4147-A177-3AD203B41FA5}">
                      <a16:colId xmlns="" xmlns:a16="http://schemas.microsoft.com/office/drawing/2014/main" val="20010"/>
                    </a:ext>
                  </a:extLst>
                </a:gridCol>
                <a:gridCol w="737394">
                  <a:extLst>
                    <a:ext uri="{9D8B030D-6E8A-4147-A177-3AD203B41FA5}">
                      <a16:colId xmlns="" xmlns:a16="http://schemas.microsoft.com/office/drawing/2014/main" val="20011"/>
                    </a:ext>
                  </a:extLst>
                </a:gridCol>
              </a:tblGrid>
              <a:tr h="413947">
                <a:tc gridSpan="12">
                  <a:txBody>
                    <a:bodyPr/>
                    <a:lstStyle/>
                    <a:p>
                      <a:pPr algn="ctr"/>
                      <a:r>
                        <a:rPr lang="tr-TR" dirty="0"/>
                        <a:t>SÖZEL PUAN</a:t>
                      </a:r>
                      <a:endParaRPr lang="tr-TR" dirty="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578391">
                <a:tc gridSpan="12">
                  <a:txBody>
                    <a:bodyPr/>
                    <a:lstStyle/>
                    <a:p>
                      <a:pPr algn="ctr"/>
                      <a:r>
                        <a:rPr lang="tr-TR" sz="2800" dirty="0"/>
                        <a:t>Testlerin Ağırlıkları (%) 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413947">
                <a:tc gridSpan="5">
                  <a:txBody>
                    <a:bodyPr/>
                    <a:lstStyle/>
                    <a:p>
                      <a:pPr algn="ctr"/>
                      <a:r>
                        <a:rPr lang="tr-TR" dirty="0"/>
                        <a:t>TYT (Temel Yeterlilik Testi)</a:t>
                      </a:r>
                      <a:endParaRPr lang="tr-TR" b="1" dirty="0">
                        <a:solidFill>
                          <a:schemeClr val="accent1"/>
                        </a:solidFill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gridSpan="7">
                  <a:txBody>
                    <a:bodyPr/>
                    <a:lstStyle/>
                    <a:p>
                      <a:pPr algn="ctr"/>
                      <a:r>
                        <a:rPr lang="tr-TR" dirty="0"/>
                        <a:t>AYT (Alan</a:t>
                      </a:r>
                      <a:r>
                        <a:rPr lang="tr-TR" baseline="0" dirty="0"/>
                        <a:t> Yeterlilik Testi)</a:t>
                      </a:r>
                      <a:endParaRPr lang="tr-TR" b="1" dirty="0">
                        <a:solidFill>
                          <a:schemeClr val="accent1"/>
                        </a:solidFill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510345">
                <a:tc rowSpan="2">
                  <a:txBody>
                    <a:bodyPr/>
                    <a:lstStyle/>
                    <a:p>
                      <a:pPr algn="ctr"/>
                      <a:r>
                        <a:rPr lang="tr-TR" sz="1100" dirty="0"/>
                        <a:t>Puan Türü</a:t>
                      </a:r>
                      <a:endParaRPr lang="tr-TR" sz="1100" b="1" dirty="0"/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tr-TR" sz="1100" dirty="0"/>
                        <a:t>Türkçe</a:t>
                      </a:r>
                      <a:endParaRPr lang="tr-TR" sz="1100" b="0" dirty="0"/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tr-TR" sz="1100" dirty="0"/>
                        <a:t>Temel  Matematik</a:t>
                      </a:r>
                      <a:endParaRPr lang="tr-TR" sz="1100" b="0" dirty="0"/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tr-TR" sz="1100" dirty="0"/>
                        <a:t>Fen Bilimleri</a:t>
                      </a:r>
                      <a:endParaRPr lang="tr-TR" sz="1100" b="0" dirty="0"/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tr-TR" sz="1100" dirty="0"/>
                        <a:t>Sosyal Bilimler</a:t>
                      </a:r>
                      <a:endParaRPr lang="tr-TR" sz="1100" b="0" dirty="0"/>
                    </a:p>
                  </a:txBody>
                  <a:tcPr anchor="ctr"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tr-TR" sz="1400" b="1" dirty="0"/>
                        <a:t>Türk Dili ve Edebiyatı- Sosyal Bilimler-1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tr-TR" sz="1400" b="1" dirty="0"/>
                        <a:t>Sosyal Bilimler-2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663449">
                <a:tc v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100" dirty="0"/>
                        <a:t>Türk Dili ve Edebiyatı </a:t>
                      </a:r>
                      <a:endParaRPr lang="tr-TR" sz="11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100" dirty="0"/>
                        <a:t>Tarih-1</a:t>
                      </a:r>
                      <a:endParaRPr lang="tr-TR" sz="11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100" dirty="0" err="1"/>
                        <a:t>Coğ</a:t>
                      </a:r>
                      <a:r>
                        <a:rPr lang="tr-TR" sz="1100" dirty="0"/>
                        <a:t>.-1 </a:t>
                      </a:r>
                      <a:endParaRPr lang="tr-TR" sz="11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100" dirty="0"/>
                        <a:t>Tarih-2</a:t>
                      </a:r>
                      <a:endParaRPr lang="tr-TR" sz="11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100" dirty="0" err="1"/>
                        <a:t>Coğ</a:t>
                      </a:r>
                      <a:r>
                        <a:rPr lang="tr-TR" sz="1100" dirty="0"/>
                        <a:t>.-2 </a:t>
                      </a:r>
                      <a:endParaRPr lang="tr-TR" sz="11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100" dirty="0"/>
                        <a:t>Felsefe Grubu </a:t>
                      </a:r>
                      <a:endParaRPr lang="tr-TR" sz="11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100" dirty="0"/>
                        <a:t>DİKAB</a:t>
                      </a:r>
                      <a:endParaRPr lang="tr-TR" sz="1100" b="0" dirty="0"/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413947">
                <a:tc>
                  <a:txBody>
                    <a:bodyPr/>
                    <a:lstStyle/>
                    <a:p>
                      <a:r>
                        <a:rPr lang="tr-TR" dirty="0"/>
                        <a:t>Sözel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/>
                        <a:t>13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/>
                        <a:t>13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/>
                        <a:t>7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/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/>
                        <a:t>18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/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/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/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/>
                        <a:t>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/>
                        <a:t>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</a:tbl>
          </a:graphicData>
        </a:graphic>
      </p:graphicFrame>
      <p:graphicFrame>
        <p:nvGraphicFramePr>
          <p:cNvPr id="5" name="3 İçerik Yer Tutucusu"/>
          <p:cNvGraphicFramePr>
            <a:graphicFrameLocks/>
          </p:cNvGraphicFramePr>
          <p:nvPr/>
        </p:nvGraphicFramePr>
        <p:xfrm>
          <a:off x="133346" y="3778250"/>
          <a:ext cx="8851165" cy="2372360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983463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85854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108385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983463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983463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1132913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834012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  <a:gridCol w="983463">
                  <a:extLst>
                    <a:ext uri="{9D8B030D-6E8A-4147-A177-3AD203B41FA5}">
                      <a16:colId xmlns="" xmlns:a16="http://schemas.microsoft.com/office/drawing/2014/main" val="20007"/>
                    </a:ext>
                  </a:extLst>
                </a:gridCol>
                <a:gridCol w="983463">
                  <a:extLst>
                    <a:ext uri="{9D8B030D-6E8A-4147-A177-3AD203B41FA5}">
                      <a16:colId xmlns="" xmlns:a16="http://schemas.microsoft.com/office/drawing/2014/main" val="20008"/>
                    </a:ext>
                  </a:extLst>
                </a:gridCol>
              </a:tblGrid>
              <a:tr h="370840">
                <a:tc gridSpan="9">
                  <a:txBody>
                    <a:bodyPr/>
                    <a:lstStyle/>
                    <a:p>
                      <a:pPr algn="ctr"/>
                      <a:r>
                        <a:rPr lang="tr-TR" dirty="0"/>
                        <a:t>SAYISAL PUAN</a:t>
                      </a:r>
                      <a:endParaRPr lang="tr-TR" dirty="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70840">
                <a:tc gridSpan="9">
                  <a:txBody>
                    <a:bodyPr/>
                    <a:lstStyle/>
                    <a:p>
                      <a:pPr algn="ctr"/>
                      <a:r>
                        <a:rPr lang="tr-TR" sz="2800" dirty="0"/>
                        <a:t>Testlerin Ağırlıkları (%) 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70840">
                <a:tc gridSpan="5">
                  <a:txBody>
                    <a:bodyPr/>
                    <a:lstStyle/>
                    <a:p>
                      <a:pPr algn="ctr"/>
                      <a:r>
                        <a:rPr lang="tr-TR" dirty="0"/>
                        <a:t>TYT (Temel Yeterlilik Testi)</a:t>
                      </a:r>
                      <a:endParaRPr lang="tr-TR" b="1" dirty="0">
                        <a:solidFill>
                          <a:schemeClr val="accent1"/>
                        </a:solidFill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tr-TR" dirty="0"/>
                        <a:t>AYT (Alan</a:t>
                      </a:r>
                      <a:r>
                        <a:rPr lang="tr-TR" baseline="0" dirty="0"/>
                        <a:t> Yeterlilik Testi)</a:t>
                      </a:r>
                      <a:endParaRPr lang="tr-TR" b="1" dirty="0">
                        <a:solidFill>
                          <a:schemeClr val="accent1"/>
                        </a:solidFill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tr-TR" sz="1400" dirty="0"/>
                        <a:t>Puan Türü</a:t>
                      </a:r>
                      <a:endParaRPr lang="tr-TR" sz="1400" b="1" dirty="0"/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tr-TR" sz="1200" dirty="0"/>
                        <a:t>Türkçe</a:t>
                      </a:r>
                      <a:endParaRPr lang="tr-TR" sz="1200" b="0" dirty="0"/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tr-TR" sz="1200" dirty="0"/>
                        <a:t>Temel  Matematik</a:t>
                      </a:r>
                      <a:endParaRPr lang="tr-TR" sz="1200" b="0" dirty="0"/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tr-TR" sz="1200" dirty="0"/>
                        <a:t>Fen Bilimleri</a:t>
                      </a:r>
                      <a:endParaRPr lang="tr-TR" sz="1200" b="0" dirty="0"/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tr-TR" sz="1200" dirty="0"/>
                        <a:t>Sosyal Bilimler</a:t>
                      </a:r>
                      <a:endParaRPr lang="tr-TR" sz="12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600" b="1" dirty="0"/>
                        <a:t>Matematik </a:t>
                      </a:r>
                    </a:p>
                  </a:txBody>
                  <a:tcPr anchor="ctr"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tr-TR" sz="1600" b="1" dirty="0"/>
                        <a:t>Fen Bilimleri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200" dirty="0"/>
                        <a:t>Matematik</a:t>
                      </a:r>
                      <a:endParaRPr lang="tr-TR" sz="12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200" dirty="0"/>
                        <a:t>Fizik</a:t>
                      </a:r>
                      <a:endParaRPr lang="tr-TR" sz="12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200" dirty="0"/>
                        <a:t>Kimya</a:t>
                      </a:r>
                      <a:endParaRPr lang="tr-TR" sz="12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200" dirty="0"/>
                        <a:t>Biyoloji</a:t>
                      </a:r>
                      <a:endParaRPr lang="tr-TR" sz="1200" b="0" dirty="0"/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tr-TR" dirty="0"/>
                        <a:t>Sayısal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/>
                        <a:t>13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/>
                        <a:t>13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/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/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/>
                        <a:t>30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/>
                        <a:t>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/>
                        <a:t>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/>
                        <a:t>10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www.rehberlikservisim.com</a:t>
            </a:r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0443AE-4F20-4B40-B91B-135E9B6A23DD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3 İçerik Yer Tutucusu"/>
          <p:cNvGraphicFramePr>
            <a:graphicFrameLocks noGrp="1"/>
          </p:cNvGraphicFramePr>
          <p:nvPr>
            <p:ph idx="1"/>
          </p:nvPr>
        </p:nvGraphicFramePr>
        <p:xfrm>
          <a:off x="207780" y="3378199"/>
          <a:ext cx="8595978" cy="2671004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1432663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250682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614644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432663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432663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1432663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</a:tblGrid>
              <a:tr h="413947">
                <a:tc gridSpan="6">
                  <a:txBody>
                    <a:bodyPr/>
                    <a:lstStyle/>
                    <a:p>
                      <a:pPr algn="ctr"/>
                      <a:r>
                        <a:rPr lang="tr-TR" dirty="0">
                          <a:solidFill>
                            <a:schemeClr val="tx1"/>
                          </a:solidFill>
                        </a:rPr>
                        <a:t>DİL</a:t>
                      </a:r>
                      <a:r>
                        <a:rPr lang="tr-TR" baseline="0" dirty="0">
                          <a:solidFill>
                            <a:schemeClr val="tx1"/>
                          </a:solidFill>
                        </a:rPr>
                        <a:t> PUANI</a:t>
                      </a:r>
                      <a:endParaRPr lang="tr-TR" dirty="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578391">
                <a:tc gridSpan="6">
                  <a:txBody>
                    <a:bodyPr/>
                    <a:lstStyle/>
                    <a:p>
                      <a:pPr algn="ctr"/>
                      <a:r>
                        <a:rPr lang="tr-TR" sz="2800" dirty="0"/>
                        <a:t>Testlerin Ağırlıkları (%) 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413947">
                <a:tc gridSpan="5">
                  <a:txBody>
                    <a:bodyPr/>
                    <a:lstStyle/>
                    <a:p>
                      <a:pPr algn="ctr"/>
                      <a:r>
                        <a:rPr lang="tr-TR" dirty="0"/>
                        <a:t>TYT (Temel Yeterlilik Testi)</a:t>
                      </a:r>
                      <a:endParaRPr lang="tr-TR" b="1" dirty="0">
                        <a:solidFill>
                          <a:schemeClr val="accent1"/>
                        </a:solidFill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/>
                        <a:t>Yabancı Dil</a:t>
                      </a:r>
                      <a:endParaRPr lang="tr-TR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850772">
                <a:tc>
                  <a:txBody>
                    <a:bodyPr/>
                    <a:lstStyle/>
                    <a:p>
                      <a:pPr algn="ctr"/>
                      <a:r>
                        <a:rPr lang="tr-TR" sz="1400" dirty="0"/>
                        <a:t>Puan Türü</a:t>
                      </a:r>
                      <a:endParaRPr lang="tr-TR" sz="1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400" dirty="0"/>
                        <a:t>Türkçe</a:t>
                      </a:r>
                      <a:endParaRPr lang="tr-TR" sz="1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400" dirty="0"/>
                        <a:t>Temel  Matematik</a:t>
                      </a:r>
                      <a:endParaRPr lang="tr-TR" sz="1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400" dirty="0"/>
                        <a:t>Fen Bilimleri</a:t>
                      </a:r>
                      <a:endParaRPr lang="tr-TR" sz="1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400" dirty="0"/>
                        <a:t>Sosyal Bilimler</a:t>
                      </a:r>
                      <a:endParaRPr lang="tr-TR" sz="1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400" dirty="0"/>
                        <a:t>Yabancı Dil</a:t>
                      </a:r>
                      <a:endParaRPr lang="tr-TR" sz="1400" b="1" dirty="0"/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413947">
                <a:tc>
                  <a:txBody>
                    <a:bodyPr/>
                    <a:lstStyle/>
                    <a:p>
                      <a:r>
                        <a:rPr lang="tr-TR" dirty="0"/>
                        <a:t>DİL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/>
                        <a:t>13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/>
                        <a:t>13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/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/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/>
                        <a:t>60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5" name="3 İçerik Yer Tutucusu"/>
          <p:cNvGraphicFramePr>
            <a:graphicFrameLocks/>
          </p:cNvGraphicFramePr>
          <p:nvPr/>
        </p:nvGraphicFramePr>
        <p:xfrm>
          <a:off x="292835" y="258873"/>
          <a:ext cx="8851165" cy="2788920"/>
        </p:xfrm>
        <a:graphic>
          <a:graphicData uri="http://schemas.openxmlformats.org/drawingml/2006/table">
            <a:tbl>
              <a:tblPr firstRow="1" bandRow="1">
                <a:tableStyleId>{5DA37D80-6434-44D0-A028-1B22A696006F}</a:tableStyleId>
              </a:tblPr>
              <a:tblGrid>
                <a:gridCol w="983463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85854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108385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983463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983463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1132913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834012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  <a:gridCol w="983463">
                  <a:extLst>
                    <a:ext uri="{9D8B030D-6E8A-4147-A177-3AD203B41FA5}">
                      <a16:colId xmlns="" xmlns:a16="http://schemas.microsoft.com/office/drawing/2014/main" val="20007"/>
                    </a:ext>
                  </a:extLst>
                </a:gridCol>
                <a:gridCol w="983463">
                  <a:extLst>
                    <a:ext uri="{9D8B030D-6E8A-4147-A177-3AD203B41FA5}">
                      <a16:colId xmlns="" xmlns:a16="http://schemas.microsoft.com/office/drawing/2014/main" val="20008"/>
                    </a:ext>
                  </a:extLst>
                </a:gridCol>
              </a:tblGrid>
              <a:tr h="370840">
                <a:tc gridSpan="9">
                  <a:txBody>
                    <a:bodyPr/>
                    <a:lstStyle/>
                    <a:p>
                      <a:pPr algn="ctr"/>
                      <a:r>
                        <a:rPr lang="tr-TR" dirty="0"/>
                        <a:t>EŞİT AĞIRLIK PUANI</a:t>
                      </a:r>
                      <a:endParaRPr lang="tr-TR" dirty="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70840">
                <a:tc gridSpan="9">
                  <a:txBody>
                    <a:bodyPr/>
                    <a:lstStyle/>
                    <a:p>
                      <a:pPr algn="ctr"/>
                      <a:r>
                        <a:rPr lang="tr-TR" sz="2800" dirty="0"/>
                        <a:t>Testlerin Ağırlıkları (%) 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70840">
                <a:tc gridSpan="5">
                  <a:txBody>
                    <a:bodyPr/>
                    <a:lstStyle/>
                    <a:p>
                      <a:pPr algn="ctr"/>
                      <a:r>
                        <a:rPr lang="tr-TR" dirty="0"/>
                        <a:t>TYT (Temel Yeterlilik Testi)</a:t>
                      </a:r>
                      <a:endParaRPr lang="tr-TR" b="1" dirty="0">
                        <a:solidFill>
                          <a:schemeClr val="accent1"/>
                        </a:solidFill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tr-TR" dirty="0"/>
                        <a:t>AYT (Alan</a:t>
                      </a:r>
                      <a:r>
                        <a:rPr lang="tr-TR" baseline="0" dirty="0"/>
                        <a:t> Yeterlilik Testi)</a:t>
                      </a:r>
                      <a:endParaRPr lang="tr-TR" b="1" dirty="0">
                        <a:solidFill>
                          <a:schemeClr val="accent1"/>
                        </a:solidFill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tr-TR" sz="1400" dirty="0"/>
                        <a:t>Puan Türü</a:t>
                      </a:r>
                      <a:endParaRPr lang="tr-TR" sz="1400" b="1" dirty="0"/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tr-TR" sz="1200" dirty="0"/>
                        <a:t>Türkçe</a:t>
                      </a:r>
                      <a:endParaRPr lang="tr-TR" sz="1200" b="0" dirty="0"/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tr-TR" sz="1200" dirty="0"/>
                        <a:t>Temel  Matematik</a:t>
                      </a:r>
                      <a:endParaRPr lang="tr-TR" sz="1200" b="0" dirty="0"/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tr-TR" sz="1200" dirty="0"/>
                        <a:t>Fen Bilimleri</a:t>
                      </a:r>
                      <a:endParaRPr lang="tr-TR" sz="1200" b="0" dirty="0"/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tr-TR" sz="1200" dirty="0"/>
                        <a:t>Sosyal Bilimler</a:t>
                      </a:r>
                      <a:endParaRPr lang="tr-TR" sz="12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400" dirty="0"/>
                        <a:t>Matematik </a:t>
                      </a:r>
                      <a:endParaRPr lang="tr-TR" sz="1400" b="1" dirty="0"/>
                    </a:p>
                  </a:txBody>
                  <a:tcPr anchor="ctr"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tr-TR" sz="1400" dirty="0"/>
                        <a:t>Türk Dili ve Edebiyatı-Sosyal Bilimler-1</a:t>
                      </a:r>
                      <a:endParaRPr lang="tr-TR" sz="1400" b="1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200" dirty="0"/>
                        <a:t>Matematik</a:t>
                      </a:r>
                      <a:endParaRPr lang="tr-TR" sz="12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200" dirty="0"/>
                        <a:t>Türk Dili ve Edebiyatı </a:t>
                      </a:r>
                      <a:endParaRPr lang="tr-TR" sz="12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200" dirty="0"/>
                        <a:t>Tarih-1</a:t>
                      </a:r>
                    </a:p>
                    <a:p>
                      <a:pPr algn="ctr"/>
                      <a:endParaRPr lang="tr-TR" sz="12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200" dirty="0"/>
                        <a:t>Coğrafya-1 </a:t>
                      </a:r>
                    </a:p>
                    <a:p>
                      <a:pPr algn="ctr"/>
                      <a:endParaRPr lang="tr-TR" sz="1200" b="0" dirty="0"/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tr-TR" dirty="0"/>
                        <a:t>EA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/>
                        <a:t>13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/>
                        <a:t>13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/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/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/>
                        <a:t>30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/>
                        <a:t>18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/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/>
                        <a:t>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b="1">
                <a:solidFill>
                  <a:schemeClr val="tx1">
                    <a:lumMod val="75000"/>
                    <a:lumOff val="25000"/>
                  </a:schemeClr>
                </a:solidFill>
              </a:rPr>
              <a:t>www.rehberlikservisim.com</a:t>
            </a:r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0443AE-4F20-4B40-B91B-135E9B6A23DD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28 Dikdörtgen"/>
          <p:cNvSpPr/>
          <p:nvPr/>
        </p:nvSpPr>
        <p:spPr>
          <a:xfrm>
            <a:off x="0" y="0"/>
            <a:ext cx="9144000" cy="99203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graphicFrame>
        <p:nvGraphicFramePr>
          <p:cNvPr id="4" name="3 İçerik Yer Tutucusu"/>
          <p:cNvGraphicFramePr>
            <a:graphicFrameLocks noGrp="1"/>
          </p:cNvGraphicFramePr>
          <p:nvPr>
            <p:ph idx="1"/>
          </p:nvPr>
        </p:nvGraphicFramePr>
        <p:xfrm>
          <a:off x="409577" y="1762123"/>
          <a:ext cx="8448673" cy="4838701"/>
        </p:xfrm>
        <a:graphic>
          <a:graphicData uri="http://schemas.openxmlformats.org/drawingml/2006/table">
            <a:tbl>
              <a:tblPr firstRow="1" bandRow="1">
                <a:tableStyleId>{8799B23B-EC83-4686-B30A-512413B5E67A}</a:tableStyleId>
              </a:tblPr>
              <a:tblGrid>
                <a:gridCol w="3714748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35255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16205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209675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009650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</a:tblGrid>
              <a:tr h="489910">
                <a:tc rowSpan="2">
                  <a:txBody>
                    <a:bodyPr/>
                    <a:lstStyle/>
                    <a:p>
                      <a:pPr algn="ctr"/>
                      <a:r>
                        <a:rPr lang="tr-TR" dirty="0"/>
                        <a:t>Adayın, Yerleşmeyi Hedeflediği Programın Puan Türleri</a:t>
                      </a:r>
                      <a:r>
                        <a:rPr lang="tr-TR" baseline="0" dirty="0"/>
                        <a:t> İçin Çözmesi Gereken Testler</a:t>
                      </a:r>
                      <a:endParaRPr lang="tr-TR" dirty="0"/>
                    </a:p>
                  </a:txBody>
                  <a:tcPr anchor="ctr">
                    <a:lnR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>
                  <a:txBody>
                    <a:bodyPr/>
                    <a:lstStyle/>
                    <a:p>
                      <a:r>
                        <a:rPr lang="tr-TR" dirty="0"/>
                        <a:t>ALAN YETERLİLİK TESTLERİ </a:t>
                      </a:r>
                    </a:p>
                  </a:txBody>
                  <a:tcPr>
                    <a:lnL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409331">
                <a:tc v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600" b="1" dirty="0"/>
                        <a:t>Türk Dili ve Edebiyatı- Sosyal Bilimler-1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600" b="1" dirty="0"/>
                        <a:t>Sosyal Bilimler-2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600" b="1" dirty="0"/>
                        <a:t> Matematik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600" b="1" dirty="0"/>
                        <a:t>Fen Bilimleri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489910">
                <a:tc>
                  <a:txBody>
                    <a:bodyPr/>
                    <a:lstStyle/>
                    <a:p>
                      <a:r>
                        <a:rPr lang="tr-TR" dirty="0"/>
                        <a:t>Sözel Puan için</a:t>
                      </a:r>
                    </a:p>
                  </a:txBody>
                  <a:tcPr>
                    <a:lnR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tr-TR" dirty="0"/>
                    </a:p>
                  </a:txBody>
                  <a:tcPr>
                    <a:lnL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tr-TR" dirty="0"/>
                    </a:p>
                  </a:txBody>
                  <a:tcPr>
                    <a:lnL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tr-TR" dirty="0"/>
                    </a:p>
                  </a:txBody>
                  <a:tcPr>
                    <a:lnL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tr-TR" dirty="0"/>
                    </a:p>
                  </a:txBody>
                  <a:tcPr>
                    <a:lnL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489910">
                <a:tc>
                  <a:txBody>
                    <a:bodyPr/>
                    <a:lstStyle/>
                    <a:p>
                      <a:r>
                        <a:rPr lang="tr-TR" dirty="0"/>
                        <a:t>Sayısal Puan için</a:t>
                      </a:r>
                    </a:p>
                  </a:txBody>
                  <a:tcPr>
                    <a:lnR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tr-TR" dirty="0"/>
                    </a:p>
                  </a:txBody>
                  <a:tcPr>
                    <a:lnL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tr-TR" dirty="0"/>
                    </a:p>
                  </a:txBody>
                  <a:tcPr>
                    <a:lnL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tr-TR" dirty="0"/>
                    </a:p>
                  </a:txBody>
                  <a:tcPr>
                    <a:lnL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tr-TR" dirty="0"/>
                    </a:p>
                  </a:txBody>
                  <a:tcPr>
                    <a:lnL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489910">
                <a:tc>
                  <a:txBody>
                    <a:bodyPr/>
                    <a:lstStyle/>
                    <a:p>
                      <a:r>
                        <a:rPr lang="tr-TR" dirty="0"/>
                        <a:t>Eşit Ağırlık Puanı için</a:t>
                      </a:r>
                    </a:p>
                  </a:txBody>
                  <a:tcPr>
                    <a:lnR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tr-TR" dirty="0"/>
                    </a:p>
                  </a:txBody>
                  <a:tcPr>
                    <a:lnL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tr-TR" dirty="0"/>
                    </a:p>
                  </a:txBody>
                  <a:tcPr>
                    <a:lnL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tr-TR" dirty="0"/>
                    </a:p>
                  </a:txBody>
                  <a:tcPr>
                    <a:lnL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tr-TR"/>
                    </a:p>
                  </a:txBody>
                  <a:tcPr>
                    <a:lnL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489910">
                <a:tc>
                  <a:txBody>
                    <a:bodyPr/>
                    <a:lstStyle/>
                    <a:p>
                      <a:r>
                        <a:rPr lang="tr-TR" dirty="0"/>
                        <a:t>Sözel + Eşit Ağırlık Puanı için</a:t>
                      </a:r>
                    </a:p>
                  </a:txBody>
                  <a:tcPr>
                    <a:lnR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tr-TR" dirty="0"/>
                    </a:p>
                  </a:txBody>
                  <a:tcPr>
                    <a:lnL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tr-TR" dirty="0"/>
                    </a:p>
                  </a:txBody>
                  <a:tcPr>
                    <a:lnL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tr-TR"/>
                    </a:p>
                  </a:txBody>
                  <a:tcPr>
                    <a:lnL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tr-TR" dirty="0"/>
                    </a:p>
                  </a:txBody>
                  <a:tcPr>
                    <a:lnL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489910">
                <a:tc>
                  <a:txBody>
                    <a:bodyPr/>
                    <a:lstStyle/>
                    <a:p>
                      <a:r>
                        <a:rPr lang="tr-TR" dirty="0"/>
                        <a:t>Sayısal + Eşit Ağırlık Puanı için</a:t>
                      </a:r>
                    </a:p>
                  </a:txBody>
                  <a:tcPr>
                    <a:lnR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tr-TR" dirty="0"/>
                    </a:p>
                  </a:txBody>
                  <a:tcPr>
                    <a:lnL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tr-TR" dirty="0"/>
                    </a:p>
                  </a:txBody>
                  <a:tcPr>
                    <a:lnL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tr-TR" dirty="0"/>
                    </a:p>
                  </a:txBody>
                  <a:tcPr>
                    <a:lnL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tr-TR"/>
                    </a:p>
                  </a:txBody>
                  <a:tcPr>
                    <a:lnL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489910">
                <a:tc>
                  <a:txBody>
                    <a:bodyPr/>
                    <a:lstStyle/>
                    <a:p>
                      <a:r>
                        <a:rPr lang="tr-TR" dirty="0"/>
                        <a:t>Sözel + Sayısal + Eşit Ağırlık  Puanı</a:t>
                      </a:r>
                      <a:r>
                        <a:rPr lang="tr-TR" baseline="0" dirty="0"/>
                        <a:t> İçin</a:t>
                      </a:r>
                      <a:endParaRPr lang="tr-TR" dirty="0"/>
                    </a:p>
                  </a:txBody>
                  <a:tcPr>
                    <a:lnR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tr-TR" dirty="0"/>
                    </a:p>
                  </a:txBody>
                  <a:tcPr>
                    <a:lnL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tr-TR" dirty="0"/>
                    </a:p>
                  </a:txBody>
                  <a:tcPr>
                    <a:lnL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tr-TR"/>
                    </a:p>
                  </a:txBody>
                  <a:tcPr>
                    <a:lnL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tr-TR" dirty="0"/>
                    </a:p>
                  </a:txBody>
                  <a:tcPr>
                    <a:lnL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</a:tbl>
          </a:graphicData>
        </a:graphic>
      </p:graphicFrame>
      <p:pic>
        <p:nvPicPr>
          <p:cNvPr id="9" name="8 Resim" descr="120px-Orange_check.svg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48200" y="3752850"/>
            <a:ext cx="314325" cy="314325"/>
          </a:xfrm>
          <a:prstGeom prst="rect">
            <a:avLst/>
          </a:prstGeom>
        </p:spPr>
      </p:pic>
      <p:pic>
        <p:nvPicPr>
          <p:cNvPr id="10" name="9 Resim" descr="120px-Orange_check.svg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67250" y="5219700"/>
            <a:ext cx="323850" cy="323850"/>
          </a:xfrm>
          <a:prstGeom prst="rect">
            <a:avLst/>
          </a:prstGeom>
        </p:spPr>
      </p:pic>
      <p:pic>
        <p:nvPicPr>
          <p:cNvPr id="11" name="10 Resim" descr="120px-Orange_check.svg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220075" y="4171950"/>
            <a:ext cx="285750" cy="285750"/>
          </a:xfrm>
          <a:prstGeom prst="rect">
            <a:avLst/>
          </a:prstGeom>
        </p:spPr>
      </p:pic>
      <p:pic>
        <p:nvPicPr>
          <p:cNvPr id="12" name="11 Resim" descr="120px-Orange_check.svg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134225" y="4267200"/>
            <a:ext cx="266700" cy="266700"/>
          </a:xfrm>
          <a:prstGeom prst="rect">
            <a:avLst/>
          </a:prstGeom>
        </p:spPr>
      </p:pic>
      <p:pic>
        <p:nvPicPr>
          <p:cNvPr id="13" name="12 Resim" descr="120px-Orange_check.svg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686300" y="4724400"/>
            <a:ext cx="295275" cy="295275"/>
          </a:xfrm>
          <a:prstGeom prst="rect">
            <a:avLst/>
          </a:prstGeom>
        </p:spPr>
      </p:pic>
      <p:pic>
        <p:nvPicPr>
          <p:cNvPr id="14" name="13 Resim" descr="120px-Orange_check.svg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7115175" y="4762500"/>
            <a:ext cx="276225" cy="276225"/>
          </a:xfrm>
          <a:prstGeom prst="rect">
            <a:avLst/>
          </a:prstGeom>
        </p:spPr>
      </p:pic>
      <p:pic>
        <p:nvPicPr>
          <p:cNvPr id="15" name="14 Resim" descr="120px-Orange_check.svg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5943600" y="3771900"/>
            <a:ext cx="276225" cy="276225"/>
          </a:xfrm>
          <a:prstGeom prst="rect">
            <a:avLst/>
          </a:prstGeom>
        </p:spPr>
      </p:pic>
      <p:pic>
        <p:nvPicPr>
          <p:cNvPr id="16" name="15 Resim" descr="120px-Orange_check.svg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7134225" y="5705475"/>
            <a:ext cx="304800" cy="304800"/>
          </a:xfrm>
          <a:prstGeom prst="rect">
            <a:avLst/>
          </a:prstGeom>
        </p:spPr>
      </p:pic>
      <p:pic>
        <p:nvPicPr>
          <p:cNvPr id="17" name="16 Resim" descr="120px-Orange_check.svg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48201" y="5667376"/>
            <a:ext cx="323850" cy="323850"/>
          </a:xfrm>
          <a:prstGeom prst="rect">
            <a:avLst/>
          </a:prstGeom>
        </p:spPr>
      </p:pic>
      <p:pic>
        <p:nvPicPr>
          <p:cNvPr id="18" name="17 Resim" descr="120px-Orange_check.svg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115175" y="5248275"/>
            <a:ext cx="295275" cy="295275"/>
          </a:xfrm>
          <a:prstGeom prst="rect">
            <a:avLst/>
          </a:prstGeom>
        </p:spPr>
      </p:pic>
      <p:pic>
        <p:nvPicPr>
          <p:cNvPr id="19" name="18 Resim" descr="120px-Orange_check.svg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905501" y="5172076"/>
            <a:ext cx="323850" cy="323850"/>
          </a:xfrm>
          <a:prstGeom prst="rect">
            <a:avLst/>
          </a:prstGeom>
        </p:spPr>
      </p:pic>
      <p:pic>
        <p:nvPicPr>
          <p:cNvPr id="20" name="19 Resim" descr="120px-Orange_check.svg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5895975" y="6143625"/>
            <a:ext cx="304800" cy="304800"/>
          </a:xfrm>
          <a:prstGeom prst="rect">
            <a:avLst/>
          </a:prstGeom>
        </p:spPr>
      </p:pic>
      <p:pic>
        <p:nvPicPr>
          <p:cNvPr id="21" name="20 Resim" descr="120px-Orange_check.svg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4695825" y="6210300"/>
            <a:ext cx="304800" cy="304800"/>
          </a:xfrm>
          <a:prstGeom prst="rect">
            <a:avLst/>
          </a:prstGeom>
        </p:spPr>
      </p:pic>
      <p:pic>
        <p:nvPicPr>
          <p:cNvPr id="22" name="21 Resim" descr="120px-Orange_check.svg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8305800" y="5686425"/>
            <a:ext cx="276225" cy="276225"/>
          </a:xfrm>
          <a:prstGeom prst="rect">
            <a:avLst/>
          </a:prstGeom>
        </p:spPr>
      </p:pic>
      <p:pic>
        <p:nvPicPr>
          <p:cNvPr id="23" name="22 Resim" descr="120px-Orange_check.svg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8258175" y="6219825"/>
            <a:ext cx="304800" cy="304800"/>
          </a:xfrm>
          <a:prstGeom prst="rect">
            <a:avLst/>
          </a:prstGeom>
        </p:spPr>
      </p:pic>
      <p:pic>
        <p:nvPicPr>
          <p:cNvPr id="24" name="23 Resim" descr="120px-Orange_check.svg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134225" y="6200775"/>
            <a:ext cx="285750" cy="285750"/>
          </a:xfrm>
          <a:prstGeom prst="rect">
            <a:avLst/>
          </a:prstGeom>
        </p:spPr>
      </p:pic>
      <p:grpSp>
        <p:nvGrpSpPr>
          <p:cNvPr id="26" name="Group 3"/>
          <p:cNvGrpSpPr/>
          <p:nvPr/>
        </p:nvGrpSpPr>
        <p:grpSpPr>
          <a:xfrm>
            <a:off x="-163902" y="52999"/>
            <a:ext cx="9144000" cy="1077218"/>
            <a:chOff x="-218536" y="-1131860"/>
            <a:chExt cx="12192000" cy="1436291"/>
          </a:xfrm>
        </p:grpSpPr>
        <p:sp>
          <p:nvSpPr>
            <p:cNvPr id="27" name="TextBox 4"/>
            <p:cNvSpPr txBox="1"/>
            <p:nvPr/>
          </p:nvSpPr>
          <p:spPr>
            <a:xfrm>
              <a:off x="-218536" y="-1131860"/>
              <a:ext cx="12192000" cy="1436291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brightRoom" dir="t"/>
              </a:scene3d>
              <a:sp3d contourW="6350" prstMaterial="plastic">
                <a:bevelT w="20320" h="20320" prst="angle"/>
                <a:contourClr>
                  <a:schemeClr val="accent1">
                    <a:tint val="100000"/>
                    <a:shade val="100000"/>
                    <a:hueMod val="100000"/>
                    <a:satMod val="100000"/>
                  </a:schemeClr>
                </a:contourClr>
              </a:sp3d>
            </a:bodyPr>
            <a:lstStyle/>
            <a:p>
              <a:pPr algn="ctr"/>
              <a:r>
                <a:rPr lang="tr-TR" sz="4000" dirty="0" smtClean="0">
                  <a:ln w="0"/>
                  <a:solidFill>
                    <a:schemeClr val="accent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Bebas Neue" panose="020B0606020202050201" pitchFamily="34" charset="0"/>
                </a:rPr>
                <a:t>PUAN TÜRLERİ İÇİN</a:t>
              </a:r>
              <a:endParaRPr lang="tr-TR" sz="40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Bebas Neue" panose="020B0606020202050201" pitchFamily="34" charset="0"/>
              </a:endParaRPr>
            </a:p>
            <a:p>
              <a:pPr algn="ctr"/>
              <a:endParaRPr lang="en-US" sz="2400" b="1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Bebas Neue" panose="020B0606020202050201" pitchFamily="34" charset="0"/>
              </a:endParaRPr>
            </a:p>
          </p:txBody>
        </p:sp>
        <p:sp>
          <p:nvSpPr>
            <p:cNvPr id="28" name="Rectangle 5"/>
            <p:cNvSpPr/>
            <p:nvPr/>
          </p:nvSpPr>
          <p:spPr>
            <a:xfrm>
              <a:off x="324617" y="-433978"/>
              <a:ext cx="10944665" cy="61555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tr-TR" sz="2400" b="1" dirty="0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</a:rPr>
                <a:t>HANGİ TESTLER ÇÖZÜLMELİ?</a:t>
              </a:r>
              <a:endParaRPr lang="en-US" sz="2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endParaRPr>
            </a:p>
          </p:txBody>
        </p:sp>
      </p:grpSp>
      <p:sp>
        <p:nvSpPr>
          <p:cNvPr id="25" name="24 Altbilgi Yer Tutucusu"/>
          <p:cNvSpPr>
            <a:spLocks noGrp="1"/>
          </p:cNvSpPr>
          <p:nvPr>
            <p:ph type="ftr" sz="quarter" idx="11"/>
          </p:nvPr>
        </p:nvSpPr>
        <p:spPr>
          <a:xfrm>
            <a:off x="3028950" y="6546040"/>
            <a:ext cx="3086100" cy="365125"/>
          </a:xfrm>
        </p:spPr>
        <p:txBody>
          <a:bodyPr/>
          <a:lstStyle/>
          <a:p>
            <a:r>
              <a:rPr lang="en-US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www.rehberlikservisim.com</a:t>
            </a:r>
          </a:p>
        </p:txBody>
      </p:sp>
      <p:sp>
        <p:nvSpPr>
          <p:cNvPr id="30" name="29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0443AE-4F20-4B40-B91B-135E9B6A23DD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2000"/>
                            </p:stCondLst>
                            <p:childTnLst>
                              <p:par>
                                <p:cTn id="48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2000"/>
                            </p:stCondLst>
                            <p:childTnLst>
                              <p:par>
                                <p:cTn id="63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4000"/>
                            </p:stCondLst>
                            <p:childTnLst>
                              <p:par>
                                <p:cTn id="70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2000"/>
                            </p:stCondLst>
                            <p:childTnLst>
                              <p:par>
                                <p:cTn id="85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4000"/>
                            </p:stCondLst>
                            <p:childTnLst>
                              <p:par>
                                <p:cTn id="92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5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3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2000"/>
                            </p:stCondLst>
                            <p:childTnLst>
                              <p:par>
                                <p:cTn id="107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0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4000"/>
                            </p:stCondLst>
                            <p:childTnLst>
                              <p:par>
                                <p:cTn id="114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7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6000"/>
                            </p:stCondLst>
                            <p:childTnLst>
                              <p:par>
                                <p:cTn id="121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4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4"/>
          <p:cNvSpPr txBox="1"/>
          <p:nvPr/>
        </p:nvSpPr>
        <p:spPr>
          <a:xfrm>
            <a:off x="0" y="120047"/>
            <a:ext cx="9144000" cy="954107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tr-TR" sz="28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ea typeface="Roboto Bk" pitchFamily="2" charset="0"/>
              </a:rPr>
              <a:t>PUANIN HESAPLANABİLMESİ İÇİN</a:t>
            </a:r>
          </a:p>
          <a:p>
            <a:pPr algn="ctr"/>
            <a:r>
              <a:rPr lang="tr-TR" sz="28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ea typeface="Roboto Bk" pitchFamily="2" charset="0"/>
              </a:rPr>
              <a:t>EN AZ KAÇNET YAPMAK GEREKİR?</a:t>
            </a:r>
            <a:endParaRPr lang="tr-TR" sz="280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ea typeface="Roboto Bk" pitchFamily="2" charset="0"/>
            </a:endParaRPr>
          </a:p>
        </p:txBody>
      </p:sp>
      <p:graphicFrame>
        <p:nvGraphicFramePr>
          <p:cNvPr id="15" name="Tablo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03784880"/>
              </p:ext>
            </p:extLst>
          </p:nvPr>
        </p:nvGraphicFramePr>
        <p:xfrm>
          <a:off x="759679" y="1265482"/>
          <a:ext cx="7772400" cy="7366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590800"/>
                <a:gridCol w="2590800"/>
                <a:gridCol w="2590800"/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tr-TR" sz="4000" b="1" cap="none" spc="0" dirty="0" smtClean="0">
                          <a:ln w="12700">
                            <a:solidFill>
                              <a:schemeClr val="accent1"/>
                            </a:solidFill>
                            <a:prstDash val="solid"/>
                          </a:ln>
                          <a:pattFill prst="pct50">
                            <a:fgClr>
                              <a:schemeClr val="accent1"/>
                            </a:fgClr>
                            <a:bgClr>
                              <a:schemeClr val="accent1">
                                <a:lumMod val="20000"/>
                                <a:lumOff val="80000"/>
                              </a:schemeClr>
                            </a:bgClr>
                          </a:pattFill>
                          <a:effectLst>
                            <a:outerShdw dist="38100" dir="2640000" algn="bl" rotWithShape="0">
                              <a:schemeClr val="accent1"/>
                            </a:outerShdw>
                          </a:effectLst>
                        </a:rPr>
                        <a:t>TYT</a:t>
                      </a:r>
                      <a:endParaRPr lang="tr-TR" sz="4000" b="1" cap="none" spc="0" dirty="0">
                        <a:ln w="12700">
                          <a:solidFill>
                            <a:schemeClr val="accent1"/>
                          </a:solidFill>
                          <a:prstDash val="solid"/>
                        </a:ln>
                        <a:pattFill prst="pct50">
                          <a:fgClr>
                            <a:schemeClr val="accent1"/>
                          </a:fgClr>
                          <a:bgClr>
                            <a:schemeClr val="accent1">
                              <a:lumMod val="20000"/>
                              <a:lumOff val="80000"/>
                            </a:schemeClr>
                          </a:bgClr>
                        </a:pattFill>
                        <a:effectLst>
                          <a:outerShdw dist="38100" dir="2640000" algn="bl" rotWithShape="0">
                            <a:schemeClr val="accent1"/>
                          </a:outerShdw>
                        </a:effectLst>
                      </a:endParaRPr>
                    </a:p>
                  </a:txBody>
                  <a:tcPr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Türkçe Testi </a:t>
                      </a:r>
                      <a:endParaRPr lang="tr-TR" dirty="0"/>
                    </a:p>
                  </a:txBody>
                  <a:tcPr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Temel Matematik Testi </a:t>
                      </a:r>
                      <a:endParaRPr lang="tr-TR" dirty="0"/>
                    </a:p>
                  </a:txBody>
                  <a:tcPr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0">
                <a:tc v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 2 testin en az birinden ham puanı       </a:t>
                      </a:r>
                      <a:r>
                        <a:rPr lang="tr-TR" b="1" dirty="0" smtClean="0"/>
                        <a:t>0,5</a:t>
                      </a:r>
                      <a:endParaRPr lang="tr-TR" b="1" dirty="0"/>
                    </a:p>
                  </a:txBody>
                  <a:tcPr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6" name="Resim 1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7843" y="1672525"/>
            <a:ext cx="390934" cy="390934"/>
          </a:xfrm>
          <a:prstGeom prst="rect">
            <a:avLst/>
          </a:prstGeom>
        </p:spPr>
      </p:pic>
      <p:graphicFrame>
        <p:nvGraphicFramePr>
          <p:cNvPr id="17" name="Tablo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95854227"/>
              </p:ext>
            </p:extLst>
          </p:nvPr>
        </p:nvGraphicFramePr>
        <p:xfrm>
          <a:off x="759679" y="2129039"/>
          <a:ext cx="7772400" cy="7416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590800"/>
                <a:gridCol w="2590800"/>
                <a:gridCol w="2590800"/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tr-TR" sz="4000" b="1" cap="none" spc="0" baseline="0" dirty="0" smtClean="0">
                          <a:ln w="12700" cmpd="sng">
                            <a:solidFill>
                              <a:schemeClr val="accent4"/>
                            </a:solidFill>
                            <a:prstDash val="solid"/>
                          </a:ln>
                          <a:solidFill>
                            <a:schemeClr val="tx1"/>
                          </a:solidFill>
                          <a:effectLst/>
                        </a:rPr>
                        <a:t>SAYISAL</a:t>
                      </a:r>
                      <a:endParaRPr lang="tr-TR" sz="4000" b="1" cap="none" spc="0" dirty="0">
                        <a:ln w="12700" cmpd="sng">
                          <a:solidFill>
                            <a:schemeClr val="accent4"/>
                          </a:solidFill>
                          <a:prstDash val="solid"/>
                        </a:ln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dirty="0" smtClean="0"/>
                        <a:t>Matematik Testi </a:t>
                      </a:r>
                    </a:p>
                  </a:txBody>
                  <a:tcPr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Fen Bilimleri Testi</a:t>
                      </a:r>
                      <a:endParaRPr lang="tr-TR" dirty="0"/>
                    </a:p>
                  </a:txBody>
                  <a:tcPr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370840">
                <a:tc v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 2 testin en az birinden ham puanı       </a:t>
                      </a:r>
                      <a:r>
                        <a:rPr lang="tr-TR" b="1" dirty="0" smtClean="0"/>
                        <a:t>0,5</a:t>
                      </a:r>
                      <a:endParaRPr lang="tr-TR" b="1" dirty="0"/>
                    </a:p>
                  </a:txBody>
                  <a:tcPr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9" name="Tablo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52066898"/>
              </p:ext>
            </p:extLst>
          </p:nvPr>
        </p:nvGraphicFramePr>
        <p:xfrm>
          <a:off x="759679" y="2996829"/>
          <a:ext cx="7772400" cy="10109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590800"/>
                <a:gridCol w="2590800"/>
                <a:gridCol w="2590800"/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tr-TR" sz="3600" b="1" cap="none" spc="0" baseline="0" dirty="0" smtClean="0">
                          <a:ln w="9525">
                            <a:solidFill>
                              <a:schemeClr val="bg1"/>
                            </a:solidFill>
                            <a:prstDash val="solid"/>
                          </a:ln>
                          <a:solidFill>
                            <a:schemeClr val="tx1"/>
                          </a:solidFill>
                          <a:effectLst>
                            <a:outerShdw blurRad="12700" dist="38100" dir="2700000" algn="tl" rotWithShape="0">
                              <a:schemeClr val="accent5">
                                <a:lumMod val="60000"/>
                                <a:lumOff val="40000"/>
                              </a:schemeClr>
                            </a:outerShdw>
                          </a:effectLst>
                        </a:rPr>
                        <a:t>EŞİT AĞIRLIK</a:t>
                      </a:r>
                      <a:endParaRPr lang="tr-TR" sz="3600" b="1" cap="none" spc="0" dirty="0">
                        <a:ln w="9525">
                          <a:solidFill>
                            <a:schemeClr val="bg1"/>
                          </a:solidFill>
                          <a:prstDash val="solid"/>
                        </a:ln>
                        <a:solidFill>
                          <a:schemeClr val="tx1"/>
                        </a:solidFill>
                        <a:effectLst>
                          <a:outerShdw blurRad="12700" dist="38100" dir="2700000" algn="tl" rotWithShape="0">
                            <a:schemeClr val="accent5">
                              <a:lumMod val="60000"/>
                              <a:lumOff val="40000"/>
                            </a:schemeClr>
                          </a:outerShdw>
                        </a:effectLst>
                      </a:endParaRPr>
                    </a:p>
                  </a:txBody>
                  <a:tcPr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dirty="0" smtClean="0"/>
                        <a:t>Matematik Testi </a:t>
                      </a:r>
                    </a:p>
                  </a:txBody>
                  <a:tcPr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Türk Dili ve Edebiyatı-Sosyal Bilimler-1 Testi</a:t>
                      </a:r>
                      <a:endParaRPr lang="tr-TR" dirty="0"/>
                    </a:p>
                  </a:txBody>
                  <a:tcPr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370840">
                <a:tc v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 2 testin en az birinden ham puanı       </a:t>
                      </a:r>
                      <a:r>
                        <a:rPr lang="tr-TR" b="1" dirty="0" smtClean="0"/>
                        <a:t>0,5</a:t>
                      </a:r>
                      <a:endParaRPr lang="tr-TR" b="1" dirty="0"/>
                    </a:p>
                  </a:txBody>
                  <a:tcPr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20" name="Tablo 1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94512064"/>
              </p:ext>
            </p:extLst>
          </p:nvPr>
        </p:nvGraphicFramePr>
        <p:xfrm>
          <a:off x="759679" y="4185266"/>
          <a:ext cx="7772400" cy="10109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590800"/>
                <a:gridCol w="2590800"/>
                <a:gridCol w="2590800"/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tr-TR" sz="4000" b="1" cap="none" spc="0" baseline="0" dirty="0" smtClean="0">
                          <a:ln w="12700">
                            <a:solidFill>
                              <a:schemeClr val="accent1"/>
                            </a:solidFill>
                            <a:prstDash val="solid"/>
                          </a:ln>
                          <a:solidFill>
                            <a:schemeClr val="tx1"/>
                          </a:solidFill>
                          <a:effectLst>
                            <a:outerShdw dist="38100" dir="2640000" algn="bl" rotWithShape="0">
                              <a:schemeClr val="accent1"/>
                            </a:outerShdw>
                          </a:effectLst>
                        </a:rPr>
                        <a:t>SÖZEL</a:t>
                      </a:r>
                      <a:endParaRPr lang="tr-TR" sz="4000" b="1" cap="none" spc="0" dirty="0">
                        <a:ln w="12700">
                          <a:solidFill>
                            <a:schemeClr val="accent1"/>
                          </a:solidFill>
                          <a:prstDash val="solid"/>
                        </a:ln>
                        <a:solidFill>
                          <a:schemeClr val="tx1"/>
                        </a:solidFill>
                        <a:effectLst>
                          <a:outerShdw dist="38100" dir="2640000" algn="bl" rotWithShape="0">
                            <a:schemeClr val="accent1"/>
                          </a:outerShdw>
                        </a:effectLst>
                      </a:endParaRPr>
                    </a:p>
                  </a:txBody>
                  <a:tcPr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dirty="0" smtClean="0"/>
                        <a:t>Türk Dili ve Edebiyatı-Sosyal Bilimler-1 Testi</a:t>
                      </a:r>
                    </a:p>
                  </a:txBody>
                  <a:tcPr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Sosyal Bilimler-2 Testi </a:t>
                      </a:r>
                      <a:endParaRPr lang="tr-TR" dirty="0"/>
                    </a:p>
                  </a:txBody>
                  <a:tcPr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70840">
                <a:tc v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 2 testin en az birinden ham puanı       </a:t>
                      </a:r>
                      <a:r>
                        <a:rPr lang="tr-TR" b="1" dirty="0" smtClean="0"/>
                        <a:t>0,5</a:t>
                      </a:r>
                      <a:endParaRPr lang="tr-TR" b="1" dirty="0"/>
                    </a:p>
                  </a:txBody>
                  <a:tcPr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21" name="Tablo 2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07777740"/>
              </p:ext>
            </p:extLst>
          </p:nvPr>
        </p:nvGraphicFramePr>
        <p:xfrm>
          <a:off x="759679" y="5313872"/>
          <a:ext cx="7772400" cy="79353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590800"/>
                <a:gridCol w="5181600"/>
              </a:tblGrid>
              <a:tr h="422694">
                <a:tc rowSpan="2">
                  <a:txBody>
                    <a:bodyPr/>
                    <a:lstStyle/>
                    <a:p>
                      <a:pPr algn="ctr"/>
                      <a:r>
                        <a:rPr lang="tr-TR" sz="4000" b="1" cap="none" spc="0" baseline="0" dirty="0" smtClean="0">
                          <a:ln w="12700">
                            <a:solidFill>
                              <a:schemeClr val="tx2">
                                <a:lumMod val="75000"/>
                              </a:schemeClr>
                            </a:solidFill>
                            <a:prstDash val="solid"/>
                          </a:ln>
                          <a:solidFill>
                            <a:schemeClr val="tx1"/>
                          </a:solidFill>
                          <a:effectLst>
                            <a:outerShdw dist="38100" dir="2640000" algn="bl" rotWithShape="0">
                              <a:schemeClr val="tx2">
                                <a:lumMod val="75000"/>
                              </a:schemeClr>
                            </a:outerShdw>
                          </a:effectLst>
                        </a:rPr>
                        <a:t>DİL</a:t>
                      </a:r>
                      <a:endParaRPr lang="tr-TR" sz="4000" b="1" cap="none" spc="0" dirty="0">
                        <a:ln w="12700">
                          <a:solidFill>
                            <a:schemeClr val="tx2">
                              <a:lumMod val="75000"/>
                            </a:schemeClr>
                          </a:solidFill>
                          <a:prstDash val="solid"/>
                        </a:ln>
                        <a:solidFill>
                          <a:schemeClr val="tx1"/>
                        </a:solidFill>
                        <a:effectLst>
                          <a:outerShdw dist="38100" dir="2640000" algn="bl" rotWithShape="0">
                            <a:schemeClr val="tx2">
                              <a:lumMod val="75000"/>
                            </a:schemeClr>
                          </a:outerShdw>
                        </a:effectLst>
                      </a:endParaRPr>
                    </a:p>
                  </a:txBody>
                  <a:tcPr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dirty="0" smtClean="0"/>
                        <a:t>Yabancı Dil Testi </a:t>
                      </a: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370840">
                <a:tc v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 2 testin en az birinden ham puanı       </a:t>
                      </a:r>
                      <a:r>
                        <a:rPr lang="tr-TR" b="1" dirty="0" smtClean="0"/>
                        <a:t>0,5</a:t>
                      </a:r>
                      <a:endParaRPr lang="tr-TR" b="1" dirty="0"/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23" name="Resim 2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4001" y="2530773"/>
            <a:ext cx="390934" cy="390934"/>
          </a:xfrm>
          <a:prstGeom prst="rect">
            <a:avLst/>
          </a:prstGeom>
        </p:spPr>
      </p:pic>
      <p:pic>
        <p:nvPicPr>
          <p:cNvPr id="24" name="Resim 2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1256" y="3660500"/>
            <a:ext cx="390934" cy="390934"/>
          </a:xfrm>
          <a:prstGeom prst="rect">
            <a:avLst/>
          </a:prstGeom>
        </p:spPr>
      </p:pic>
      <p:pic>
        <p:nvPicPr>
          <p:cNvPr id="25" name="Resim 2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7843" y="4951333"/>
            <a:ext cx="390934" cy="390934"/>
          </a:xfrm>
          <a:prstGeom prst="rect">
            <a:avLst/>
          </a:prstGeom>
        </p:spPr>
      </p:pic>
      <p:pic>
        <p:nvPicPr>
          <p:cNvPr id="26" name="Resim 2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7843" y="5728821"/>
            <a:ext cx="390934" cy="390934"/>
          </a:xfrm>
          <a:prstGeom prst="rect">
            <a:avLst/>
          </a:prstGeom>
        </p:spPr>
      </p:pic>
      <p:sp>
        <p:nvSpPr>
          <p:cNvPr id="27" name="Metin kutusu 26"/>
          <p:cNvSpPr txBox="1"/>
          <p:nvPr/>
        </p:nvSpPr>
        <p:spPr>
          <a:xfrm>
            <a:off x="759679" y="6183143"/>
            <a:ext cx="80651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smtClean="0"/>
              <a:t>Not: Sayısal, Eşit Ağırlık, Sözel ve Dil puanının hesaplanabilmesi için TYT puanının hesaplanması gerekir.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32566239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4"/>
          <p:cNvSpPr txBox="1"/>
          <p:nvPr/>
        </p:nvSpPr>
        <p:spPr>
          <a:xfrm>
            <a:off x="0" y="120047"/>
            <a:ext cx="9144000" cy="954107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tr-TR" sz="2800" dirty="0"/>
              <a:t>Yükseköğretim Programlarına Başvurabilmek İçin En Az Kaç Puan Almak Gerekir?</a:t>
            </a:r>
            <a:endParaRPr lang="tr-TR" sz="280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ea typeface="Roboto Bk" pitchFamily="2" charset="0"/>
            </a:endParaRPr>
          </a:p>
        </p:txBody>
      </p:sp>
      <p:graphicFrame>
        <p:nvGraphicFramePr>
          <p:cNvPr id="2" name="Tablo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9667236"/>
              </p:ext>
            </p:extLst>
          </p:nvPr>
        </p:nvGraphicFramePr>
        <p:xfrm>
          <a:off x="155275" y="1397000"/>
          <a:ext cx="8747571" cy="4069080"/>
        </p:xfrm>
        <a:graphic>
          <a:graphicData uri="http://schemas.openxmlformats.org/drawingml/2006/table">
            <a:tbl>
              <a:tblPr firstRow="1" bandRow="1">
                <a:tableStyleId>{8EC20E35-A176-4012-BC5E-935CFFF8708E}</a:tableStyleId>
              </a:tblPr>
              <a:tblGrid>
                <a:gridCol w="4556959"/>
                <a:gridCol w="1182792"/>
                <a:gridCol w="3007820"/>
              </a:tblGrid>
              <a:tr h="555856"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Yükseköğretim Programının Türü</a:t>
                      </a:r>
                      <a:endParaRPr lang="tr-TR" dirty="0"/>
                    </a:p>
                  </a:txBody>
                  <a:tcPr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İlgili Puan Türleri </a:t>
                      </a:r>
                      <a:endParaRPr lang="tr-TR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r-TR" dirty="0" smtClean="0"/>
                        <a:t>Puan/Başarı Sırası Koşulu</a:t>
                      </a:r>
                      <a:endParaRPr lang="tr-TR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6">
                        <a:lumMod val="50000"/>
                      </a:schemeClr>
                    </a:solidFill>
                  </a:tcPr>
                </a:tc>
              </a:tr>
              <a:tr h="555856">
                <a:tc>
                  <a:txBody>
                    <a:bodyPr/>
                    <a:lstStyle/>
                    <a:p>
                      <a:pPr algn="l"/>
                      <a:r>
                        <a:rPr lang="tr-TR" dirty="0" smtClean="0"/>
                        <a:t>Ön lisans programlarını tercih edebilmek için</a:t>
                      </a:r>
                      <a:endParaRPr lang="tr-TR" dirty="0"/>
                    </a:p>
                  </a:txBody>
                  <a:tcPr anchor="ctr">
                    <a:lnR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TYT</a:t>
                      </a:r>
                      <a:endParaRPr lang="tr-TR" dirty="0"/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TYT sınav puanının hesaplanmış olması gerekmektedir. </a:t>
                      </a:r>
                      <a:endParaRPr lang="tr-TR" dirty="0"/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55856">
                <a:tc>
                  <a:txBody>
                    <a:bodyPr/>
                    <a:lstStyle/>
                    <a:p>
                      <a:pPr algn="l"/>
                      <a:r>
                        <a:rPr lang="tr-TR" dirty="0" smtClean="0"/>
                        <a:t>Özel yetenek gerektiren lisans programlarına ön kayıt yaptırabilmek için </a:t>
                      </a:r>
                      <a:r>
                        <a:rPr lang="tr-TR" sz="1050" i="1" dirty="0" smtClean="0"/>
                        <a:t>(Devlet Konservatuvarlarının / Konservatuvarların lise devresi mezunlarının Konservatuvarların lisans devresine yerleştirilmesinde merkezî sınav puanı aranmaz.)</a:t>
                      </a:r>
                      <a:endParaRPr lang="tr-TR" sz="1050" i="1" dirty="0"/>
                    </a:p>
                  </a:txBody>
                  <a:tcPr anchor="ctr">
                    <a:lnR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TYT</a:t>
                      </a:r>
                      <a:endParaRPr lang="tr-TR" dirty="0"/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TYT sınav puanının hesaplanmış olması gerekmektedir. * </a:t>
                      </a:r>
                      <a:endParaRPr lang="tr-TR" dirty="0"/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55856">
                <a:tc>
                  <a:txBody>
                    <a:bodyPr/>
                    <a:lstStyle/>
                    <a:p>
                      <a:pPr algn="l"/>
                      <a:r>
                        <a:rPr lang="tr-TR" dirty="0" smtClean="0"/>
                        <a:t>Merkezi yerleştirme yapılan lisans programlarını tercih edebilmek için</a:t>
                      </a:r>
                      <a:endParaRPr lang="tr-TR" dirty="0"/>
                    </a:p>
                  </a:txBody>
                  <a:tcPr anchor="ctr">
                    <a:lnR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İlgili puan türünde</a:t>
                      </a:r>
                      <a:endParaRPr lang="tr-TR" dirty="0"/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İlgili puan türünde sınav puanının hesaplanmış olması gerekmektedir.</a:t>
                      </a:r>
                      <a:endParaRPr lang="tr-TR" dirty="0"/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55856">
                <a:tc>
                  <a:txBody>
                    <a:bodyPr/>
                    <a:lstStyle/>
                    <a:p>
                      <a:pPr algn="l"/>
                      <a:r>
                        <a:rPr lang="tr-TR" dirty="0" smtClean="0"/>
                        <a:t>Özel yetenek gerektiren öğretmenlik programlarına ön kayıt yaptırabilmek için</a:t>
                      </a:r>
                      <a:endParaRPr lang="tr-TR" dirty="0"/>
                    </a:p>
                  </a:txBody>
                  <a:tcPr anchor="ctr">
                    <a:lnR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TYT</a:t>
                      </a:r>
                      <a:endParaRPr lang="tr-TR" dirty="0"/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dirty="0" smtClean="0"/>
                        <a:t>En düşük 800 bininci (800.000)</a:t>
                      </a:r>
                      <a:endParaRPr lang="tr-TR" dirty="0"/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</a:tbl>
          </a:graphicData>
        </a:graphic>
      </p:graphicFrame>
      <p:sp>
        <p:nvSpPr>
          <p:cNvPr id="3" name="Metin kutusu 2"/>
          <p:cNvSpPr txBox="1"/>
          <p:nvPr/>
        </p:nvSpPr>
        <p:spPr>
          <a:xfrm>
            <a:off x="155274" y="5686845"/>
            <a:ext cx="8747571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400" dirty="0"/>
              <a:t>* Bu programlara en az kaç puan almış adayların başvurabileceklerine ilgili yükseköğretim kurumunca karar verilerek, ilgili yükseköğretim kurumunca basın-yayın organlarıyla adaylara duyurulacaktır. 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95975287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ounded Rectangle 27"/>
          <p:cNvSpPr/>
          <p:nvPr/>
        </p:nvSpPr>
        <p:spPr>
          <a:xfrm>
            <a:off x="212652" y="1850066"/>
            <a:ext cx="2870789" cy="3508445"/>
          </a:xfrm>
          <a:prstGeom prst="roundRect">
            <a:avLst/>
          </a:prstGeom>
          <a:ln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54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SAYISAL</a:t>
            </a:r>
            <a:r>
              <a:rPr lang="tr-TR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PUAN TÜRÜNDEN ÖĞRECİ ALAN BÖLÜMLER</a:t>
            </a:r>
            <a:endParaRPr lang="en-US" sz="24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32" name="31 Dikdörtgen"/>
          <p:cNvSpPr/>
          <p:nvPr/>
        </p:nvSpPr>
        <p:spPr>
          <a:xfrm>
            <a:off x="0" y="0"/>
            <a:ext cx="9144000" cy="99203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33" name="TextBox 4"/>
          <p:cNvSpPr txBox="1"/>
          <p:nvPr/>
        </p:nvSpPr>
        <p:spPr>
          <a:xfrm>
            <a:off x="-163902" y="63630"/>
            <a:ext cx="9144000" cy="107721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tr-TR" sz="40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ea typeface="Roboto Bk" pitchFamily="2" charset="0"/>
              </a:rPr>
              <a:t>SAYISAL </a:t>
            </a:r>
            <a:r>
              <a:rPr lang="tr-TR" sz="40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ea typeface="Roboto Bk" pitchFamily="2" charset="0"/>
              </a:rPr>
              <a:t>PUANA GÖRE </a:t>
            </a:r>
          </a:p>
          <a:p>
            <a:pPr algn="ctr"/>
            <a:endParaRPr lang="en-US" sz="2400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ea typeface="Roboto Bk" pitchFamily="2" charset="0"/>
            </a:endParaRPr>
          </a:p>
        </p:txBody>
      </p:sp>
      <p:sp>
        <p:nvSpPr>
          <p:cNvPr id="34" name="Rectangle 5"/>
          <p:cNvSpPr/>
          <p:nvPr/>
        </p:nvSpPr>
        <p:spPr>
          <a:xfrm>
            <a:off x="243463" y="576412"/>
            <a:ext cx="820849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sz="2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ÖĞRENCİ ALACAK BÖLÜMLER</a:t>
            </a:r>
            <a:endParaRPr lang="en-US" sz="2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2" name="11 Altbilgi Yer Tutucusu"/>
          <p:cNvSpPr>
            <a:spLocks noGrp="1"/>
          </p:cNvSpPr>
          <p:nvPr>
            <p:ph type="ftr" sz="quarter" idx="11"/>
          </p:nvPr>
        </p:nvSpPr>
        <p:spPr>
          <a:xfrm>
            <a:off x="349545" y="6324454"/>
            <a:ext cx="3086100" cy="365125"/>
          </a:xfrm>
        </p:spPr>
        <p:txBody>
          <a:bodyPr/>
          <a:lstStyle/>
          <a:p>
            <a:r>
              <a:rPr lang="en-US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www.rehberlikservisim.com</a:t>
            </a:r>
          </a:p>
        </p:txBody>
      </p:sp>
      <p:sp>
        <p:nvSpPr>
          <p:cNvPr id="13" name="12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0443AE-4F20-4B40-B91B-135E9B6A23DD}" type="slidenum">
              <a:rPr lang="en-US" smtClean="0"/>
              <a:pPr/>
              <a:t>19</a:t>
            </a:fld>
            <a:endParaRPr lang="en-US"/>
          </a:p>
        </p:txBody>
      </p:sp>
      <p:graphicFrame>
        <p:nvGraphicFramePr>
          <p:cNvPr id="14" name="13 Tablo"/>
          <p:cNvGraphicFramePr>
            <a:graphicFrameLocks noGrp="1"/>
          </p:cNvGraphicFramePr>
          <p:nvPr/>
        </p:nvGraphicFramePr>
        <p:xfrm>
          <a:off x="3193312" y="1099288"/>
          <a:ext cx="5397796" cy="5486400"/>
        </p:xfrm>
        <a:graphic>
          <a:graphicData uri="http://schemas.openxmlformats.org/drawingml/2006/table">
            <a:tbl>
              <a:tblPr firstRow="1" bandRow="1">
                <a:tableStyleId>{BDBED569-4797-4DF1-A0F4-6AAB3CD982D8}</a:tableStyleId>
              </a:tblPr>
              <a:tblGrid>
                <a:gridCol w="5397796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356269">
                <a:tc>
                  <a:txBody>
                    <a:bodyPr/>
                    <a:lstStyle/>
                    <a:p>
                      <a:r>
                        <a:rPr lang="tr-TR" dirty="0"/>
                        <a:t>Tıp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56269">
                <a:tc>
                  <a:txBody>
                    <a:bodyPr/>
                    <a:lstStyle/>
                    <a:p>
                      <a:r>
                        <a:rPr lang="tr-TR" dirty="0"/>
                        <a:t>Beslenme ve Diyetetik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56269">
                <a:tc>
                  <a:txBody>
                    <a:bodyPr/>
                    <a:lstStyle/>
                    <a:p>
                      <a:r>
                        <a:rPr lang="tr-TR" dirty="0"/>
                        <a:t>Bilgisayar ve Yazılım Mühendisliği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56269">
                <a:tc>
                  <a:txBody>
                    <a:bodyPr/>
                    <a:lstStyle/>
                    <a:p>
                      <a:r>
                        <a:rPr lang="tr-TR" dirty="0"/>
                        <a:t>Dil ve Konuşma Terapisi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56269">
                <a:tc>
                  <a:txBody>
                    <a:bodyPr/>
                    <a:lstStyle/>
                    <a:p>
                      <a:r>
                        <a:rPr lang="tr-TR" dirty="0"/>
                        <a:t>Dijital Oyun Tasarımı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356269">
                <a:tc>
                  <a:txBody>
                    <a:bodyPr/>
                    <a:lstStyle/>
                    <a:p>
                      <a:r>
                        <a:rPr lang="tr-TR" dirty="0"/>
                        <a:t>Diş Hekimliği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356269">
                <a:tc>
                  <a:txBody>
                    <a:bodyPr/>
                    <a:lstStyle/>
                    <a:p>
                      <a:r>
                        <a:rPr lang="tr-TR" dirty="0"/>
                        <a:t>Eczacılık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356269">
                <a:tc>
                  <a:txBody>
                    <a:bodyPr/>
                    <a:lstStyle/>
                    <a:p>
                      <a:r>
                        <a:rPr lang="tr-TR" dirty="0" err="1"/>
                        <a:t>Ergoterapi</a:t>
                      </a:r>
                      <a:r>
                        <a:rPr lang="tr-TR" dirty="0"/>
                        <a:t> (Fakülte, Yüksek kul)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356269">
                <a:tc>
                  <a:txBody>
                    <a:bodyPr/>
                    <a:lstStyle/>
                    <a:p>
                      <a:r>
                        <a:rPr lang="tr-TR" dirty="0"/>
                        <a:t>Fizyoterapi ve Rehabilitasyon (Fakülte-Yüksek Okul)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356269">
                <a:tc>
                  <a:txBody>
                    <a:bodyPr/>
                    <a:lstStyle/>
                    <a:p>
                      <a:r>
                        <a:rPr lang="tr-TR" dirty="0"/>
                        <a:t>Genetik ve </a:t>
                      </a:r>
                      <a:r>
                        <a:rPr lang="tr-TR" dirty="0" err="1"/>
                        <a:t>Biyomühendislik</a:t>
                      </a:r>
                      <a:endParaRPr lang="tr-TR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356269">
                <a:tc>
                  <a:txBody>
                    <a:bodyPr/>
                    <a:lstStyle/>
                    <a:p>
                      <a:r>
                        <a:rPr lang="tr-TR" dirty="0"/>
                        <a:t>Hemşirelik (Fakülte)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  <a:tr h="356269">
                <a:tc>
                  <a:txBody>
                    <a:bodyPr/>
                    <a:lstStyle/>
                    <a:p>
                      <a:r>
                        <a:rPr lang="tr-TR" dirty="0"/>
                        <a:t>İç Mimarlık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11"/>
                  </a:ext>
                </a:extLst>
              </a:tr>
              <a:tr h="356269">
                <a:tc>
                  <a:txBody>
                    <a:bodyPr/>
                    <a:lstStyle/>
                    <a:p>
                      <a:r>
                        <a:rPr lang="tr-TR" dirty="0"/>
                        <a:t>Kentsel Tasarım ve Peyzaj Mimarlığı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12"/>
                  </a:ext>
                </a:extLst>
              </a:tr>
              <a:tr h="356269">
                <a:tc>
                  <a:txBody>
                    <a:bodyPr/>
                    <a:lstStyle/>
                    <a:p>
                      <a:r>
                        <a:rPr lang="tr-TR" dirty="0"/>
                        <a:t>Mimarlık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13"/>
                  </a:ext>
                </a:extLst>
              </a:tr>
              <a:tr h="356269">
                <a:tc>
                  <a:txBody>
                    <a:bodyPr/>
                    <a:lstStyle/>
                    <a:p>
                      <a:r>
                        <a:rPr lang="tr-TR" dirty="0"/>
                        <a:t>Moleküler Biyoloji ve Genetik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1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956963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1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val 10"/>
          <p:cNvSpPr/>
          <p:nvPr/>
        </p:nvSpPr>
        <p:spPr>
          <a:xfrm>
            <a:off x="5291125" y="3113959"/>
            <a:ext cx="2448925" cy="2425960"/>
          </a:xfrm>
          <a:prstGeom prst="ellipse">
            <a:avLst/>
          </a:prstGeom>
          <a:solidFill>
            <a:srgbClr val="F4992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9" name="28 Dikdörtgen"/>
          <p:cNvSpPr/>
          <p:nvPr/>
        </p:nvSpPr>
        <p:spPr>
          <a:xfrm>
            <a:off x="0" y="0"/>
            <a:ext cx="9144000" cy="99203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5" name="TextBox 4"/>
          <p:cNvSpPr txBox="1"/>
          <p:nvPr/>
        </p:nvSpPr>
        <p:spPr>
          <a:xfrm>
            <a:off x="0" y="1417681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2400" dirty="0">
              <a:solidFill>
                <a:schemeClr val="tx2">
                  <a:lumMod val="50000"/>
                </a:schemeClr>
              </a:solidFill>
              <a:latin typeface="Bebas Neue" panose="020B0606020202050201" pitchFamily="34" charset="0"/>
            </a:endParaRPr>
          </a:p>
        </p:txBody>
      </p:sp>
      <p:grpSp>
        <p:nvGrpSpPr>
          <p:cNvPr id="34" name="33 Grup"/>
          <p:cNvGrpSpPr/>
          <p:nvPr/>
        </p:nvGrpSpPr>
        <p:grpSpPr>
          <a:xfrm>
            <a:off x="441615" y="1461119"/>
            <a:ext cx="8260769" cy="3902491"/>
            <a:chOff x="5271422" y="-726840"/>
            <a:chExt cx="8260769" cy="3902491"/>
          </a:xfrm>
        </p:grpSpPr>
        <p:sp>
          <p:nvSpPr>
            <p:cNvPr id="7" name="Rectangle 6"/>
            <p:cNvSpPr/>
            <p:nvPr/>
          </p:nvSpPr>
          <p:spPr>
            <a:xfrm>
              <a:off x="5271422" y="2287457"/>
              <a:ext cx="7401464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/>
              <a:endParaRPr lang="en-US" sz="2400" b="1" dirty="0">
                <a:solidFill>
                  <a:schemeClr val="tx2">
                    <a:lumMod val="50000"/>
                  </a:schemeClr>
                </a:solidFill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9158599" y="-726840"/>
              <a:ext cx="4373592" cy="14465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r-TR" sz="4400" b="1" dirty="0" smtClean="0">
                  <a:solidFill>
                    <a:schemeClr val="accent1"/>
                  </a:solidFill>
                  <a:latin typeface="Arial" pitchFamily="34" charset="0"/>
                  <a:cs typeface="Arial" pitchFamily="34" charset="0"/>
                </a:rPr>
                <a:t>SINAV BAŞVURULARI</a:t>
              </a:r>
              <a:endParaRPr lang="en-US" sz="4400" b="1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" name="Oval 8"/>
            <p:cNvSpPr/>
            <p:nvPr/>
          </p:nvSpPr>
          <p:spPr>
            <a:xfrm>
              <a:off x="10221316" y="1083936"/>
              <a:ext cx="2216989" cy="2091715"/>
            </a:xfrm>
            <a:prstGeom prst="ellipse">
              <a:avLst/>
            </a:prstGeom>
            <a:ln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tr-TR" sz="2400" b="1" dirty="0" smtClean="0">
                  <a:solidFill>
                    <a:schemeClr val="tx1"/>
                  </a:solidFill>
                </a:rPr>
                <a:t>Belli Değil</a:t>
              </a:r>
              <a:endParaRPr lang="en-US" sz="2400" b="1" dirty="0">
                <a:solidFill>
                  <a:schemeClr val="tx1"/>
                </a:solidFill>
              </a:endParaRPr>
            </a:p>
          </p:txBody>
        </p:sp>
      </p:grpSp>
      <p:sp>
        <p:nvSpPr>
          <p:cNvPr id="28" name="TextBox 4"/>
          <p:cNvSpPr txBox="1"/>
          <p:nvPr/>
        </p:nvSpPr>
        <p:spPr>
          <a:xfrm>
            <a:off x="-163902" y="0"/>
            <a:ext cx="9144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" pitchFamily="34" charset="0"/>
                <a:cs typeface="Arial" pitchFamily="34" charset="0"/>
              </a:rPr>
              <a:t>BAŞVURULAR</a:t>
            </a:r>
            <a:endParaRPr lang="tr-TR" sz="40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Arial" pitchFamily="34" charset="0"/>
              <a:cs typeface="Arial" pitchFamily="34" charset="0"/>
            </a:endParaRPr>
          </a:p>
          <a:p>
            <a:pPr algn="ctr"/>
            <a:endParaRPr lang="en-US" sz="2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Bebas Neue" panose="020B0606020202050201" pitchFamily="34" charset="0"/>
            </a:endParaRPr>
          </a:p>
        </p:txBody>
      </p:sp>
      <p:sp>
        <p:nvSpPr>
          <p:cNvPr id="32" name="31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b="1" dirty="0"/>
              <a:t>www.rehberlikservisim.com</a:t>
            </a:r>
          </a:p>
        </p:txBody>
      </p:sp>
      <p:sp>
        <p:nvSpPr>
          <p:cNvPr id="35" name="3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0443AE-4F20-4B40-B91B-135E9B6A23DD}" type="slidenum">
              <a:rPr lang="en-US" smtClean="0"/>
              <a:pPr/>
              <a:t>2</a:t>
            </a:fld>
            <a:endParaRPr lang="en-US"/>
          </a:p>
        </p:txBody>
      </p:sp>
      <p:pic>
        <p:nvPicPr>
          <p:cNvPr id="10" name="Resim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49096"/>
            <a:ext cx="4277987" cy="42779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22622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ounded Rectangle 27"/>
          <p:cNvSpPr/>
          <p:nvPr/>
        </p:nvSpPr>
        <p:spPr>
          <a:xfrm>
            <a:off x="212652" y="1850066"/>
            <a:ext cx="2870789" cy="3763925"/>
          </a:xfrm>
          <a:prstGeom prst="roundRect">
            <a:avLst/>
          </a:prstGeom>
          <a:ln/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54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EŞİT AĞIRLIK</a:t>
            </a:r>
            <a:r>
              <a:rPr lang="tr-TR" sz="28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</a:t>
            </a:r>
            <a:r>
              <a:rPr lang="tr-TR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PUAN TÜRÜNDEN ÖĞRECİ ALAN BÖLÜMLER</a:t>
            </a:r>
            <a:endParaRPr lang="en-US" sz="24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32" name="31 Dikdörtgen"/>
          <p:cNvSpPr/>
          <p:nvPr/>
        </p:nvSpPr>
        <p:spPr>
          <a:xfrm>
            <a:off x="-159489" y="0"/>
            <a:ext cx="9144000" cy="99203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33" name="TextBox 4"/>
          <p:cNvSpPr txBox="1"/>
          <p:nvPr/>
        </p:nvSpPr>
        <p:spPr>
          <a:xfrm>
            <a:off x="-163902" y="63630"/>
            <a:ext cx="9144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40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ea typeface="Roboto Bk" pitchFamily="2" charset="0"/>
              </a:rPr>
              <a:t>EŞİT AĞIRLIK PUANINA GÖRE</a:t>
            </a:r>
          </a:p>
          <a:p>
            <a:pPr algn="ctr"/>
            <a:endParaRPr lang="en-US" sz="240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ea typeface="Roboto Bk" pitchFamily="2" charset="0"/>
            </a:endParaRPr>
          </a:p>
        </p:txBody>
      </p:sp>
      <p:sp>
        <p:nvSpPr>
          <p:cNvPr id="34" name="Rectangle 5"/>
          <p:cNvSpPr/>
          <p:nvPr/>
        </p:nvSpPr>
        <p:spPr>
          <a:xfrm>
            <a:off x="243463" y="576412"/>
            <a:ext cx="820849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sz="2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ÖĞRENCİ ALACAK BÖLÜMLER</a:t>
            </a:r>
            <a:endParaRPr lang="en-US" sz="2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2" name="11 Altbilgi Yer Tutucusu"/>
          <p:cNvSpPr>
            <a:spLocks noGrp="1"/>
          </p:cNvSpPr>
          <p:nvPr>
            <p:ph type="ftr" sz="quarter" idx="11"/>
          </p:nvPr>
        </p:nvSpPr>
        <p:spPr>
          <a:xfrm>
            <a:off x="349545" y="6324454"/>
            <a:ext cx="3086100" cy="365125"/>
          </a:xfrm>
        </p:spPr>
        <p:txBody>
          <a:bodyPr/>
          <a:lstStyle/>
          <a:p>
            <a:r>
              <a:rPr lang="en-US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www.rehberlikservisim.com</a:t>
            </a:r>
          </a:p>
        </p:txBody>
      </p:sp>
      <p:sp>
        <p:nvSpPr>
          <p:cNvPr id="13" name="12 Slayt Numarası Yer Tutucusu"/>
          <p:cNvSpPr>
            <a:spLocks noGrp="1"/>
          </p:cNvSpPr>
          <p:nvPr>
            <p:ph type="sldNum" sz="quarter" idx="12"/>
          </p:nvPr>
        </p:nvSpPr>
        <p:spPr>
          <a:xfrm>
            <a:off x="8676167" y="6492875"/>
            <a:ext cx="317648" cy="365125"/>
          </a:xfrm>
        </p:spPr>
        <p:txBody>
          <a:bodyPr/>
          <a:lstStyle/>
          <a:p>
            <a:fld id="{2F0443AE-4F20-4B40-B91B-135E9B6A23DD}" type="slidenum">
              <a:rPr lang="en-US" smtClean="0"/>
              <a:pPr/>
              <a:t>20</a:t>
            </a:fld>
            <a:endParaRPr lang="en-US" dirty="0"/>
          </a:p>
        </p:txBody>
      </p:sp>
      <p:graphicFrame>
        <p:nvGraphicFramePr>
          <p:cNvPr id="14" name="13 Tablo"/>
          <p:cNvGraphicFramePr>
            <a:graphicFrameLocks noGrp="1"/>
          </p:cNvGraphicFramePr>
          <p:nvPr/>
        </p:nvGraphicFramePr>
        <p:xfrm>
          <a:off x="3650511" y="1131186"/>
          <a:ext cx="4983125" cy="5486400"/>
        </p:xfrm>
        <a:graphic>
          <a:graphicData uri="http://schemas.openxmlformats.org/drawingml/2006/table">
            <a:tbl>
              <a:tblPr firstRow="1" bandRow="1">
                <a:tableStyleId>{ED083AE6-46FA-4A59-8FB0-9F97EB10719F}</a:tableStyleId>
              </a:tblPr>
              <a:tblGrid>
                <a:gridCol w="4983125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354143">
                <a:tc>
                  <a:txBody>
                    <a:bodyPr/>
                    <a:lstStyle/>
                    <a:p>
                      <a:r>
                        <a:rPr lang="tr-TR" b="0" dirty="0"/>
                        <a:t>Hukuk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54143">
                <a:tc>
                  <a:txBody>
                    <a:bodyPr/>
                    <a:lstStyle/>
                    <a:p>
                      <a:r>
                        <a:rPr lang="tr-TR" dirty="0"/>
                        <a:t>Çocuk Gelişimi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54143">
                <a:tc>
                  <a:txBody>
                    <a:bodyPr/>
                    <a:lstStyle/>
                    <a:p>
                      <a:r>
                        <a:rPr lang="tr-TR" dirty="0"/>
                        <a:t>Sosyal Hizmet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54143">
                <a:tc>
                  <a:txBody>
                    <a:bodyPr/>
                    <a:lstStyle/>
                    <a:p>
                      <a:r>
                        <a:rPr lang="tr-TR" dirty="0"/>
                        <a:t>Grafik Tasarım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54143">
                <a:tc>
                  <a:txBody>
                    <a:bodyPr/>
                    <a:lstStyle/>
                    <a:p>
                      <a:r>
                        <a:rPr lang="tr-TR" dirty="0"/>
                        <a:t>Siyaset Bilimi ve Kamu Yönetimi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354143">
                <a:tc>
                  <a:txBody>
                    <a:bodyPr/>
                    <a:lstStyle/>
                    <a:p>
                      <a:r>
                        <a:rPr lang="tr-TR" dirty="0"/>
                        <a:t>İç Mimarlık ve Çevre Tasarımı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35414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dirty="0"/>
                        <a:t>Bankacılık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354143">
                <a:tc>
                  <a:txBody>
                    <a:bodyPr/>
                    <a:lstStyle/>
                    <a:p>
                      <a:r>
                        <a:rPr lang="tr-TR" dirty="0"/>
                        <a:t>İktisadi ve İdari Bilimler Programları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354143">
                <a:tc>
                  <a:txBody>
                    <a:bodyPr/>
                    <a:lstStyle/>
                    <a:p>
                      <a:r>
                        <a:rPr lang="tr-TR" dirty="0"/>
                        <a:t>İşletme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354143">
                <a:tc>
                  <a:txBody>
                    <a:bodyPr/>
                    <a:lstStyle/>
                    <a:p>
                      <a:r>
                        <a:rPr lang="tr-TR" dirty="0"/>
                        <a:t>Kamu Yönetimi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354143">
                <a:tc>
                  <a:txBody>
                    <a:bodyPr/>
                    <a:lstStyle/>
                    <a:p>
                      <a:r>
                        <a:rPr lang="tr-TR" dirty="0"/>
                        <a:t>Uluslararası İlişkiler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  <a:tr h="354143">
                <a:tc>
                  <a:txBody>
                    <a:bodyPr/>
                    <a:lstStyle/>
                    <a:p>
                      <a:r>
                        <a:rPr lang="tr-TR" dirty="0"/>
                        <a:t>Moda Tasarımı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11"/>
                  </a:ext>
                </a:extLst>
              </a:tr>
              <a:tr h="354143">
                <a:tc>
                  <a:txBody>
                    <a:bodyPr/>
                    <a:lstStyle/>
                    <a:p>
                      <a:r>
                        <a:rPr lang="tr-TR" dirty="0"/>
                        <a:t>Psikoloji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12"/>
                  </a:ext>
                </a:extLst>
              </a:tr>
              <a:tr h="354143">
                <a:tc>
                  <a:txBody>
                    <a:bodyPr/>
                    <a:lstStyle/>
                    <a:p>
                      <a:r>
                        <a:rPr lang="tr-TR" dirty="0"/>
                        <a:t>Rehberlik ve Psikolojik Danışmanlık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13"/>
                  </a:ext>
                </a:extLst>
              </a:tr>
              <a:tr h="354143">
                <a:tc>
                  <a:txBody>
                    <a:bodyPr/>
                    <a:lstStyle/>
                    <a:p>
                      <a:r>
                        <a:rPr lang="tr-TR" dirty="0"/>
                        <a:t>Sınıf Öğretmenliği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1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956963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1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ounded Rectangle 27"/>
          <p:cNvSpPr/>
          <p:nvPr/>
        </p:nvSpPr>
        <p:spPr>
          <a:xfrm>
            <a:off x="212652" y="1850066"/>
            <a:ext cx="2870789" cy="3763925"/>
          </a:xfrm>
          <a:prstGeom prst="round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54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SÖZEL</a:t>
            </a:r>
          </a:p>
          <a:p>
            <a:pPr algn="ctr"/>
            <a:r>
              <a:rPr lang="tr-TR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PUAN TÜRÜNDEN ÖĞRECİ ALAN BÖLÜMLER</a:t>
            </a:r>
            <a:endParaRPr lang="en-US" sz="24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32" name="31 Dikdörtgen"/>
          <p:cNvSpPr/>
          <p:nvPr/>
        </p:nvSpPr>
        <p:spPr>
          <a:xfrm>
            <a:off x="0" y="0"/>
            <a:ext cx="9144000" cy="99203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33" name="TextBox 4"/>
          <p:cNvSpPr txBox="1"/>
          <p:nvPr/>
        </p:nvSpPr>
        <p:spPr>
          <a:xfrm>
            <a:off x="-163902" y="63630"/>
            <a:ext cx="9144000" cy="107721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tr-TR" sz="40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ea typeface="Roboto Bk" pitchFamily="2" charset="0"/>
              </a:rPr>
              <a:t>SÖZEL PUANINA GÖRE</a:t>
            </a:r>
          </a:p>
          <a:p>
            <a:pPr algn="ctr"/>
            <a:endParaRPr lang="en-US" sz="2400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ea typeface="Roboto Bk" pitchFamily="2" charset="0"/>
            </a:endParaRPr>
          </a:p>
        </p:txBody>
      </p:sp>
      <p:sp>
        <p:nvSpPr>
          <p:cNvPr id="34" name="Rectangle 5"/>
          <p:cNvSpPr/>
          <p:nvPr/>
        </p:nvSpPr>
        <p:spPr>
          <a:xfrm>
            <a:off x="243463" y="576412"/>
            <a:ext cx="820849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sz="2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ÖĞRENCİ ALACAK BÖLÜMLER</a:t>
            </a:r>
            <a:endParaRPr lang="en-US" sz="2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2" name="11 Altbilgi Yer Tutucusu"/>
          <p:cNvSpPr>
            <a:spLocks noGrp="1"/>
          </p:cNvSpPr>
          <p:nvPr>
            <p:ph type="ftr" sz="quarter" idx="11"/>
          </p:nvPr>
        </p:nvSpPr>
        <p:spPr>
          <a:xfrm>
            <a:off x="349545" y="6324454"/>
            <a:ext cx="3086100" cy="365125"/>
          </a:xfrm>
        </p:spPr>
        <p:txBody>
          <a:bodyPr/>
          <a:lstStyle/>
          <a:p>
            <a:r>
              <a:rPr lang="en-US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www.rehberlikservisim.com</a:t>
            </a:r>
          </a:p>
        </p:txBody>
      </p:sp>
      <p:sp>
        <p:nvSpPr>
          <p:cNvPr id="13" name="12 Slayt Numarası Yer Tutucusu"/>
          <p:cNvSpPr>
            <a:spLocks noGrp="1"/>
          </p:cNvSpPr>
          <p:nvPr>
            <p:ph type="sldNum" sz="quarter" idx="12"/>
          </p:nvPr>
        </p:nvSpPr>
        <p:spPr>
          <a:xfrm>
            <a:off x="8676167" y="6492875"/>
            <a:ext cx="317648" cy="365125"/>
          </a:xfrm>
        </p:spPr>
        <p:txBody>
          <a:bodyPr/>
          <a:lstStyle/>
          <a:p>
            <a:fld id="{2F0443AE-4F20-4B40-B91B-135E9B6A23DD}" type="slidenum">
              <a:rPr lang="en-US" smtClean="0"/>
              <a:pPr/>
              <a:t>21</a:t>
            </a:fld>
            <a:endParaRPr lang="en-US" dirty="0"/>
          </a:p>
        </p:txBody>
      </p:sp>
      <p:graphicFrame>
        <p:nvGraphicFramePr>
          <p:cNvPr id="14" name="13 Tablo"/>
          <p:cNvGraphicFramePr>
            <a:graphicFrameLocks noGrp="1"/>
          </p:cNvGraphicFramePr>
          <p:nvPr/>
        </p:nvGraphicFramePr>
        <p:xfrm>
          <a:off x="3650511" y="1131186"/>
          <a:ext cx="4983125" cy="5486400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4983125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354143">
                <a:tc>
                  <a:txBody>
                    <a:bodyPr/>
                    <a:lstStyle/>
                    <a:p>
                      <a:r>
                        <a:rPr lang="tr-TR" b="0" dirty="0"/>
                        <a:t>Animasyon ve Oyun Tasarımı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54143">
                <a:tc>
                  <a:txBody>
                    <a:bodyPr/>
                    <a:lstStyle/>
                    <a:p>
                      <a:r>
                        <a:rPr lang="tr-TR" dirty="0"/>
                        <a:t>Çizgi Film ve Animasyon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54143">
                <a:tc>
                  <a:txBody>
                    <a:bodyPr/>
                    <a:lstStyle/>
                    <a:p>
                      <a:r>
                        <a:rPr lang="tr-TR" dirty="0"/>
                        <a:t>Halkla İlişkiler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54143">
                <a:tc>
                  <a:txBody>
                    <a:bodyPr/>
                    <a:lstStyle/>
                    <a:p>
                      <a:r>
                        <a:rPr lang="tr-TR" dirty="0"/>
                        <a:t>İlahiyat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54143">
                <a:tc>
                  <a:txBody>
                    <a:bodyPr/>
                    <a:lstStyle/>
                    <a:p>
                      <a:r>
                        <a:rPr lang="tr-TR" dirty="0"/>
                        <a:t>Okul Öncesi Öğretmenliği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354143">
                <a:tc>
                  <a:txBody>
                    <a:bodyPr/>
                    <a:lstStyle/>
                    <a:p>
                      <a:r>
                        <a:rPr lang="tr-TR" dirty="0"/>
                        <a:t>Özel Eğitim Öğretmenliği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35414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dirty="0"/>
                        <a:t>Radyo, Televizyon ve Sinema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354143">
                <a:tc>
                  <a:txBody>
                    <a:bodyPr/>
                    <a:lstStyle/>
                    <a:p>
                      <a:r>
                        <a:rPr lang="tr-TR" dirty="0"/>
                        <a:t>Rekreasyon Yönetimi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354143">
                <a:tc>
                  <a:txBody>
                    <a:bodyPr/>
                    <a:lstStyle/>
                    <a:p>
                      <a:r>
                        <a:rPr lang="tr-TR" dirty="0"/>
                        <a:t>Sinema ve Televizyon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354143">
                <a:tc>
                  <a:txBody>
                    <a:bodyPr/>
                    <a:lstStyle/>
                    <a:p>
                      <a:r>
                        <a:rPr lang="tr-TR" dirty="0"/>
                        <a:t>Sosyal Bilgiler Öğretmenliği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354143">
                <a:tc>
                  <a:txBody>
                    <a:bodyPr/>
                    <a:lstStyle/>
                    <a:p>
                      <a:r>
                        <a:rPr lang="tr-TR" dirty="0"/>
                        <a:t>Türkçe Öğretmenliği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  <a:tr h="354143">
                <a:tc>
                  <a:txBody>
                    <a:bodyPr/>
                    <a:lstStyle/>
                    <a:p>
                      <a:r>
                        <a:rPr lang="tr-TR" dirty="0"/>
                        <a:t>Tarih Öğretmenliği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11"/>
                  </a:ext>
                </a:extLst>
              </a:tr>
              <a:tr h="354143">
                <a:tc>
                  <a:txBody>
                    <a:bodyPr/>
                    <a:lstStyle/>
                    <a:p>
                      <a:r>
                        <a:rPr lang="tr-TR" dirty="0"/>
                        <a:t>Medya ve İletişim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12"/>
                  </a:ext>
                </a:extLst>
              </a:tr>
              <a:tr h="354143">
                <a:tc>
                  <a:txBody>
                    <a:bodyPr/>
                    <a:lstStyle/>
                    <a:p>
                      <a:r>
                        <a:rPr lang="tr-TR" dirty="0"/>
                        <a:t>İslam ve Din Bilimleri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13"/>
                  </a:ext>
                </a:extLst>
              </a:tr>
              <a:tr h="354143">
                <a:tc>
                  <a:txBody>
                    <a:bodyPr/>
                    <a:lstStyle/>
                    <a:p>
                      <a:r>
                        <a:rPr lang="tr-TR" dirty="0"/>
                        <a:t>Gastronomi ve Mutfak Sanatları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1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956963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1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" name="38 Grup"/>
          <p:cNvGrpSpPr/>
          <p:nvPr/>
        </p:nvGrpSpPr>
        <p:grpSpPr>
          <a:xfrm>
            <a:off x="3725967" y="0"/>
            <a:ext cx="2288287" cy="3303692"/>
            <a:chOff x="3725967" y="0"/>
            <a:chExt cx="2288287" cy="3303692"/>
          </a:xfrm>
        </p:grpSpPr>
        <p:sp>
          <p:nvSpPr>
            <p:cNvPr id="16" name="Oval 15"/>
            <p:cNvSpPr/>
            <p:nvPr/>
          </p:nvSpPr>
          <p:spPr>
            <a:xfrm>
              <a:off x="3725967" y="0"/>
              <a:ext cx="2288285" cy="2331720"/>
            </a:xfrm>
            <a:prstGeom prst="ellipse">
              <a:avLst/>
            </a:prstGeom>
            <a:blipFill>
              <a:blip r:embed="rId2" cstate="print"/>
              <a:stretch>
                <a:fillRect/>
              </a:stretch>
            </a:blipFill>
            <a:ln/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3725968" y="2283077"/>
              <a:ext cx="2288286" cy="979715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 sz="1350" dirty="0"/>
            </a:p>
            <a:p>
              <a:pPr algn="ctr"/>
              <a:endParaRPr lang="tr-TR" sz="1350" dirty="0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3784484" y="2380362"/>
              <a:ext cx="2171255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r-TR" b="1" spc="50" dirty="0">
                  <a:ln w="13500">
                    <a:solidFill>
                      <a:schemeClr val="accent1">
                        <a:shade val="2500"/>
                        <a:alpha val="6500"/>
                      </a:schemeClr>
                    </a:solidFill>
                    <a:prstDash val="solid"/>
                  </a:ln>
                  <a:solidFill>
                    <a:srgbClr val="FFFF00">
                      <a:alpha val="95000"/>
                    </a:srgbClr>
                  </a:solidFill>
                  <a:effectLst>
                    <a:innerShdw blurRad="50900" dist="38500" dir="13500000">
                      <a:srgbClr val="000000">
                        <a:alpha val="60000"/>
                      </a:srgbClr>
                    </a:innerShdw>
                  </a:effectLst>
                  <a:latin typeface="Arial Black" pitchFamily="34" charset="0"/>
                </a:rPr>
                <a:t>HUKUK</a:t>
              </a:r>
            </a:p>
            <a:p>
              <a:pPr algn="ctr"/>
              <a:r>
                <a:rPr lang="tr-TR" dirty="0">
                  <a:solidFill>
                    <a:schemeClr val="bg1"/>
                  </a:solidFill>
                  <a:latin typeface="Arial Black" pitchFamily="34" charset="0"/>
                </a:rPr>
                <a:t>Eşit Ağırlık</a:t>
              </a:r>
            </a:p>
            <a:p>
              <a:pPr algn="ctr"/>
              <a:r>
                <a:rPr lang="tr-TR" dirty="0" smtClean="0">
                  <a:solidFill>
                    <a:schemeClr val="bg1"/>
                  </a:solidFill>
                  <a:latin typeface="Arial Black" pitchFamily="34" charset="0"/>
                </a:rPr>
                <a:t>125 </a:t>
              </a:r>
              <a:r>
                <a:rPr lang="tr-TR" dirty="0">
                  <a:solidFill>
                    <a:schemeClr val="bg1"/>
                  </a:solidFill>
                  <a:latin typeface="Arial Black" pitchFamily="34" charset="0"/>
                </a:rPr>
                <a:t>bin</a:t>
              </a:r>
              <a:endParaRPr lang="en-US" dirty="0">
                <a:solidFill>
                  <a:schemeClr val="bg1"/>
                </a:solidFill>
                <a:latin typeface="Arial Black" pitchFamily="34" charset="0"/>
              </a:endParaRPr>
            </a:p>
          </p:txBody>
        </p:sp>
      </p:grpSp>
      <p:sp>
        <p:nvSpPr>
          <p:cNvPr id="27" name="26 Altbilgi Yer Tutucusu"/>
          <p:cNvSpPr>
            <a:spLocks noGrp="1"/>
          </p:cNvSpPr>
          <p:nvPr>
            <p:ph type="ftr" sz="quarter" idx="11"/>
          </p:nvPr>
        </p:nvSpPr>
        <p:spPr>
          <a:xfrm>
            <a:off x="275117" y="0"/>
            <a:ext cx="3086100" cy="365125"/>
          </a:xfrm>
        </p:spPr>
        <p:txBody>
          <a:bodyPr/>
          <a:lstStyle/>
          <a:p>
            <a:r>
              <a:rPr lang="en-US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www.rehberlikservisim.com</a:t>
            </a:r>
          </a:p>
        </p:txBody>
      </p:sp>
      <p:sp>
        <p:nvSpPr>
          <p:cNvPr id="28" name="27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0443AE-4F20-4B40-B91B-135E9B6A23DD}" type="slidenum">
              <a:rPr lang="en-US" smtClean="0"/>
              <a:pPr/>
              <a:t>22</a:t>
            </a:fld>
            <a:endParaRPr lang="en-US"/>
          </a:p>
        </p:txBody>
      </p:sp>
      <p:sp>
        <p:nvSpPr>
          <p:cNvPr id="34" name="33 Yuvarlatılmış Dikdörtgen"/>
          <p:cNvSpPr/>
          <p:nvPr/>
        </p:nvSpPr>
        <p:spPr>
          <a:xfrm>
            <a:off x="308342" y="1580530"/>
            <a:ext cx="3019647" cy="3030279"/>
          </a:xfrm>
          <a:prstGeom prst="round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3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Bazı Bölümler İçin Uygulanan Sıralama</a:t>
            </a:r>
          </a:p>
          <a:p>
            <a:pPr algn="ctr"/>
            <a:r>
              <a:rPr lang="tr-TR" sz="3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Şartı</a:t>
            </a:r>
          </a:p>
        </p:txBody>
      </p:sp>
      <p:grpSp>
        <p:nvGrpSpPr>
          <p:cNvPr id="44" name="43 Grup"/>
          <p:cNvGrpSpPr/>
          <p:nvPr/>
        </p:nvGrpSpPr>
        <p:grpSpPr>
          <a:xfrm>
            <a:off x="6517759" y="0"/>
            <a:ext cx="2307265" cy="3289851"/>
            <a:chOff x="6517759" y="0"/>
            <a:chExt cx="2307265" cy="3289851"/>
          </a:xfrm>
        </p:grpSpPr>
        <p:sp>
          <p:nvSpPr>
            <p:cNvPr id="18" name="Rectangle 17"/>
            <p:cNvSpPr/>
            <p:nvPr/>
          </p:nvSpPr>
          <p:spPr>
            <a:xfrm>
              <a:off x="6517760" y="2302011"/>
              <a:ext cx="2307264" cy="98784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grpSp>
          <p:nvGrpSpPr>
            <p:cNvPr id="40" name="39 Grup"/>
            <p:cNvGrpSpPr/>
            <p:nvPr/>
          </p:nvGrpSpPr>
          <p:grpSpPr>
            <a:xfrm>
              <a:off x="6517759" y="0"/>
              <a:ext cx="2307263" cy="3264706"/>
              <a:chOff x="6517759" y="0"/>
              <a:chExt cx="2307263" cy="3264706"/>
            </a:xfrm>
          </p:grpSpPr>
          <p:sp>
            <p:nvSpPr>
              <p:cNvPr id="21" name="Oval 20"/>
              <p:cNvSpPr/>
              <p:nvPr/>
            </p:nvSpPr>
            <p:spPr>
              <a:xfrm>
                <a:off x="6517759" y="0"/>
                <a:ext cx="2307263" cy="2351058"/>
              </a:xfrm>
              <a:prstGeom prst="ellipse">
                <a:avLst/>
              </a:prstGeom>
              <a:blipFill>
                <a:blip r:embed="rId3" cstate="print"/>
                <a:stretch>
                  <a:fillRect/>
                </a:stretch>
              </a:blipFill>
              <a:ln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35" name="TextBox 14"/>
              <p:cNvSpPr txBox="1"/>
              <p:nvPr/>
            </p:nvSpPr>
            <p:spPr>
              <a:xfrm>
                <a:off x="6616289" y="2341376"/>
                <a:ext cx="2171255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tr-TR" b="1" spc="50" dirty="0">
                    <a:ln w="13500">
                      <a:solidFill>
                        <a:schemeClr val="accent1">
                          <a:shade val="2500"/>
                          <a:alpha val="6500"/>
                        </a:schemeClr>
                      </a:solidFill>
                      <a:prstDash val="solid"/>
                    </a:ln>
                    <a:solidFill>
                      <a:srgbClr val="FFFF00">
                        <a:alpha val="95000"/>
                      </a:srgbClr>
                    </a:solidFill>
                    <a:effectLst>
                      <a:innerShdw blurRad="50900" dist="38500" dir="13500000">
                        <a:srgbClr val="000000">
                          <a:alpha val="60000"/>
                        </a:srgbClr>
                      </a:innerShdw>
                    </a:effectLst>
                    <a:latin typeface="Arial Black" pitchFamily="34" charset="0"/>
                  </a:rPr>
                  <a:t>TIP</a:t>
                </a:r>
              </a:p>
              <a:p>
                <a:pPr algn="ctr"/>
                <a:r>
                  <a:rPr lang="tr-TR" dirty="0">
                    <a:solidFill>
                      <a:schemeClr val="bg1"/>
                    </a:solidFill>
                    <a:latin typeface="Arial Black" pitchFamily="34" charset="0"/>
                  </a:rPr>
                  <a:t>Sayısal</a:t>
                </a:r>
              </a:p>
              <a:p>
                <a:pPr algn="ctr"/>
                <a:r>
                  <a:rPr lang="tr-TR" dirty="0">
                    <a:solidFill>
                      <a:schemeClr val="bg1"/>
                    </a:solidFill>
                    <a:latin typeface="Arial Black" pitchFamily="34" charset="0"/>
                  </a:rPr>
                  <a:t>50 bin</a:t>
                </a:r>
                <a:endParaRPr lang="en-US" dirty="0">
                  <a:solidFill>
                    <a:schemeClr val="bg1"/>
                  </a:solidFill>
                  <a:latin typeface="Arial Black" pitchFamily="34" charset="0"/>
                </a:endParaRPr>
              </a:p>
            </p:txBody>
          </p:sp>
        </p:grpSp>
      </p:grpSp>
      <p:grpSp>
        <p:nvGrpSpPr>
          <p:cNvPr id="42" name="41 Grup"/>
          <p:cNvGrpSpPr/>
          <p:nvPr/>
        </p:nvGrpSpPr>
        <p:grpSpPr>
          <a:xfrm>
            <a:off x="3664456" y="3393181"/>
            <a:ext cx="2288287" cy="3305324"/>
            <a:chOff x="3664456" y="3393181"/>
            <a:chExt cx="2288287" cy="3305324"/>
          </a:xfrm>
        </p:grpSpPr>
        <p:sp>
          <p:nvSpPr>
            <p:cNvPr id="26" name="Oval 25"/>
            <p:cNvSpPr/>
            <p:nvPr/>
          </p:nvSpPr>
          <p:spPr>
            <a:xfrm>
              <a:off x="3664456" y="3393181"/>
              <a:ext cx="2288285" cy="2331720"/>
            </a:xfrm>
            <a:prstGeom prst="ellipse">
              <a:avLst/>
            </a:prstGeom>
            <a:blipFill dpi="0"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23" name="Rectangle 22"/>
            <p:cNvSpPr/>
            <p:nvPr/>
          </p:nvSpPr>
          <p:spPr>
            <a:xfrm>
              <a:off x="3664457" y="5718790"/>
              <a:ext cx="2288286" cy="979715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37" name="TextBox 14"/>
            <p:cNvSpPr txBox="1"/>
            <p:nvPr/>
          </p:nvSpPr>
          <p:spPr>
            <a:xfrm>
              <a:off x="3724232" y="5733162"/>
              <a:ext cx="2171255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r-TR" b="1" spc="50" dirty="0">
                  <a:ln w="13500">
                    <a:solidFill>
                      <a:schemeClr val="accent1">
                        <a:shade val="2500"/>
                        <a:alpha val="6500"/>
                      </a:schemeClr>
                    </a:solidFill>
                    <a:prstDash val="solid"/>
                  </a:ln>
                  <a:solidFill>
                    <a:srgbClr val="FFFF00">
                      <a:alpha val="95000"/>
                    </a:srgbClr>
                  </a:solidFill>
                  <a:effectLst>
                    <a:innerShdw blurRad="50900" dist="38500" dir="13500000">
                      <a:srgbClr val="000000">
                        <a:alpha val="60000"/>
                      </a:srgbClr>
                    </a:innerShdw>
                  </a:effectLst>
                  <a:latin typeface="Arial Black" pitchFamily="34" charset="0"/>
                </a:rPr>
                <a:t>ECZACILIK</a:t>
              </a:r>
            </a:p>
            <a:p>
              <a:pPr algn="ctr"/>
              <a:r>
                <a:rPr lang="tr-TR" dirty="0">
                  <a:solidFill>
                    <a:schemeClr val="bg1"/>
                  </a:solidFill>
                  <a:latin typeface="Arial Black" pitchFamily="34" charset="0"/>
                </a:rPr>
                <a:t>Sayısal</a:t>
              </a:r>
            </a:p>
            <a:p>
              <a:pPr algn="ctr"/>
              <a:r>
                <a:rPr lang="tr-TR" dirty="0">
                  <a:solidFill>
                    <a:schemeClr val="bg1"/>
                  </a:solidFill>
                  <a:latin typeface="Arial Black" pitchFamily="34" charset="0"/>
                </a:rPr>
                <a:t>100 bin</a:t>
              </a:r>
              <a:endParaRPr lang="en-US" dirty="0">
                <a:solidFill>
                  <a:schemeClr val="bg1"/>
                </a:solidFill>
                <a:latin typeface="Arial Black" pitchFamily="34" charset="0"/>
              </a:endParaRPr>
            </a:p>
          </p:txBody>
        </p:sp>
      </p:grpSp>
      <p:grpSp>
        <p:nvGrpSpPr>
          <p:cNvPr id="45" name="44 Grup"/>
          <p:cNvGrpSpPr/>
          <p:nvPr/>
        </p:nvGrpSpPr>
        <p:grpSpPr>
          <a:xfrm>
            <a:off x="6517759" y="3444949"/>
            <a:ext cx="2288287" cy="3315957"/>
            <a:chOff x="6632200" y="3375011"/>
            <a:chExt cx="2288287" cy="3315957"/>
          </a:xfrm>
        </p:grpSpPr>
        <p:sp>
          <p:nvSpPr>
            <p:cNvPr id="31" name="Rectangle 12"/>
            <p:cNvSpPr/>
            <p:nvPr/>
          </p:nvSpPr>
          <p:spPr>
            <a:xfrm>
              <a:off x="6632201" y="5711253"/>
              <a:ext cx="2288286" cy="979715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30" name="Oval 15"/>
            <p:cNvSpPr/>
            <p:nvPr/>
          </p:nvSpPr>
          <p:spPr>
            <a:xfrm>
              <a:off x="6632200" y="3375011"/>
              <a:ext cx="2288285" cy="2331721"/>
            </a:xfrm>
            <a:prstGeom prst="ellipse">
              <a:avLst/>
            </a:prstGeom>
            <a:blipFill dpi="0" rotWithShape="1"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/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38" name="TextBox 14"/>
            <p:cNvSpPr txBox="1"/>
            <p:nvPr/>
          </p:nvSpPr>
          <p:spPr>
            <a:xfrm>
              <a:off x="6701349" y="5669366"/>
              <a:ext cx="2171255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r-TR" b="1" spc="50" dirty="0">
                  <a:ln w="13500">
                    <a:solidFill>
                      <a:schemeClr val="accent1">
                        <a:shade val="2500"/>
                        <a:alpha val="6500"/>
                      </a:schemeClr>
                    </a:solidFill>
                    <a:prstDash val="solid"/>
                  </a:ln>
                  <a:solidFill>
                    <a:srgbClr val="FFFF00">
                      <a:alpha val="95000"/>
                    </a:srgbClr>
                  </a:solidFill>
                  <a:effectLst>
                    <a:innerShdw blurRad="50900" dist="38500" dir="13500000">
                      <a:srgbClr val="000000">
                        <a:alpha val="60000"/>
                      </a:srgbClr>
                    </a:innerShdw>
                  </a:effectLst>
                  <a:latin typeface="Arial Black" pitchFamily="34" charset="0"/>
                </a:rPr>
                <a:t>DİŞ HEKİMLİĞİ</a:t>
              </a:r>
            </a:p>
            <a:p>
              <a:pPr algn="ctr"/>
              <a:r>
                <a:rPr lang="tr-TR" dirty="0">
                  <a:solidFill>
                    <a:schemeClr val="bg1"/>
                  </a:solidFill>
                  <a:latin typeface="Arial Black" pitchFamily="34" charset="0"/>
                </a:rPr>
                <a:t>Sayısal</a:t>
              </a:r>
            </a:p>
            <a:p>
              <a:pPr algn="ctr"/>
              <a:r>
                <a:rPr lang="tr-TR" dirty="0">
                  <a:solidFill>
                    <a:schemeClr val="bg1"/>
                  </a:solidFill>
                  <a:latin typeface="Arial Black" pitchFamily="34" charset="0"/>
                </a:rPr>
                <a:t>80 bin</a:t>
              </a:r>
              <a:endParaRPr lang="en-US" dirty="0">
                <a:solidFill>
                  <a:schemeClr val="bg1"/>
                </a:solidFill>
                <a:latin typeface="Arial Black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343836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26 Altbilgi Yer Tutucusu"/>
          <p:cNvSpPr>
            <a:spLocks noGrp="1"/>
          </p:cNvSpPr>
          <p:nvPr>
            <p:ph type="ftr" sz="quarter" idx="11"/>
          </p:nvPr>
        </p:nvSpPr>
        <p:spPr>
          <a:xfrm>
            <a:off x="275117" y="0"/>
            <a:ext cx="3086100" cy="365125"/>
          </a:xfrm>
        </p:spPr>
        <p:txBody>
          <a:bodyPr/>
          <a:lstStyle/>
          <a:p>
            <a:r>
              <a:rPr lang="en-US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www.rehberlikservisim.com</a:t>
            </a:r>
          </a:p>
        </p:txBody>
      </p:sp>
      <p:sp>
        <p:nvSpPr>
          <p:cNvPr id="28" name="27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0443AE-4F20-4B40-B91B-135E9B6A23DD}" type="slidenum">
              <a:rPr lang="en-US" smtClean="0"/>
              <a:pPr/>
              <a:t>23</a:t>
            </a:fld>
            <a:endParaRPr lang="en-US"/>
          </a:p>
        </p:txBody>
      </p:sp>
      <p:grpSp>
        <p:nvGrpSpPr>
          <p:cNvPr id="41" name="40 Grup"/>
          <p:cNvGrpSpPr/>
          <p:nvPr/>
        </p:nvGrpSpPr>
        <p:grpSpPr>
          <a:xfrm>
            <a:off x="427588" y="1307805"/>
            <a:ext cx="2294347" cy="3152078"/>
            <a:chOff x="470118" y="3541607"/>
            <a:chExt cx="2294347" cy="3152078"/>
          </a:xfrm>
        </p:grpSpPr>
        <p:sp>
          <p:nvSpPr>
            <p:cNvPr id="10" name="Oval 9"/>
            <p:cNvSpPr/>
            <p:nvPr/>
          </p:nvSpPr>
          <p:spPr>
            <a:xfrm>
              <a:off x="470118" y="3541607"/>
              <a:ext cx="2294345" cy="2214606"/>
            </a:xfrm>
            <a:prstGeom prst="ellipse">
              <a:avLst/>
            </a:prstGeom>
            <a:blipFill>
              <a:blip r:embed="rId2" cstate="print"/>
              <a:stretch>
                <a:fillRect/>
              </a:stretch>
            </a:blipFill>
            <a:ln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7" name="Rectangle 6"/>
            <p:cNvSpPr/>
            <p:nvPr/>
          </p:nvSpPr>
          <p:spPr>
            <a:xfrm>
              <a:off x="470119" y="5763178"/>
              <a:ext cx="2294346" cy="930507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36" name="TextBox 14"/>
            <p:cNvSpPr txBox="1"/>
            <p:nvPr/>
          </p:nvSpPr>
          <p:spPr>
            <a:xfrm>
              <a:off x="534465" y="5765059"/>
              <a:ext cx="2171255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r-TR" b="1" dirty="0">
                  <a:ln w="17780" cmpd="sng">
                    <a:solidFill>
                      <a:srgbClr val="FFFFFF"/>
                    </a:solidFill>
                    <a:prstDash val="solid"/>
                    <a:miter lim="800000"/>
                  </a:ln>
                  <a:gradFill rotWithShape="1">
                    <a:gsLst>
                      <a:gs pos="0">
                        <a:srgbClr val="000000">
                          <a:tint val="92000"/>
                          <a:shade val="100000"/>
                          <a:satMod val="150000"/>
                        </a:srgbClr>
                      </a:gs>
                      <a:gs pos="49000">
                        <a:srgbClr val="000000">
                          <a:tint val="89000"/>
                          <a:shade val="90000"/>
                          <a:satMod val="150000"/>
                        </a:srgbClr>
                      </a:gs>
                      <a:gs pos="50000">
                        <a:srgbClr val="000000">
                          <a:tint val="100000"/>
                          <a:shade val="75000"/>
                          <a:satMod val="150000"/>
                        </a:srgbClr>
                      </a:gs>
                      <a:gs pos="95000">
                        <a:srgbClr val="000000">
                          <a:shade val="47000"/>
                          <a:satMod val="150000"/>
                        </a:srgbClr>
                      </a:gs>
                      <a:gs pos="100000">
                        <a:srgbClr val="000000">
                          <a:shade val="39000"/>
                          <a:satMod val="150000"/>
                        </a:srgbClr>
                      </a:gs>
                    </a:gsLst>
                    <a:lin ang="5400000"/>
                  </a:gradFill>
                  <a:effectLst>
                    <a:outerShdw blurRad="50800" algn="tl" rotWithShape="0">
                      <a:srgbClr val="000000"/>
                    </a:outerShdw>
                  </a:effectLst>
                  <a:latin typeface="Arial Black" pitchFamily="34" charset="0"/>
                </a:rPr>
                <a:t>MÜHENDİSLİK</a:t>
              </a:r>
            </a:p>
            <a:p>
              <a:pPr algn="ctr"/>
              <a:r>
                <a:rPr lang="tr-TR" dirty="0">
                  <a:solidFill>
                    <a:schemeClr val="bg1"/>
                  </a:solidFill>
                  <a:latin typeface="Arial Black" pitchFamily="34" charset="0"/>
                </a:rPr>
                <a:t>Sayısal</a:t>
              </a:r>
            </a:p>
            <a:p>
              <a:pPr algn="ctr"/>
              <a:r>
                <a:rPr lang="tr-TR" dirty="0">
                  <a:solidFill>
                    <a:schemeClr val="bg1"/>
                  </a:solidFill>
                  <a:latin typeface="Arial Black" pitchFamily="34" charset="0"/>
                </a:rPr>
                <a:t>300 bin</a:t>
              </a:r>
              <a:endParaRPr lang="en-US" dirty="0">
                <a:solidFill>
                  <a:schemeClr val="bg1"/>
                </a:solidFill>
                <a:latin typeface="Arial Black" pitchFamily="34" charset="0"/>
              </a:endParaRPr>
            </a:p>
          </p:txBody>
        </p:sp>
      </p:grpSp>
      <p:grpSp>
        <p:nvGrpSpPr>
          <p:cNvPr id="42" name="41 Grup"/>
          <p:cNvGrpSpPr/>
          <p:nvPr/>
        </p:nvGrpSpPr>
        <p:grpSpPr>
          <a:xfrm>
            <a:off x="3430539" y="1154559"/>
            <a:ext cx="2288287" cy="3305324"/>
            <a:chOff x="3664456" y="3393181"/>
            <a:chExt cx="2288287" cy="3305324"/>
          </a:xfrm>
        </p:grpSpPr>
        <p:sp>
          <p:nvSpPr>
            <p:cNvPr id="26" name="Oval 25"/>
            <p:cNvSpPr/>
            <p:nvPr/>
          </p:nvSpPr>
          <p:spPr>
            <a:xfrm>
              <a:off x="3664456" y="3393181"/>
              <a:ext cx="2288285" cy="2331720"/>
            </a:xfrm>
            <a:prstGeom prst="ellipse">
              <a:avLst/>
            </a:prstGeom>
            <a:blipFill>
              <a:blip r:embed="rId3" cstate="print"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23" name="Rectangle 22"/>
            <p:cNvSpPr/>
            <p:nvPr/>
          </p:nvSpPr>
          <p:spPr>
            <a:xfrm>
              <a:off x="3664457" y="5718790"/>
              <a:ext cx="2288286" cy="979715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37" name="TextBox 14"/>
            <p:cNvSpPr txBox="1"/>
            <p:nvPr/>
          </p:nvSpPr>
          <p:spPr>
            <a:xfrm>
              <a:off x="3724232" y="5733162"/>
              <a:ext cx="217125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r-TR" b="1" dirty="0">
                  <a:ln w="17780" cmpd="sng">
                    <a:solidFill>
                      <a:srgbClr val="FFFFFF"/>
                    </a:solidFill>
                    <a:prstDash val="solid"/>
                    <a:miter lim="800000"/>
                  </a:ln>
                  <a:gradFill rotWithShape="1">
                    <a:gsLst>
                      <a:gs pos="0">
                        <a:srgbClr val="000000">
                          <a:tint val="92000"/>
                          <a:shade val="100000"/>
                          <a:satMod val="150000"/>
                        </a:srgbClr>
                      </a:gs>
                      <a:gs pos="49000">
                        <a:srgbClr val="000000">
                          <a:tint val="89000"/>
                          <a:shade val="90000"/>
                          <a:satMod val="150000"/>
                        </a:srgbClr>
                      </a:gs>
                      <a:gs pos="50000">
                        <a:srgbClr val="000000">
                          <a:tint val="100000"/>
                          <a:shade val="75000"/>
                          <a:satMod val="150000"/>
                        </a:srgbClr>
                      </a:gs>
                      <a:gs pos="95000">
                        <a:srgbClr val="000000">
                          <a:shade val="47000"/>
                          <a:satMod val="150000"/>
                        </a:srgbClr>
                      </a:gs>
                      <a:gs pos="100000">
                        <a:srgbClr val="000000">
                          <a:shade val="39000"/>
                          <a:satMod val="150000"/>
                        </a:srgbClr>
                      </a:gs>
                    </a:gsLst>
                    <a:lin ang="5400000"/>
                  </a:gradFill>
                  <a:effectLst>
                    <a:outerShdw blurRad="50800" algn="tl" rotWithShape="0">
                      <a:srgbClr val="000000"/>
                    </a:outerShdw>
                  </a:effectLst>
                  <a:latin typeface="Arial Black" pitchFamily="34" charset="0"/>
                </a:rPr>
                <a:t>ÖĞRETMENLİK</a:t>
              </a:r>
            </a:p>
            <a:p>
              <a:pPr algn="ctr"/>
              <a:r>
                <a:rPr lang="tr-TR" dirty="0">
                  <a:solidFill>
                    <a:schemeClr val="bg1"/>
                  </a:solidFill>
                  <a:latin typeface="Arial Black" pitchFamily="34" charset="0"/>
                </a:rPr>
                <a:t>300 bin</a:t>
              </a:r>
              <a:endParaRPr lang="en-US" dirty="0">
                <a:solidFill>
                  <a:schemeClr val="bg1"/>
                </a:solidFill>
                <a:latin typeface="Arial Black" pitchFamily="34" charset="0"/>
              </a:endParaRPr>
            </a:p>
          </p:txBody>
        </p:sp>
      </p:grpSp>
      <p:grpSp>
        <p:nvGrpSpPr>
          <p:cNvPr id="45" name="44 Grup"/>
          <p:cNvGrpSpPr/>
          <p:nvPr/>
        </p:nvGrpSpPr>
        <p:grpSpPr>
          <a:xfrm>
            <a:off x="6196265" y="1143926"/>
            <a:ext cx="2288287" cy="3315957"/>
            <a:chOff x="6632200" y="3375011"/>
            <a:chExt cx="2288287" cy="3315957"/>
          </a:xfrm>
        </p:grpSpPr>
        <p:sp>
          <p:nvSpPr>
            <p:cNvPr id="31" name="Rectangle 12"/>
            <p:cNvSpPr/>
            <p:nvPr/>
          </p:nvSpPr>
          <p:spPr>
            <a:xfrm>
              <a:off x="6632201" y="5711253"/>
              <a:ext cx="2288286" cy="979715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30" name="Oval 15"/>
            <p:cNvSpPr/>
            <p:nvPr/>
          </p:nvSpPr>
          <p:spPr>
            <a:xfrm>
              <a:off x="6632200" y="3375011"/>
              <a:ext cx="2288285" cy="2331721"/>
            </a:xfrm>
            <a:prstGeom prst="ellipse">
              <a:avLst/>
            </a:prstGeom>
            <a:blipFill>
              <a:blip r:embed="rId4" cstate="print"/>
              <a:stretch>
                <a:fillRect/>
              </a:stretch>
            </a:blipFill>
            <a:ln/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38" name="TextBox 14"/>
            <p:cNvSpPr txBox="1"/>
            <p:nvPr/>
          </p:nvSpPr>
          <p:spPr>
            <a:xfrm>
              <a:off x="6701349" y="5669366"/>
              <a:ext cx="2171255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r-TR" b="1" dirty="0">
                  <a:ln w="17780" cmpd="sng">
                    <a:solidFill>
                      <a:srgbClr val="FFFFFF"/>
                    </a:solidFill>
                    <a:prstDash val="solid"/>
                    <a:miter lim="800000"/>
                  </a:ln>
                  <a:gradFill rotWithShape="1">
                    <a:gsLst>
                      <a:gs pos="0">
                        <a:srgbClr val="000000">
                          <a:tint val="92000"/>
                          <a:shade val="100000"/>
                          <a:satMod val="150000"/>
                        </a:srgbClr>
                      </a:gs>
                      <a:gs pos="49000">
                        <a:srgbClr val="000000">
                          <a:tint val="89000"/>
                          <a:shade val="90000"/>
                          <a:satMod val="150000"/>
                        </a:srgbClr>
                      </a:gs>
                      <a:gs pos="50000">
                        <a:srgbClr val="000000">
                          <a:tint val="100000"/>
                          <a:shade val="75000"/>
                          <a:satMod val="150000"/>
                        </a:srgbClr>
                      </a:gs>
                      <a:gs pos="95000">
                        <a:srgbClr val="000000">
                          <a:shade val="47000"/>
                          <a:satMod val="150000"/>
                        </a:srgbClr>
                      </a:gs>
                      <a:gs pos="100000">
                        <a:srgbClr val="000000">
                          <a:shade val="39000"/>
                          <a:satMod val="150000"/>
                        </a:srgbClr>
                      </a:gs>
                    </a:gsLst>
                    <a:lin ang="5400000"/>
                  </a:gradFill>
                  <a:effectLst>
                    <a:outerShdw blurRad="50800" algn="tl" rotWithShape="0">
                      <a:srgbClr val="000000"/>
                    </a:outerShdw>
                  </a:effectLst>
                  <a:latin typeface="Arial Black" pitchFamily="34" charset="0"/>
                </a:rPr>
                <a:t>MİMARLIK</a:t>
              </a:r>
            </a:p>
            <a:p>
              <a:pPr algn="ctr"/>
              <a:r>
                <a:rPr lang="tr-TR" dirty="0">
                  <a:solidFill>
                    <a:schemeClr val="bg1"/>
                  </a:solidFill>
                  <a:latin typeface="Arial Black" pitchFamily="34" charset="0"/>
                </a:rPr>
                <a:t>Sayısal</a:t>
              </a:r>
            </a:p>
            <a:p>
              <a:pPr algn="ctr"/>
              <a:r>
                <a:rPr lang="tr-TR" dirty="0">
                  <a:solidFill>
                    <a:schemeClr val="bg1"/>
                  </a:solidFill>
                  <a:latin typeface="Arial Black" pitchFamily="34" charset="0"/>
                </a:rPr>
                <a:t>250 bin</a:t>
              </a:r>
              <a:endParaRPr lang="en-US" dirty="0">
                <a:solidFill>
                  <a:schemeClr val="bg1"/>
                </a:solidFill>
                <a:latin typeface="Arial Black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7839232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0043" y="4523357"/>
            <a:ext cx="228600" cy="228600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682" y="2035041"/>
            <a:ext cx="4380677" cy="3558326"/>
          </a:xfrm>
          <a:prstGeom prst="rect">
            <a:avLst/>
          </a:prstGeom>
        </p:spPr>
      </p:pic>
      <p:sp>
        <p:nvSpPr>
          <p:cNvPr id="24" name="Rectangle 23"/>
          <p:cNvSpPr/>
          <p:nvPr/>
        </p:nvSpPr>
        <p:spPr>
          <a:xfrm>
            <a:off x="297767" y="2165817"/>
            <a:ext cx="4191000" cy="235754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5" name="2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www.rehberlikservisim.com</a:t>
            </a:r>
          </a:p>
        </p:txBody>
      </p:sp>
      <p:sp>
        <p:nvSpPr>
          <p:cNvPr id="26" name="2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0443AE-4F20-4B40-B91B-135E9B6A23DD}" type="slidenum">
              <a:rPr lang="en-US" smtClean="0"/>
              <a:pPr/>
              <a:t>24</a:t>
            </a:fld>
            <a:endParaRPr lang="en-US"/>
          </a:p>
        </p:txBody>
      </p:sp>
      <p:sp>
        <p:nvSpPr>
          <p:cNvPr id="28" name="27 Dikdörtgen"/>
          <p:cNvSpPr/>
          <p:nvPr/>
        </p:nvSpPr>
        <p:spPr>
          <a:xfrm>
            <a:off x="0" y="0"/>
            <a:ext cx="9144000" cy="99203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9" name="TextBox 4"/>
          <p:cNvSpPr txBox="1"/>
          <p:nvPr/>
        </p:nvSpPr>
        <p:spPr>
          <a:xfrm>
            <a:off x="-163902" y="63630"/>
            <a:ext cx="9144000" cy="107721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tr-TR" sz="40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ea typeface="Roboto Bk" pitchFamily="2" charset="0"/>
              </a:rPr>
              <a:t>OYP PUANI NASIL HESAPLANIR?</a:t>
            </a:r>
          </a:p>
          <a:p>
            <a:pPr algn="ctr"/>
            <a:endParaRPr lang="en-US" sz="2400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ea typeface="Roboto Bk" pitchFamily="2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88958" y="2073349"/>
            <a:ext cx="4316819" cy="27750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2822618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AutoShape 115"/>
          <p:cNvSpPr>
            <a:spLocks/>
          </p:cNvSpPr>
          <p:nvPr/>
        </p:nvSpPr>
        <p:spPr bwMode="auto">
          <a:xfrm>
            <a:off x="369548" y="1420530"/>
            <a:ext cx="3107298" cy="2577312"/>
          </a:xfrm>
          <a:custGeom>
            <a:avLst/>
            <a:gdLst>
              <a:gd name="T0" fmla="*/ 380506 w 21600"/>
              <a:gd name="T1" fmla="*/ 225037 h 21600"/>
              <a:gd name="T2" fmla="*/ 369094 w 21600"/>
              <a:gd name="T3" fmla="*/ 287249 h 21600"/>
              <a:gd name="T4" fmla="*/ 344523 w 21600"/>
              <a:gd name="T5" fmla="*/ 345387 h 21600"/>
              <a:gd name="T6" fmla="*/ 287902 w 21600"/>
              <a:gd name="T7" fmla="*/ 377807 h 21600"/>
              <a:gd name="T8" fmla="*/ 219163 w 21600"/>
              <a:gd name="T9" fmla="*/ 378566 h 21600"/>
              <a:gd name="T10" fmla="*/ 151871 w 21600"/>
              <a:gd name="T11" fmla="*/ 361474 h 21600"/>
              <a:gd name="T12" fmla="*/ 28363 w 21600"/>
              <a:gd name="T13" fmla="*/ 355988 h 21600"/>
              <a:gd name="T14" fmla="*/ 0 w 21600"/>
              <a:gd name="T15" fmla="*/ 327607 h 21600"/>
              <a:gd name="T16" fmla="*/ 8326 w 21600"/>
              <a:gd name="T17" fmla="*/ 154411 h 21600"/>
              <a:gd name="T18" fmla="*/ 111407 w 21600"/>
              <a:gd name="T19" fmla="*/ 146138 h 21600"/>
              <a:gd name="T20" fmla="*/ 129999 w 21600"/>
              <a:gd name="T21" fmla="*/ 129505 h 21600"/>
              <a:gd name="T22" fmla="*/ 145997 w 21600"/>
              <a:gd name="T23" fmla="*/ 111319 h 21600"/>
              <a:gd name="T24" fmla="*/ 179828 w 21600"/>
              <a:gd name="T25" fmla="*/ 77258 h 21600"/>
              <a:gd name="T26" fmla="*/ 188313 w 21600"/>
              <a:gd name="T27" fmla="*/ 44785 h 21600"/>
              <a:gd name="T28" fmla="*/ 196885 w 21600"/>
              <a:gd name="T29" fmla="*/ 13705 h 21600"/>
              <a:gd name="T30" fmla="*/ 227577 w 21600"/>
              <a:gd name="T31" fmla="*/ 0 h 21600"/>
              <a:gd name="T32" fmla="*/ 274585 w 21600"/>
              <a:gd name="T33" fmla="*/ 22419 h 21600"/>
              <a:gd name="T34" fmla="*/ 292276 w 21600"/>
              <a:gd name="T35" fmla="*/ 72725 h 21600"/>
              <a:gd name="T36" fmla="*/ 277971 w 21600"/>
              <a:gd name="T37" fmla="*/ 125183 h 21600"/>
              <a:gd name="T38" fmla="*/ 311362 w 21600"/>
              <a:gd name="T39" fmla="*/ 123490 h 21600"/>
              <a:gd name="T40" fmla="*/ 359075 w 21600"/>
              <a:gd name="T41" fmla="*/ 134338 h 21600"/>
              <a:gd name="T42" fmla="*/ 381000 w 21600"/>
              <a:gd name="T43" fmla="*/ 176424 h 21600"/>
              <a:gd name="T44" fmla="*/ 376220 w 21600"/>
              <a:gd name="T45" fmla="*/ 203623 h 21600"/>
              <a:gd name="T46" fmla="*/ 88618 w 21600"/>
              <a:gd name="T47" fmla="*/ 321275 h 21600"/>
              <a:gd name="T48" fmla="*/ 88618 w 21600"/>
              <a:gd name="T49" fmla="*/ 294323 h 21600"/>
              <a:gd name="T50" fmla="*/ 61507 w 21600"/>
              <a:gd name="T51" fmla="*/ 294323 h 21600"/>
              <a:gd name="T52" fmla="*/ 61507 w 21600"/>
              <a:gd name="T53" fmla="*/ 321433 h 21600"/>
              <a:gd name="T54" fmla="*/ 338032 w 21600"/>
              <a:gd name="T55" fmla="*/ 252995 h 21600"/>
              <a:gd name="T56" fmla="*/ 349356 w 21600"/>
              <a:gd name="T57" fmla="*/ 213395 h 21600"/>
              <a:gd name="T58" fmla="*/ 349850 w 21600"/>
              <a:gd name="T59" fmla="*/ 191364 h 21600"/>
              <a:gd name="T60" fmla="*/ 348650 w 21600"/>
              <a:gd name="T61" fmla="*/ 163177 h 21600"/>
              <a:gd name="T62" fmla="*/ 324873 w 21600"/>
              <a:gd name="T63" fmla="*/ 152823 h 21600"/>
              <a:gd name="T64" fmla="*/ 289683 w 21600"/>
              <a:gd name="T65" fmla="*/ 153070 h 21600"/>
              <a:gd name="T66" fmla="*/ 253400 w 21600"/>
              <a:gd name="T67" fmla="*/ 153070 h 21600"/>
              <a:gd name="T68" fmla="*/ 243276 w 21600"/>
              <a:gd name="T69" fmla="*/ 130898 h 21600"/>
              <a:gd name="T70" fmla="*/ 260138 w 21600"/>
              <a:gd name="T71" fmla="*/ 94386 h 21600"/>
              <a:gd name="T72" fmla="*/ 261285 w 21600"/>
              <a:gd name="T73" fmla="*/ 57079 h 21600"/>
              <a:gd name="T74" fmla="*/ 242993 w 21600"/>
              <a:gd name="T75" fmla="*/ 32526 h 21600"/>
              <a:gd name="T76" fmla="*/ 224790 w 21600"/>
              <a:gd name="T77" fmla="*/ 28346 h 21600"/>
              <a:gd name="T78" fmla="*/ 220010 w 21600"/>
              <a:gd name="T79" fmla="*/ 30727 h 21600"/>
              <a:gd name="T80" fmla="*/ 213924 w 21600"/>
              <a:gd name="T81" fmla="*/ 63253 h 21600"/>
              <a:gd name="T82" fmla="*/ 186919 w 21600"/>
              <a:gd name="T83" fmla="*/ 112324 h 21600"/>
              <a:gd name="T84" fmla="*/ 154711 w 21600"/>
              <a:gd name="T85" fmla="*/ 144339 h 21600"/>
              <a:gd name="T86" fmla="*/ 133279 w 21600"/>
              <a:gd name="T87" fmla="*/ 165823 h 21600"/>
              <a:gd name="T88" fmla="*/ 117228 w 21600"/>
              <a:gd name="T89" fmla="*/ 174290 h 21600"/>
              <a:gd name="T90" fmla="*/ 149684 w 21600"/>
              <a:gd name="T91" fmla="*/ 331541 h 21600"/>
              <a:gd name="T92" fmla="*/ 215318 w 21600"/>
              <a:gd name="T93" fmla="*/ 348227 h 21600"/>
              <a:gd name="T94" fmla="*/ 276931 w 21600"/>
              <a:gd name="T95" fmla="*/ 350767 h 21600"/>
              <a:gd name="T96" fmla="*/ 319299 w 21600"/>
              <a:gd name="T97" fmla="*/ 330941 h 21600"/>
              <a:gd name="T98" fmla="*/ 326619 w 21600"/>
              <a:gd name="T99" fmla="*/ 303848 h 21600"/>
              <a:gd name="T100" fmla="*/ 338578 w 21600"/>
              <a:gd name="T101" fmla="*/ 286861 h 21600"/>
              <a:gd name="T102" fmla="*/ 338032 w 21600"/>
              <a:gd name="T103" fmla="*/ 252995 h 21600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</a:gdLst>
            <a:ahLst/>
            <a:cxnLst>
              <a:cxn ang="T104">
                <a:pos x="T0" y="T1"/>
              </a:cxn>
              <a:cxn ang="T105">
                <a:pos x="T2" y="T3"/>
              </a:cxn>
              <a:cxn ang="T106">
                <a:pos x="T4" y="T5"/>
              </a:cxn>
              <a:cxn ang="T107">
                <a:pos x="T6" y="T7"/>
              </a:cxn>
              <a:cxn ang="T108">
                <a:pos x="T8" y="T9"/>
              </a:cxn>
              <a:cxn ang="T109">
                <a:pos x="T10" y="T11"/>
              </a:cxn>
              <a:cxn ang="T110">
                <a:pos x="T12" y="T13"/>
              </a:cxn>
              <a:cxn ang="T111">
                <a:pos x="T14" y="T15"/>
              </a:cxn>
              <a:cxn ang="T112">
                <a:pos x="T16" y="T17"/>
              </a:cxn>
              <a:cxn ang="T113">
                <a:pos x="T18" y="T19"/>
              </a:cxn>
              <a:cxn ang="T114">
                <a:pos x="T20" y="T21"/>
              </a:cxn>
              <a:cxn ang="T115">
                <a:pos x="T22" y="T23"/>
              </a:cxn>
              <a:cxn ang="T116">
                <a:pos x="T24" y="T25"/>
              </a:cxn>
              <a:cxn ang="T117">
                <a:pos x="T26" y="T27"/>
              </a:cxn>
              <a:cxn ang="T118">
                <a:pos x="T28" y="T29"/>
              </a:cxn>
              <a:cxn ang="T119">
                <a:pos x="T30" y="T31"/>
              </a:cxn>
              <a:cxn ang="T120">
                <a:pos x="T32" y="T33"/>
              </a:cxn>
              <a:cxn ang="T121">
                <a:pos x="T34" y="T35"/>
              </a:cxn>
              <a:cxn ang="T122">
                <a:pos x="T36" y="T37"/>
              </a:cxn>
              <a:cxn ang="T123">
                <a:pos x="T38" y="T39"/>
              </a:cxn>
              <a:cxn ang="T124">
                <a:pos x="T40" y="T41"/>
              </a:cxn>
              <a:cxn ang="T125">
                <a:pos x="T42" y="T43"/>
              </a:cxn>
              <a:cxn ang="T126">
                <a:pos x="T44" y="T45"/>
              </a:cxn>
              <a:cxn ang="T127">
                <a:pos x="T46" y="T47"/>
              </a:cxn>
              <a:cxn ang="T128">
                <a:pos x="T48" y="T49"/>
              </a:cxn>
              <a:cxn ang="T129">
                <a:pos x="T50" y="T51"/>
              </a:cxn>
              <a:cxn ang="T130">
                <a:pos x="T52" y="T53"/>
              </a:cxn>
              <a:cxn ang="T131">
                <a:pos x="T54" y="T55"/>
              </a:cxn>
              <a:cxn ang="T132">
                <a:pos x="T56" y="T57"/>
              </a:cxn>
              <a:cxn ang="T133">
                <a:pos x="T58" y="T59"/>
              </a:cxn>
              <a:cxn ang="T134">
                <a:pos x="T60" y="T61"/>
              </a:cxn>
              <a:cxn ang="T135">
                <a:pos x="T62" y="T63"/>
              </a:cxn>
              <a:cxn ang="T136">
                <a:pos x="T64" y="T65"/>
              </a:cxn>
              <a:cxn ang="T137">
                <a:pos x="T66" y="T67"/>
              </a:cxn>
              <a:cxn ang="T138">
                <a:pos x="T68" y="T69"/>
              </a:cxn>
              <a:cxn ang="T139">
                <a:pos x="T70" y="T71"/>
              </a:cxn>
              <a:cxn ang="T140">
                <a:pos x="T72" y="T73"/>
              </a:cxn>
              <a:cxn ang="T141">
                <a:pos x="T74" y="T75"/>
              </a:cxn>
              <a:cxn ang="T142">
                <a:pos x="T76" y="T77"/>
              </a:cxn>
              <a:cxn ang="T143">
                <a:pos x="T78" y="T79"/>
              </a:cxn>
              <a:cxn ang="T144">
                <a:pos x="T80" y="T81"/>
              </a:cxn>
              <a:cxn ang="T145">
                <a:pos x="T82" y="T83"/>
              </a:cxn>
              <a:cxn ang="T146">
                <a:pos x="T84" y="T85"/>
              </a:cxn>
              <a:cxn ang="T147">
                <a:pos x="T86" y="T87"/>
              </a:cxn>
              <a:cxn ang="T148">
                <a:pos x="T88" y="T89"/>
              </a:cxn>
              <a:cxn ang="T149">
                <a:pos x="T90" y="T91"/>
              </a:cxn>
              <a:cxn ang="T150">
                <a:pos x="T92" y="T93"/>
              </a:cxn>
              <a:cxn ang="T151">
                <a:pos x="T94" y="T95"/>
              </a:cxn>
              <a:cxn ang="T152">
                <a:pos x="T96" y="T97"/>
              </a:cxn>
              <a:cxn ang="T153">
                <a:pos x="T98" y="T99"/>
              </a:cxn>
              <a:cxn ang="T154">
                <a:pos x="T100" y="T101"/>
              </a:cxn>
              <a:cxn ang="T155">
                <a:pos x="T102" y="T103"/>
              </a:cxn>
            </a:cxnLst>
            <a:rect l="0" t="0" r="r" b="b"/>
            <a:pathLst>
              <a:path w="21600" h="21600">
                <a:moveTo>
                  <a:pt x="21329" y="11544"/>
                </a:moveTo>
                <a:cubicBezTo>
                  <a:pt x="21493" y="11931"/>
                  <a:pt x="21572" y="12338"/>
                  <a:pt x="21572" y="12758"/>
                </a:cubicBezTo>
                <a:cubicBezTo>
                  <a:pt x="21572" y="13464"/>
                  <a:pt x="21388" y="14105"/>
                  <a:pt x="21018" y="14679"/>
                </a:cubicBezTo>
                <a:cubicBezTo>
                  <a:pt x="21111" y="15215"/>
                  <a:pt x="21077" y="15746"/>
                  <a:pt x="20925" y="16285"/>
                </a:cubicBezTo>
                <a:cubicBezTo>
                  <a:pt x="20769" y="16819"/>
                  <a:pt x="20512" y="17288"/>
                  <a:pt x="20142" y="17697"/>
                </a:cubicBezTo>
                <a:cubicBezTo>
                  <a:pt x="20105" y="18451"/>
                  <a:pt x="19902" y="19081"/>
                  <a:pt x="19532" y="19581"/>
                </a:cubicBezTo>
                <a:cubicBezTo>
                  <a:pt x="19161" y="20081"/>
                  <a:pt x="18701" y="20482"/>
                  <a:pt x="18147" y="20784"/>
                </a:cubicBezTo>
                <a:cubicBezTo>
                  <a:pt x="17593" y="21089"/>
                  <a:pt x="16983" y="21298"/>
                  <a:pt x="16322" y="21419"/>
                </a:cubicBezTo>
                <a:cubicBezTo>
                  <a:pt x="15660" y="21541"/>
                  <a:pt x="15010" y="21600"/>
                  <a:pt x="14380" y="21600"/>
                </a:cubicBezTo>
                <a:cubicBezTo>
                  <a:pt x="13730" y="21600"/>
                  <a:pt x="13078" y="21555"/>
                  <a:pt x="12425" y="21462"/>
                </a:cubicBezTo>
                <a:cubicBezTo>
                  <a:pt x="11772" y="21363"/>
                  <a:pt x="11128" y="21236"/>
                  <a:pt x="10498" y="21075"/>
                </a:cubicBezTo>
                <a:cubicBezTo>
                  <a:pt x="9865" y="20894"/>
                  <a:pt x="9237" y="20702"/>
                  <a:pt x="8610" y="20493"/>
                </a:cubicBezTo>
                <a:cubicBezTo>
                  <a:pt x="7983" y="20287"/>
                  <a:pt x="7341" y="20182"/>
                  <a:pt x="6680" y="20182"/>
                </a:cubicBezTo>
                <a:lnTo>
                  <a:pt x="1608" y="20182"/>
                </a:lnTo>
                <a:cubicBezTo>
                  <a:pt x="1167" y="20182"/>
                  <a:pt x="786" y="20030"/>
                  <a:pt x="472" y="19714"/>
                </a:cubicBezTo>
                <a:cubicBezTo>
                  <a:pt x="158" y="19406"/>
                  <a:pt x="0" y="19025"/>
                  <a:pt x="0" y="18573"/>
                </a:cubicBezTo>
                <a:lnTo>
                  <a:pt x="0" y="9881"/>
                </a:lnTo>
                <a:cubicBezTo>
                  <a:pt x="0" y="9440"/>
                  <a:pt x="158" y="9065"/>
                  <a:pt x="472" y="8754"/>
                </a:cubicBezTo>
                <a:cubicBezTo>
                  <a:pt x="786" y="8441"/>
                  <a:pt x="1167" y="8285"/>
                  <a:pt x="1608" y="8285"/>
                </a:cubicBezTo>
                <a:lnTo>
                  <a:pt x="6316" y="8285"/>
                </a:lnTo>
                <a:cubicBezTo>
                  <a:pt x="6559" y="8161"/>
                  <a:pt x="6751" y="8023"/>
                  <a:pt x="6898" y="7873"/>
                </a:cubicBezTo>
                <a:cubicBezTo>
                  <a:pt x="7042" y="7723"/>
                  <a:pt x="7197" y="7548"/>
                  <a:pt x="7370" y="7342"/>
                </a:cubicBezTo>
                <a:cubicBezTo>
                  <a:pt x="7514" y="7161"/>
                  <a:pt x="7663" y="6986"/>
                  <a:pt x="7810" y="6820"/>
                </a:cubicBezTo>
                <a:cubicBezTo>
                  <a:pt x="7957" y="6653"/>
                  <a:pt x="8113" y="6484"/>
                  <a:pt x="8277" y="6311"/>
                </a:cubicBezTo>
                <a:cubicBezTo>
                  <a:pt x="8570" y="5998"/>
                  <a:pt x="8918" y="5690"/>
                  <a:pt x="9302" y="5385"/>
                </a:cubicBezTo>
                <a:cubicBezTo>
                  <a:pt x="9692" y="5086"/>
                  <a:pt x="9989" y="4750"/>
                  <a:pt x="10195" y="4380"/>
                </a:cubicBezTo>
                <a:cubicBezTo>
                  <a:pt x="10339" y="4117"/>
                  <a:pt x="10444" y="3826"/>
                  <a:pt x="10506" y="3507"/>
                </a:cubicBezTo>
                <a:cubicBezTo>
                  <a:pt x="10565" y="3188"/>
                  <a:pt x="10628" y="2866"/>
                  <a:pt x="10676" y="2539"/>
                </a:cubicBezTo>
                <a:cubicBezTo>
                  <a:pt x="10727" y="2217"/>
                  <a:pt x="10780" y="1900"/>
                  <a:pt x="10845" y="1593"/>
                </a:cubicBezTo>
                <a:cubicBezTo>
                  <a:pt x="10907" y="1288"/>
                  <a:pt x="11015" y="1017"/>
                  <a:pt x="11162" y="777"/>
                </a:cubicBezTo>
                <a:cubicBezTo>
                  <a:pt x="11311" y="537"/>
                  <a:pt x="11523" y="350"/>
                  <a:pt x="11800" y="209"/>
                </a:cubicBezTo>
                <a:cubicBezTo>
                  <a:pt x="12074" y="68"/>
                  <a:pt x="12442" y="0"/>
                  <a:pt x="12902" y="0"/>
                </a:cubicBezTo>
                <a:cubicBezTo>
                  <a:pt x="13451" y="0"/>
                  <a:pt x="13956" y="113"/>
                  <a:pt x="14411" y="345"/>
                </a:cubicBezTo>
                <a:cubicBezTo>
                  <a:pt x="14869" y="573"/>
                  <a:pt x="15251" y="881"/>
                  <a:pt x="15567" y="1271"/>
                </a:cubicBezTo>
                <a:cubicBezTo>
                  <a:pt x="15881" y="1658"/>
                  <a:pt x="16127" y="2101"/>
                  <a:pt x="16305" y="2601"/>
                </a:cubicBezTo>
                <a:cubicBezTo>
                  <a:pt x="16480" y="3104"/>
                  <a:pt x="16570" y="3609"/>
                  <a:pt x="16570" y="4123"/>
                </a:cubicBezTo>
                <a:cubicBezTo>
                  <a:pt x="16570" y="4654"/>
                  <a:pt x="16491" y="5162"/>
                  <a:pt x="16333" y="5645"/>
                </a:cubicBezTo>
                <a:cubicBezTo>
                  <a:pt x="16175" y="6125"/>
                  <a:pt x="15982" y="6611"/>
                  <a:pt x="15759" y="7097"/>
                </a:cubicBezTo>
                <a:cubicBezTo>
                  <a:pt x="16073" y="7080"/>
                  <a:pt x="16389" y="7057"/>
                  <a:pt x="16706" y="7035"/>
                </a:cubicBezTo>
                <a:cubicBezTo>
                  <a:pt x="17019" y="7012"/>
                  <a:pt x="17336" y="7001"/>
                  <a:pt x="17652" y="7001"/>
                </a:cubicBezTo>
                <a:cubicBezTo>
                  <a:pt x="18150" y="7001"/>
                  <a:pt x="18630" y="7049"/>
                  <a:pt x="19099" y="7145"/>
                </a:cubicBezTo>
                <a:cubicBezTo>
                  <a:pt x="19568" y="7238"/>
                  <a:pt x="19986" y="7396"/>
                  <a:pt x="20357" y="7616"/>
                </a:cubicBezTo>
                <a:cubicBezTo>
                  <a:pt x="20727" y="7839"/>
                  <a:pt x="21026" y="8144"/>
                  <a:pt x="21255" y="8528"/>
                </a:cubicBezTo>
                <a:cubicBezTo>
                  <a:pt x="21487" y="8918"/>
                  <a:pt x="21600" y="9409"/>
                  <a:pt x="21600" y="10002"/>
                </a:cubicBezTo>
                <a:cubicBezTo>
                  <a:pt x="21600" y="10265"/>
                  <a:pt x="21580" y="10519"/>
                  <a:pt x="21535" y="10773"/>
                </a:cubicBezTo>
                <a:cubicBezTo>
                  <a:pt x="21484" y="11030"/>
                  <a:pt x="21419" y="11284"/>
                  <a:pt x="21329" y="11544"/>
                </a:cubicBezTo>
                <a:moveTo>
                  <a:pt x="4258" y="18519"/>
                </a:moveTo>
                <a:cubicBezTo>
                  <a:pt x="4555" y="18519"/>
                  <a:pt x="4809" y="18417"/>
                  <a:pt x="5024" y="18214"/>
                </a:cubicBezTo>
                <a:cubicBezTo>
                  <a:pt x="5233" y="18014"/>
                  <a:pt x="5341" y="17759"/>
                  <a:pt x="5341" y="17454"/>
                </a:cubicBezTo>
                <a:cubicBezTo>
                  <a:pt x="5341" y="17155"/>
                  <a:pt x="5233" y="16901"/>
                  <a:pt x="5024" y="16686"/>
                </a:cubicBezTo>
                <a:cubicBezTo>
                  <a:pt x="4812" y="16477"/>
                  <a:pt x="4558" y="16373"/>
                  <a:pt x="4258" y="16373"/>
                </a:cubicBezTo>
                <a:cubicBezTo>
                  <a:pt x="3942" y="16373"/>
                  <a:pt x="3685" y="16477"/>
                  <a:pt x="3487" y="16686"/>
                </a:cubicBezTo>
                <a:cubicBezTo>
                  <a:pt x="3289" y="16901"/>
                  <a:pt x="3190" y="17155"/>
                  <a:pt x="3190" y="17454"/>
                </a:cubicBezTo>
                <a:cubicBezTo>
                  <a:pt x="3190" y="17768"/>
                  <a:pt x="3289" y="18025"/>
                  <a:pt x="3487" y="18223"/>
                </a:cubicBezTo>
                <a:cubicBezTo>
                  <a:pt x="3682" y="18420"/>
                  <a:pt x="3939" y="18519"/>
                  <a:pt x="4258" y="18519"/>
                </a:cubicBezTo>
                <a:moveTo>
                  <a:pt x="19164" y="14343"/>
                </a:moveTo>
                <a:cubicBezTo>
                  <a:pt x="19704" y="13902"/>
                  <a:pt x="19975" y="13346"/>
                  <a:pt x="19975" y="12679"/>
                </a:cubicBezTo>
                <a:cubicBezTo>
                  <a:pt x="19975" y="12473"/>
                  <a:pt x="19919" y="12281"/>
                  <a:pt x="19806" y="12098"/>
                </a:cubicBezTo>
                <a:cubicBezTo>
                  <a:pt x="19695" y="11920"/>
                  <a:pt x="19577" y="11762"/>
                  <a:pt x="19447" y="11623"/>
                </a:cubicBezTo>
                <a:cubicBezTo>
                  <a:pt x="19591" y="11363"/>
                  <a:pt x="19721" y="11106"/>
                  <a:pt x="19834" y="10849"/>
                </a:cubicBezTo>
                <a:cubicBezTo>
                  <a:pt x="19944" y="10592"/>
                  <a:pt x="20003" y="10313"/>
                  <a:pt x="20003" y="10002"/>
                </a:cubicBezTo>
                <a:cubicBezTo>
                  <a:pt x="20003" y="9689"/>
                  <a:pt x="19924" y="9440"/>
                  <a:pt x="19766" y="9251"/>
                </a:cubicBezTo>
                <a:cubicBezTo>
                  <a:pt x="19608" y="9070"/>
                  <a:pt x="19416" y="8929"/>
                  <a:pt x="19184" y="8833"/>
                </a:cubicBezTo>
                <a:cubicBezTo>
                  <a:pt x="18955" y="8740"/>
                  <a:pt x="18698" y="8683"/>
                  <a:pt x="18418" y="8664"/>
                </a:cubicBezTo>
                <a:cubicBezTo>
                  <a:pt x="18138" y="8644"/>
                  <a:pt x="17884" y="8635"/>
                  <a:pt x="17650" y="8635"/>
                </a:cubicBezTo>
                <a:cubicBezTo>
                  <a:pt x="17243" y="8635"/>
                  <a:pt x="16836" y="8650"/>
                  <a:pt x="16423" y="8678"/>
                </a:cubicBezTo>
                <a:cubicBezTo>
                  <a:pt x="16011" y="8706"/>
                  <a:pt x="15607" y="8720"/>
                  <a:pt x="15200" y="8720"/>
                </a:cubicBezTo>
                <a:cubicBezTo>
                  <a:pt x="14917" y="8720"/>
                  <a:pt x="14643" y="8706"/>
                  <a:pt x="14366" y="8678"/>
                </a:cubicBezTo>
                <a:cubicBezTo>
                  <a:pt x="14089" y="8650"/>
                  <a:pt x="13829" y="8585"/>
                  <a:pt x="13575" y="8475"/>
                </a:cubicBezTo>
                <a:cubicBezTo>
                  <a:pt x="13575" y="8105"/>
                  <a:pt x="13646" y="7754"/>
                  <a:pt x="13792" y="7421"/>
                </a:cubicBezTo>
                <a:cubicBezTo>
                  <a:pt x="13937" y="7088"/>
                  <a:pt x="14095" y="6752"/>
                  <a:pt x="14276" y="6413"/>
                </a:cubicBezTo>
                <a:cubicBezTo>
                  <a:pt x="14448" y="6074"/>
                  <a:pt x="14606" y="5721"/>
                  <a:pt x="14748" y="5351"/>
                </a:cubicBezTo>
                <a:cubicBezTo>
                  <a:pt x="14886" y="4984"/>
                  <a:pt x="14954" y="4575"/>
                  <a:pt x="14954" y="4123"/>
                </a:cubicBezTo>
                <a:cubicBezTo>
                  <a:pt x="14954" y="3824"/>
                  <a:pt x="14906" y="3530"/>
                  <a:pt x="14813" y="3236"/>
                </a:cubicBezTo>
                <a:cubicBezTo>
                  <a:pt x="14717" y="2945"/>
                  <a:pt x="14584" y="2677"/>
                  <a:pt x="14411" y="2440"/>
                </a:cubicBezTo>
                <a:cubicBezTo>
                  <a:pt x="14239" y="2200"/>
                  <a:pt x="14027" y="2002"/>
                  <a:pt x="13776" y="1844"/>
                </a:cubicBezTo>
                <a:cubicBezTo>
                  <a:pt x="13521" y="1689"/>
                  <a:pt x="13230" y="1607"/>
                  <a:pt x="12894" y="1607"/>
                </a:cubicBezTo>
                <a:lnTo>
                  <a:pt x="12744" y="1607"/>
                </a:lnTo>
                <a:cubicBezTo>
                  <a:pt x="12682" y="1607"/>
                  <a:pt x="12631" y="1618"/>
                  <a:pt x="12594" y="1635"/>
                </a:cubicBezTo>
                <a:cubicBezTo>
                  <a:pt x="12524" y="1672"/>
                  <a:pt x="12481" y="1706"/>
                  <a:pt x="12473" y="1742"/>
                </a:cubicBezTo>
                <a:cubicBezTo>
                  <a:pt x="12464" y="1779"/>
                  <a:pt x="12450" y="1838"/>
                  <a:pt x="12430" y="1920"/>
                </a:cubicBezTo>
                <a:cubicBezTo>
                  <a:pt x="12323" y="2451"/>
                  <a:pt x="12221" y="3007"/>
                  <a:pt x="12128" y="3586"/>
                </a:cubicBezTo>
                <a:cubicBezTo>
                  <a:pt x="12035" y="4168"/>
                  <a:pt x="11854" y="4699"/>
                  <a:pt x="11597" y="5176"/>
                </a:cubicBezTo>
                <a:cubicBezTo>
                  <a:pt x="11334" y="5636"/>
                  <a:pt x="11001" y="6035"/>
                  <a:pt x="10597" y="6368"/>
                </a:cubicBezTo>
                <a:cubicBezTo>
                  <a:pt x="10190" y="6701"/>
                  <a:pt x="9803" y="7051"/>
                  <a:pt x="9432" y="7421"/>
                </a:cubicBezTo>
                <a:cubicBezTo>
                  <a:pt x="9170" y="7701"/>
                  <a:pt x="8949" y="7955"/>
                  <a:pt x="8771" y="8183"/>
                </a:cubicBezTo>
                <a:cubicBezTo>
                  <a:pt x="8593" y="8412"/>
                  <a:pt x="8404" y="8632"/>
                  <a:pt x="8212" y="8833"/>
                </a:cubicBezTo>
                <a:cubicBezTo>
                  <a:pt x="8017" y="9036"/>
                  <a:pt x="7799" y="9223"/>
                  <a:pt x="7556" y="9401"/>
                </a:cubicBezTo>
                <a:cubicBezTo>
                  <a:pt x="7313" y="9576"/>
                  <a:pt x="7019" y="9737"/>
                  <a:pt x="6674" y="9881"/>
                </a:cubicBezTo>
                <a:lnTo>
                  <a:pt x="6646" y="9881"/>
                </a:lnTo>
                <a:lnTo>
                  <a:pt x="6646" y="18573"/>
                </a:lnTo>
                <a:cubicBezTo>
                  <a:pt x="7279" y="18573"/>
                  <a:pt x="7889" y="18649"/>
                  <a:pt x="8486" y="18796"/>
                </a:cubicBezTo>
                <a:cubicBezTo>
                  <a:pt x="9082" y="18946"/>
                  <a:pt x="9684" y="19104"/>
                  <a:pt x="10294" y="19270"/>
                </a:cubicBezTo>
                <a:cubicBezTo>
                  <a:pt x="10902" y="19440"/>
                  <a:pt x="11538" y="19592"/>
                  <a:pt x="12207" y="19742"/>
                </a:cubicBezTo>
                <a:cubicBezTo>
                  <a:pt x="12874" y="19892"/>
                  <a:pt x="13595" y="19965"/>
                  <a:pt x="14375" y="19965"/>
                </a:cubicBezTo>
                <a:cubicBezTo>
                  <a:pt x="14781" y="19965"/>
                  <a:pt x="15222" y="19940"/>
                  <a:pt x="15700" y="19886"/>
                </a:cubicBezTo>
                <a:cubicBezTo>
                  <a:pt x="16177" y="19830"/>
                  <a:pt x="16627" y="19711"/>
                  <a:pt x="17048" y="19527"/>
                </a:cubicBezTo>
                <a:cubicBezTo>
                  <a:pt x="17469" y="19344"/>
                  <a:pt x="17816" y="19087"/>
                  <a:pt x="18102" y="18762"/>
                </a:cubicBezTo>
                <a:cubicBezTo>
                  <a:pt x="18387" y="18440"/>
                  <a:pt x="18526" y="18011"/>
                  <a:pt x="18526" y="17477"/>
                </a:cubicBezTo>
                <a:cubicBezTo>
                  <a:pt x="18526" y="17387"/>
                  <a:pt x="18523" y="17305"/>
                  <a:pt x="18517" y="17226"/>
                </a:cubicBezTo>
                <a:cubicBezTo>
                  <a:pt x="18503" y="17152"/>
                  <a:pt x="18489" y="17071"/>
                  <a:pt x="18472" y="16980"/>
                </a:cubicBezTo>
                <a:cubicBezTo>
                  <a:pt x="18786" y="16836"/>
                  <a:pt x="19029" y="16596"/>
                  <a:pt x="19195" y="16263"/>
                </a:cubicBezTo>
                <a:cubicBezTo>
                  <a:pt x="19365" y="15930"/>
                  <a:pt x="19447" y="15594"/>
                  <a:pt x="19447" y="15263"/>
                </a:cubicBezTo>
                <a:cubicBezTo>
                  <a:pt x="19450" y="14913"/>
                  <a:pt x="19351" y="14605"/>
                  <a:pt x="19164" y="14343"/>
                </a:cubicBezTo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endParaRPr lang="es-ES" sz="1350"/>
          </a:p>
        </p:txBody>
      </p:sp>
      <p:sp>
        <p:nvSpPr>
          <p:cNvPr id="10" name="Oval 9"/>
          <p:cNvSpPr/>
          <p:nvPr/>
        </p:nvSpPr>
        <p:spPr>
          <a:xfrm>
            <a:off x="4087811" y="1573461"/>
            <a:ext cx="4205586" cy="54864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www.</a:t>
            </a:r>
            <a:r>
              <a:rPr lang="tr-TR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rehberlikservisim</a:t>
            </a:r>
            <a:r>
              <a:rPr lang="tr-TR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.com</a:t>
            </a:r>
            <a:endParaRPr lang="en-US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4072270" y="2644115"/>
            <a:ext cx="4167962" cy="54864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Muhammet YAVUZ</a:t>
            </a:r>
            <a:endParaRPr lang="en-US" sz="24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7" name="Oval 16"/>
          <p:cNvSpPr/>
          <p:nvPr/>
        </p:nvSpPr>
        <p:spPr>
          <a:xfrm>
            <a:off x="4040373" y="3555667"/>
            <a:ext cx="4253023" cy="54864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Sunumumuz bitmiştir.</a:t>
            </a:r>
            <a:endParaRPr lang="en-US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24" name="23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1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www.rehberlikservisim.com</a:t>
            </a:r>
          </a:p>
        </p:txBody>
      </p:sp>
      <p:sp>
        <p:nvSpPr>
          <p:cNvPr id="25" name="2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0443AE-4F20-4B40-B91B-135E9B6A23DD}" type="slidenum">
              <a:rPr lang="en-US" smtClean="0"/>
              <a:pPr/>
              <a:t>25</a:t>
            </a:fld>
            <a:endParaRPr lang="en-US"/>
          </a:p>
        </p:txBody>
      </p:sp>
      <p:pic>
        <p:nvPicPr>
          <p:cNvPr id="12" name="Picture 4" descr="D:\MUHAMMED\afiş-broşür-bülten\psd\site\logo\LOGOSON6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8856" y="5497032"/>
            <a:ext cx="2450558" cy="114391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2311025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7" presetClass="entr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7000"/>
                            </p:stCondLst>
                            <p:childTnLst>
                              <p:par>
                                <p:cTn id="18" presetID="27" presetClass="entr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0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500"/>
                            </p:stCondLst>
                            <p:childTnLst>
                              <p:par>
                                <p:cTn id="24" presetID="27" presetClass="entr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6" dur="80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7" dur="80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80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1" animBg="1"/>
      <p:bldP spid="14" grpId="1" animBg="1"/>
      <p:bldP spid="17" grpId="1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28 Dikdörtgen"/>
          <p:cNvSpPr/>
          <p:nvPr/>
        </p:nvSpPr>
        <p:spPr>
          <a:xfrm>
            <a:off x="0" y="0"/>
            <a:ext cx="9144000" cy="99203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5" name="TextBox 4"/>
          <p:cNvSpPr txBox="1"/>
          <p:nvPr/>
        </p:nvSpPr>
        <p:spPr>
          <a:xfrm>
            <a:off x="0" y="1417681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2400" dirty="0">
              <a:solidFill>
                <a:schemeClr val="tx2">
                  <a:lumMod val="50000"/>
                </a:schemeClr>
              </a:solidFill>
              <a:latin typeface="Bebas Neue" panose="020B0606020202050201" pitchFamily="34" charset="0"/>
            </a:endParaRPr>
          </a:p>
        </p:txBody>
      </p:sp>
      <p:sp>
        <p:nvSpPr>
          <p:cNvPr id="28" name="TextBox 4"/>
          <p:cNvSpPr txBox="1"/>
          <p:nvPr/>
        </p:nvSpPr>
        <p:spPr>
          <a:xfrm>
            <a:off x="-163902" y="0"/>
            <a:ext cx="9144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" pitchFamily="34" charset="0"/>
                <a:cs typeface="Arial" pitchFamily="34" charset="0"/>
              </a:rPr>
              <a:t>BAŞVURULAR</a:t>
            </a:r>
            <a:endParaRPr lang="tr-TR" sz="40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Arial" pitchFamily="34" charset="0"/>
              <a:cs typeface="Arial" pitchFamily="34" charset="0"/>
            </a:endParaRPr>
          </a:p>
          <a:p>
            <a:pPr algn="ctr"/>
            <a:endParaRPr lang="en-US" sz="2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Bebas Neue" panose="020B0606020202050201" pitchFamily="34" charset="0"/>
            </a:endParaRPr>
          </a:p>
        </p:txBody>
      </p:sp>
      <p:sp>
        <p:nvSpPr>
          <p:cNvPr id="32" name="31 Altbilgi Yer Tutucusu"/>
          <p:cNvSpPr>
            <a:spLocks noGrp="1"/>
          </p:cNvSpPr>
          <p:nvPr>
            <p:ph type="ftr" sz="quarter" idx="11"/>
          </p:nvPr>
        </p:nvSpPr>
        <p:spPr>
          <a:xfrm>
            <a:off x="852773" y="6388034"/>
            <a:ext cx="3086100" cy="365125"/>
          </a:xfrm>
        </p:spPr>
        <p:txBody>
          <a:bodyPr/>
          <a:lstStyle/>
          <a:p>
            <a:r>
              <a:rPr lang="en-US" b="1" dirty="0"/>
              <a:t>www.rehberlikservisim.com</a:t>
            </a:r>
          </a:p>
        </p:txBody>
      </p:sp>
      <p:sp>
        <p:nvSpPr>
          <p:cNvPr id="35" name="3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0443AE-4F20-4B40-B91B-135E9B6A23DD}" type="slidenum">
              <a:rPr lang="en-US" smtClean="0"/>
              <a:pPr/>
              <a:t>3</a:t>
            </a:fld>
            <a:endParaRPr lang="en-US"/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5120" y="1105829"/>
            <a:ext cx="4028880" cy="5699329"/>
          </a:xfrm>
          <a:prstGeom prst="rect">
            <a:avLst/>
          </a:prstGeom>
        </p:spPr>
      </p:pic>
      <p:sp>
        <p:nvSpPr>
          <p:cNvPr id="3" name="Metin kutusu 2"/>
          <p:cNvSpPr txBox="1"/>
          <p:nvPr/>
        </p:nvSpPr>
        <p:spPr>
          <a:xfrm>
            <a:off x="324568" y="2484407"/>
            <a:ext cx="4489721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200" dirty="0" smtClean="0"/>
              <a:t>Başvurular </a:t>
            </a:r>
            <a:r>
              <a:rPr lang="tr-TR" sz="3200" dirty="0"/>
              <a:t>bireysel olarak </a:t>
            </a:r>
            <a:r>
              <a:rPr lang="tr-TR" sz="3200" dirty="0">
                <a:hlinkClick r:id="rId3"/>
              </a:rPr>
              <a:t>https://ais.osym.gov.tr</a:t>
            </a:r>
            <a:r>
              <a:rPr lang="tr-TR" sz="3200" dirty="0" smtClean="0">
                <a:hlinkClick r:id="rId3"/>
              </a:rPr>
              <a:t>/</a:t>
            </a:r>
            <a:r>
              <a:rPr lang="tr-TR" sz="3200" dirty="0" smtClean="0"/>
              <a:t> adresinden ve ÖSYM başvuru merkezlerinden yapılabilecek.</a:t>
            </a:r>
            <a:endParaRPr lang="tr-TR" sz="3200" dirty="0"/>
          </a:p>
        </p:txBody>
      </p:sp>
    </p:spTree>
    <p:extLst>
      <p:ext uri="{BB962C8B-B14F-4D97-AF65-F5344CB8AC3E}">
        <p14:creationId xmlns:p14="http://schemas.microsoft.com/office/powerpoint/2010/main" val="944287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0043" y="4523357"/>
            <a:ext cx="228600" cy="228600"/>
          </a:xfrm>
          <a:prstGeom prst="rect">
            <a:avLst/>
          </a:prstGeom>
        </p:spPr>
      </p:pic>
      <p:sp>
        <p:nvSpPr>
          <p:cNvPr id="25" name="2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www.rehberlikservisim.com</a:t>
            </a:r>
          </a:p>
        </p:txBody>
      </p:sp>
      <p:sp>
        <p:nvSpPr>
          <p:cNvPr id="26" name="2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0443AE-4F20-4B40-B91B-135E9B6A23DD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28" name="27 Dikdörtgen"/>
          <p:cNvSpPr/>
          <p:nvPr/>
        </p:nvSpPr>
        <p:spPr>
          <a:xfrm>
            <a:off x="0" y="0"/>
            <a:ext cx="9144000" cy="99203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9" name="TextBox 4"/>
          <p:cNvSpPr txBox="1"/>
          <p:nvPr/>
        </p:nvSpPr>
        <p:spPr>
          <a:xfrm>
            <a:off x="-163902" y="63630"/>
            <a:ext cx="9144000" cy="107721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tr-TR" sz="40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ea typeface="Roboto Bk" pitchFamily="2" charset="0"/>
              </a:rPr>
              <a:t>SINAV ÜCRETİ</a:t>
            </a:r>
            <a:endParaRPr lang="tr-TR" sz="400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ea typeface="Roboto Bk" pitchFamily="2" charset="0"/>
            </a:endParaRPr>
          </a:p>
          <a:p>
            <a:pPr algn="ctr"/>
            <a:endParaRPr lang="en-US" sz="2400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ea typeface="Roboto Bk" pitchFamily="2" charset="0"/>
            </a:endParaRPr>
          </a:p>
        </p:txBody>
      </p:sp>
      <p:pic>
        <p:nvPicPr>
          <p:cNvPr id="3" name="Resim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065" y="2162932"/>
            <a:ext cx="2716528" cy="3673647"/>
          </a:xfrm>
          <a:prstGeom prst="rect">
            <a:avLst/>
          </a:prstGeom>
        </p:spPr>
      </p:pic>
      <p:sp>
        <p:nvSpPr>
          <p:cNvPr id="4" name="Metin kutusu 3"/>
          <p:cNvSpPr txBox="1"/>
          <p:nvPr/>
        </p:nvSpPr>
        <p:spPr>
          <a:xfrm>
            <a:off x="3962772" y="3221931"/>
            <a:ext cx="4552578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13800" b="1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?</a:t>
            </a:r>
            <a:r>
              <a:rPr lang="tr-TR" sz="8000" b="1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 </a:t>
            </a:r>
            <a:r>
              <a:rPr lang="tr-TR" sz="8000" b="1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TL</a:t>
            </a:r>
            <a:endParaRPr lang="tr-TR" sz="8000" b="1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  <p:sp>
        <p:nvSpPr>
          <p:cNvPr id="5" name="Metin kutusu 4"/>
          <p:cNvSpPr txBox="1"/>
          <p:nvPr/>
        </p:nvSpPr>
        <p:spPr>
          <a:xfrm>
            <a:off x="4347712" y="3163824"/>
            <a:ext cx="424419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600" dirty="0" smtClean="0"/>
              <a:t>HER OTURUM İÇİN</a:t>
            </a:r>
            <a:endParaRPr lang="tr-TR" sz="3600" dirty="0"/>
          </a:p>
        </p:txBody>
      </p:sp>
    </p:spTree>
    <p:extLst>
      <p:ext uri="{BB962C8B-B14F-4D97-AF65-F5344CB8AC3E}">
        <p14:creationId xmlns:p14="http://schemas.microsoft.com/office/powerpoint/2010/main" val="591810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" y="827"/>
            <a:ext cx="4067502" cy="6857173"/>
          </a:xfrm>
          <a:prstGeom prst="rect">
            <a:avLst/>
          </a:prstGeom>
          <a:ln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grpSp>
        <p:nvGrpSpPr>
          <p:cNvPr id="20" name="19 Grup"/>
          <p:cNvGrpSpPr/>
          <p:nvPr/>
        </p:nvGrpSpPr>
        <p:grpSpPr>
          <a:xfrm>
            <a:off x="4374829" y="2713700"/>
            <a:ext cx="2400300" cy="2400300"/>
            <a:chOff x="4374829" y="2713700"/>
            <a:chExt cx="2400300" cy="2400300"/>
          </a:xfrm>
        </p:grpSpPr>
        <p:sp>
          <p:nvSpPr>
            <p:cNvPr id="7" name="Oval 6"/>
            <p:cNvSpPr/>
            <p:nvPr/>
          </p:nvSpPr>
          <p:spPr>
            <a:xfrm>
              <a:off x="4374829" y="2713700"/>
              <a:ext cx="2400300" cy="24003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grpSp>
          <p:nvGrpSpPr>
            <p:cNvPr id="18" name="17 Grup"/>
            <p:cNvGrpSpPr/>
            <p:nvPr/>
          </p:nvGrpSpPr>
          <p:grpSpPr>
            <a:xfrm>
              <a:off x="4574925" y="3119447"/>
              <a:ext cx="1786926" cy="1094370"/>
              <a:chOff x="4574925" y="3119447"/>
              <a:chExt cx="1786926" cy="1094370"/>
            </a:xfrm>
          </p:grpSpPr>
          <p:sp>
            <p:nvSpPr>
              <p:cNvPr id="14" name="TextBox 13"/>
              <p:cNvSpPr txBox="1"/>
              <p:nvPr/>
            </p:nvSpPr>
            <p:spPr>
              <a:xfrm>
                <a:off x="4601631" y="3119447"/>
                <a:ext cx="176022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tr-TR" sz="24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Bebas Neue" panose="020B0606020202050201" pitchFamily="34" charset="0"/>
                  </a:rPr>
                  <a:t>2. OTURUM</a:t>
                </a:r>
                <a:endParaRPr lang="en-US" sz="24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Bebas Neue" panose="020B0606020202050201" pitchFamily="34" charset="0"/>
                </a:endParaRPr>
              </a:p>
            </p:txBody>
          </p:sp>
          <p:sp>
            <p:nvSpPr>
              <p:cNvPr id="11" name="Rectangle 8"/>
              <p:cNvSpPr/>
              <p:nvPr/>
            </p:nvSpPr>
            <p:spPr>
              <a:xfrm>
                <a:off x="4574925" y="3567486"/>
                <a:ext cx="1760220" cy="6463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tr-TR" b="1" dirty="0">
                    <a:solidFill>
                      <a:schemeClr val="bg1"/>
                    </a:solidFill>
                  </a:rPr>
                  <a:t>ALAN YETERLİLİK TESTİ</a:t>
                </a:r>
                <a:endParaRPr lang="en-US" b="1" dirty="0">
                  <a:solidFill>
                    <a:schemeClr val="bg1"/>
                  </a:solidFill>
                </a:endParaRPr>
              </a:p>
            </p:txBody>
          </p:sp>
        </p:grpSp>
      </p:grpSp>
      <p:grpSp>
        <p:nvGrpSpPr>
          <p:cNvPr id="19" name="18 Grup"/>
          <p:cNvGrpSpPr/>
          <p:nvPr/>
        </p:nvGrpSpPr>
        <p:grpSpPr>
          <a:xfrm>
            <a:off x="6184123" y="3240339"/>
            <a:ext cx="2400300" cy="2400300"/>
            <a:chOff x="6184123" y="3240339"/>
            <a:chExt cx="2400300" cy="2400300"/>
          </a:xfrm>
        </p:grpSpPr>
        <p:sp>
          <p:nvSpPr>
            <p:cNvPr id="8" name="Oval 7"/>
            <p:cNvSpPr/>
            <p:nvPr/>
          </p:nvSpPr>
          <p:spPr>
            <a:xfrm>
              <a:off x="6184123" y="3240339"/>
              <a:ext cx="2400300" cy="24003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6561941" y="3546980"/>
              <a:ext cx="1760220" cy="17543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tr-TR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Bebas Neue" panose="020B0606020202050201" pitchFamily="34" charset="0"/>
              </a:endParaRPr>
            </a:p>
            <a:p>
              <a:pPr algn="ctr"/>
              <a:r>
                <a:rPr lang="tr-TR" sz="28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Bebas Neue" panose="020B0606020202050201" pitchFamily="34" charset="0"/>
                </a:rPr>
                <a:t>3.oturum</a:t>
              </a:r>
            </a:p>
            <a:p>
              <a:pPr algn="ctr"/>
              <a:endParaRPr lang="tr-TR" sz="3200" dirty="0">
                <a:solidFill>
                  <a:schemeClr val="bg1"/>
                </a:solidFill>
                <a:latin typeface="Bebas Neue" panose="020B0606020202050201" pitchFamily="34" charset="0"/>
              </a:endParaRPr>
            </a:p>
            <a:p>
              <a:pPr algn="ctr"/>
              <a:r>
                <a:rPr lang="tr-TR" sz="2000" dirty="0">
                  <a:solidFill>
                    <a:schemeClr val="bg1"/>
                  </a:solidFill>
                  <a:latin typeface="Bebas Neue" panose="020B0606020202050201" pitchFamily="34" charset="0"/>
                </a:rPr>
                <a:t>DİL SINAVI</a:t>
              </a:r>
              <a:endParaRPr lang="en-US" sz="2000" dirty="0">
                <a:solidFill>
                  <a:schemeClr val="bg1"/>
                </a:solidFill>
                <a:latin typeface="Bebas Neue" panose="020B0606020202050201" pitchFamily="34" charset="0"/>
              </a:endParaRPr>
            </a:p>
          </p:txBody>
        </p:sp>
      </p:grpSp>
      <p:grpSp>
        <p:nvGrpSpPr>
          <p:cNvPr id="17" name="16 Grup"/>
          <p:cNvGrpSpPr/>
          <p:nvPr/>
        </p:nvGrpSpPr>
        <p:grpSpPr>
          <a:xfrm>
            <a:off x="5799733" y="1426506"/>
            <a:ext cx="2400300" cy="2400300"/>
            <a:chOff x="5799733" y="1426506"/>
            <a:chExt cx="2400300" cy="2400300"/>
          </a:xfrm>
        </p:grpSpPr>
        <p:sp>
          <p:nvSpPr>
            <p:cNvPr id="6" name="Oval 5"/>
            <p:cNvSpPr/>
            <p:nvPr/>
          </p:nvSpPr>
          <p:spPr>
            <a:xfrm>
              <a:off x="5799733" y="1426506"/>
              <a:ext cx="2400300" cy="24003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9" name="Rectangle 8"/>
            <p:cNvSpPr/>
            <p:nvPr/>
          </p:nvSpPr>
          <p:spPr>
            <a:xfrm>
              <a:off x="6137025" y="2272086"/>
              <a:ext cx="1760220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tr-TR" b="1" dirty="0">
                  <a:solidFill>
                    <a:schemeClr val="bg1"/>
                  </a:solidFill>
                </a:rPr>
                <a:t>TEMEL YETERLİLİK TESTİ</a:t>
              </a:r>
              <a:endParaRPr lang="en-US" b="1" dirty="0">
                <a:solidFill>
                  <a:schemeClr val="bg1"/>
                </a:solidFill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6066923" y="1783847"/>
              <a:ext cx="176022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r-TR" sz="24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Bebas Neue" panose="020B0606020202050201" pitchFamily="34" charset="0"/>
                </a:rPr>
                <a:t>1. oturum</a:t>
              </a:r>
              <a:endPara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Bebas Neue" panose="020B0606020202050201" pitchFamily="34" charset="0"/>
              </a:endParaRPr>
            </a:p>
          </p:txBody>
        </p:sp>
      </p:grpSp>
      <p:sp>
        <p:nvSpPr>
          <p:cNvPr id="16" name="15 Metin kutusu"/>
          <p:cNvSpPr txBox="1"/>
          <p:nvPr/>
        </p:nvSpPr>
        <p:spPr>
          <a:xfrm>
            <a:off x="210207" y="2942897"/>
            <a:ext cx="3773214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b="1" dirty="0">
                <a:solidFill>
                  <a:schemeClr val="bg1"/>
                </a:solidFill>
              </a:rPr>
              <a:t>Yüksek Öğretim Kurumları Sınavı  </a:t>
            </a:r>
            <a:r>
              <a:rPr lang="tr-TR" sz="4800" b="1" dirty="0">
                <a:solidFill>
                  <a:srgbClr val="FFFF00"/>
                </a:solidFill>
              </a:rPr>
              <a:t>3</a:t>
            </a:r>
            <a:r>
              <a:rPr lang="tr-TR" sz="4800" b="1" dirty="0">
                <a:solidFill>
                  <a:schemeClr val="bg1"/>
                </a:solidFill>
              </a:rPr>
              <a:t> </a:t>
            </a:r>
            <a:r>
              <a:rPr lang="tr-TR" sz="2400" b="1" dirty="0">
                <a:solidFill>
                  <a:schemeClr val="bg1"/>
                </a:solidFill>
              </a:rPr>
              <a:t>oturum </a:t>
            </a:r>
            <a:r>
              <a:rPr lang="tr-TR" sz="4800" b="1" dirty="0">
                <a:solidFill>
                  <a:schemeClr val="bg1"/>
                </a:solidFill>
              </a:rPr>
              <a:t> </a:t>
            </a:r>
            <a:r>
              <a:rPr lang="tr-TR" sz="2400" b="1" dirty="0">
                <a:solidFill>
                  <a:schemeClr val="bg1"/>
                </a:solidFill>
              </a:rPr>
              <a:t>olarak yapılacak.</a:t>
            </a:r>
          </a:p>
          <a:p>
            <a:endParaRPr lang="tr-TR" b="1" dirty="0">
              <a:solidFill>
                <a:schemeClr val="bg1"/>
              </a:solidFill>
            </a:endParaRPr>
          </a:p>
        </p:txBody>
      </p:sp>
      <p:sp>
        <p:nvSpPr>
          <p:cNvPr id="13" name="12 Altbilgi Yer Tutucusu"/>
          <p:cNvSpPr>
            <a:spLocks noGrp="1"/>
          </p:cNvSpPr>
          <p:nvPr>
            <p:ph type="ftr" sz="quarter" idx="11"/>
          </p:nvPr>
        </p:nvSpPr>
        <p:spPr>
          <a:xfrm>
            <a:off x="4772689" y="6313820"/>
            <a:ext cx="3086100" cy="365125"/>
          </a:xfrm>
        </p:spPr>
        <p:txBody>
          <a:bodyPr/>
          <a:lstStyle/>
          <a:p>
            <a:r>
              <a:rPr lang="en-US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www.rehberlikservisim.com</a:t>
            </a:r>
          </a:p>
        </p:txBody>
      </p:sp>
      <p:sp>
        <p:nvSpPr>
          <p:cNvPr id="15" name="1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0443AE-4F20-4B40-B91B-135E9B6A23DD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29830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800" decel="100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800" decel="100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800" decel="100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800" decel="10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800" decel="10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800" decel="10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ounded Rectangle 29"/>
          <p:cNvSpPr/>
          <p:nvPr/>
        </p:nvSpPr>
        <p:spPr>
          <a:xfrm>
            <a:off x="4343955" y="4737542"/>
            <a:ext cx="2168783" cy="1516038"/>
          </a:xfrm>
          <a:prstGeom prst="round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tr-TR" sz="2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Haziran Pazar</a:t>
            </a:r>
            <a:endParaRPr lang="en-US" sz="24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29" name="Rounded Rectangle 28"/>
          <p:cNvSpPr/>
          <p:nvPr/>
        </p:nvSpPr>
        <p:spPr>
          <a:xfrm>
            <a:off x="4290532" y="2923784"/>
            <a:ext cx="2222206" cy="1448895"/>
          </a:xfrm>
          <a:prstGeom prst="round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28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ctr"/>
            <a:r>
              <a:rPr lang="tr-TR" sz="2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Haziran </a:t>
            </a:r>
            <a:r>
              <a:rPr lang="tr-TR" sz="2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Pazar</a:t>
            </a:r>
            <a:endParaRPr lang="en-US" sz="24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ctr"/>
            <a:endParaRPr lang="en-US" sz="20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28" name="Rounded Rectangle 27"/>
          <p:cNvSpPr/>
          <p:nvPr/>
        </p:nvSpPr>
        <p:spPr>
          <a:xfrm>
            <a:off x="4290532" y="1247357"/>
            <a:ext cx="2009552" cy="1267526"/>
          </a:xfrm>
          <a:prstGeom prst="roundRect">
            <a:avLst/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Haziran Cumartesi</a:t>
            </a:r>
            <a:endParaRPr lang="tr-TR" sz="24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77219" y="1560776"/>
            <a:ext cx="236598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4000" b="1" dirty="0">
                <a:solidFill>
                  <a:schemeClr val="tx2">
                    <a:lumMod val="50000"/>
                  </a:schemeClr>
                </a:solidFill>
                <a:latin typeface="Roboto Bk" pitchFamily="2" charset="0"/>
                <a:ea typeface="Roboto Bk" pitchFamily="2" charset="0"/>
              </a:rPr>
              <a:t>TYT</a:t>
            </a:r>
          </a:p>
          <a:p>
            <a:pPr algn="ctr"/>
            <a:r>
              <a:rPr lang="tr-TR" sz="1600" dirty="0">
                <a:solidFill>
                  <a:schemeClr val="accent2">
                    <a:lumMod val="75000"/>
                  </a:schemeClr>
                </a:solidFill>
                <a:latin typeface="Roboto Bk" pitchFamily="2" charset="0"/>
                <a:ea typeface="Roboto Bk" pitchFamily="2" charset="0"/>
              </a:rPr>
              <a:t>Temel Yeterlilik Testi</a:t>
            </a:r>
            <a:endParaRPr lang="en-US" sz="1600" dirty="0">
              <a:solidFill>
                <a:schemeClr val="accent2">
                  <a:lumMod val="75000"/>
                </a:schemeClr>
              </a:solidFill>
              <a:latin typeface="Roboto Bk" pitchFamily="2" charset="0"/>
              <a:ea typeface="Roboto Bk" pitchFamily="2" charset="0"/>
            </a:endParaRPr>
          </a:p>
        </p:txBody>
      </p:sp>
      <p:sp>
        <p:nvSpPr>
          <p:cNvPr id="23" name="TextBox 21"/>
          <p:cNvSpPr txBox="1"/>
          <p:nvPr/>
        </p:nvSpPr>
        <p:spPr>
          <a:xfrm>
            <a:off x="588795" y="3227199"/>
            <a:ext cx="194282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4000" b="1" dirty="0">
                <a:solidFill>
                  <a:schemeClr val="tx2">
                    <a:lumMod val="50000"/>
                  </a:schemeClr>
                </a:solidFill>
                <a:latin typeface="Roboto Bk" pitchFamily="2" charset="0"/>
                <a:ea typeface="Roboto Bk" pitchFamily="2" charset="0"/>
              </a:rPr>
              <a:t>AYT</a:t>
            </a:r>
          </a:p>
          <a:p>
            <a:pPr algn="ctr"/>
            <a:r>
              <a:rPr lang="tr-TR" sz="1600" dirty="0">
                <a:solidFill>
                  <a:schemeClr val="accent3">
                    <a:lumMod val="75000"/>
                  </a:schemeClr>
                </a:solidFill>
                <a:latin typeface="Roboto Bk" pitchFamily="2" charset="0"/>
                <a:ea typeface="Roboto Bk" pitchFamily="2" charset="0"/>
              </a:rPr>
              <a:t>Alan Yeterlilik Testi</a:t>
            </a:r>
            <a:endParaRPr lang="en-US" sz="1600" dirty="0">
              <a:solidFill>
                <a:schemeClr val="accent3">
                  <a:lumMod val="75000"/>
                </a:schemeClr>
              </a:solidFill>
              <a:latin typeface="Roboto Bk" pitchFamily="2" charset="0"/>
              <a:ea typeface="Roboto Bk" pitchFamily="2" charset="0"/>
            </a:endParaRPr>
          </a:p>
        </p:txBody>
      </p:sp>
      <p:sp>
        <p:nvSpPr>
          <p:cNvPr id="31" name="TextBox 21"/>
          <p:cNvSpPr txBox="1"/>
          <p:nvPr/>
        </p:nvSpPr>
        <p:spPr>
          <a:xfrm>
            <a:off x="588794" y="4851273"/>
            <a:ext cx="1942827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4400" b="1" dirty="0">
                <a:solidFill>
                  <a:schemeClr val="tx2">
                    <a:lumMod val="50000"/>
                  </a:schemeClr>
                </a:solidFill>
                <a:latin typeface="Roboto Bk" pitchFamily="2" charset="0"/>
                <a:ea typeface="Roboto Bk" pitchFamily="2" charset="0"/>
              </a:rPr>
              <a:t>DİL</a:t>
            </a:r>
          </a:p>
          <a:p>
            <a:pPr algn="ctr"/>
            <a:r>
              <a:rPr lang="tr-TR" sz="2400" dirty="0">
                <a:solidFill>
                  <a:srgbClr val="0070C0"/>
                </a:solidFill>
                <a:latin typeface="Roboto Bk" pitchFamily="2" charset="0"/>
                <a:ea typeface="Roboto Bk" pitchFamily="2" charset="0"/>
              </a:rPr>
              <a:t>Dil Testi</a:t>
            </a:r>
            <a:endParaRPr lang="en-US" sz="2400" dirty="0">
              <a:solidFill>
                <a:srgbClr val="0070C0"/>
              </a:solidFill>
              <a:latin typeface="Roboto Bk" pitchFamily="2" charset="0"/>
              <a:ea typeface="Roboto Bk" pitchFamily="2" charset="0"/>
            </a:endParaRPr>
          </a:p>
        </p:txBody>
      </p:sp>
      <p:sp>
        <p:nvSpPr>
          <p:cNvPr id="32" name="31 Dikdörtgen"/>
          <p:cNvSpPr/>
          <p:nvPr/>
        </p:nvSpPr>
        <p:spPr>
          <a:xfrm>
            <a:off x="0" y="0"/>
            <a:ext cx="9144000" cy="99203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33" name="TextBox 4"/>
          <p:cNvSpPr txBox="1"/>
          <p:nvPr/>
        </p:nvSpPr>
        <p:spPr>
          <a:xfrm>
            <a:off x="-228045" y="38781"/>
            <a:ext cx="9144000" cy="107721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tr-TR" sz="40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ea typeface="Roboto Bk" pitchFamily="2" charset="0"/>
              </a:rPr>
              <a:t>SINAV TAKVİMİ</a:t>
            </a:r>
            <a:endParaRPr lang="tr-TR" sz="400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ea typeface="Roboto Bk" pitchFamily="2" charset="0"/>
            </a:endParaRPr>
          </a:p>
          <a:p>
            <a:pPr algn="ctr"/>
            <a:endParaRPr lang="en-US" sz="2400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ea typeface="Roboto Bk" pitchFamily="2" charset="0"/>
            </a:endParaRPr>
          </a:p>
        </p:txBody>
      </p:sp>
      <p:sp>
        <p:nvSpPr>
          <p:cNvPr id="12" name="11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www.rehberlikservisim.com</a:t>
            </a:r>
          </a:p>
        </p:txBody>
      </p:sp>
      <p:sp>
        <p:nvSpPr>
          <p:cNvPr id="13" name="12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0443AE-4F20-4B40-B91B-135E9B6A23DD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2" name="Ok: Sağ 1">
            <a:extLst>
              <a:ext uri="{FF2B5EF4-FFF2-40B4-BE49-F238E27FC236}">
                <a16:creationId xmlns="" xmlns:a16="http://schemas.microsoft.com/office/drawing/2014/main" id="{5126B77D-3D46-4683-96AC-5CCE6FE34659}"/>
              </a:ext>
            </a:extLst>
          </p:cNvPr>
          <p:cNvSpPr/>
          <p:nvPr/>
        </p:nvSpPr>
        <p:spPr>
          <a:xfrm>
            <a:off x="3083629" y="1641086"/>
            <a:ext cx="839755" cy="61555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5" name="Ok: Sağ 14">
            <a:extLst>
              <a:ext uri="{FF2B5EF4-FFF2-40B4-BE49-F238E27FC236}">
                <a16:creationId xmlns="" xmlns:a16="http://schemas.microsoft.com/office/drawing/2014/main" id="{3BADFBAE-7126-434B-B46D-3B131FDAF285}"/>
              </a:ext>
            </a:extLst>
          </p:cNvPr>
          <p:cNvSpPr/>
          <p:nvPr/>
        </p:nvSpPr>
        <p:spPr>
          <a:xfrm>
            <a:off x="3083630" y="3258446"/>
            <a:ext cx="839755" cy="61555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6" name="Ok: Sağ 15">
            <a:extLst>
              <a:ext uri="{FF2B5EF4-FFF2-40B4-BE49-F238E27FC236}">
                <a16:creationId xmlns="" xmlns:a16="http://schemas.microsoft.com/office/drawing/2014/main" id="{FEFC8B3A-76F2-47EE-AFFE-C747C4C938A0}"/>
              </a:ext>
            </a:extLst>
          </p:cNvPr>
          <p:cNvSpPr/>
          <p:nvPr/>
        </p:nvSpPr>
        <p:spPr>
          <a:xfrm>
            <a:off x="3083630" y="5119433"/>
            <a:ext cx="839755" cy="61555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3" name="Metin kutusu 2">
            <a:extLst>
              <a:ext uri="{FF2B5EF4-FFF2-40B4-BE49-F238E27FC236}">
                <a16:creationId xmlns="" xmlns:a16="http://schemas.microsoft.com/office/drawing/2014/main" id="{0DD29760-76AD-4922-ADD4-C2596A4F3B5A}"/>
              </a:ext>
            </a:extLst>
          </p:cNvPr>
          <p:cNvSpPr txBox="1"/>
          <p:nvPr/>
        </p:nvSpPr>
        <p:spPr>
          <a:xfrm>
            <a:off x="7507094" y="1550113"/>
            <a:ext cx="163690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200" b="1" dirty="0"/>
              <a:t>10.15</a:t>
            </a:r>
          </a:p>
        </p:txBody>
      </p:sp>
      <p:pic>
        <p:nvPicPr>
          <p:cNvPr id="5" name="Resim 4">
            <a:extLst>
              <a:ext uri="{FF2B5EF4-FFF2-40B4-BE49-F238E27FC236}">
                <a16:creationId xmlns="" xmlns:a16="http://schemas.microsoft.com/office/drawing/2014/main" id="{0D258C5A-3EA5-4DA2-BF99-527A16C9E63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2738" y="1419819"/>
            <a:ext cx="888671" cy="888671"/>
          </a:xfrm>
          <a:prstGeom prst="rect">
            <a:avLst/>
          </a:prstGeom>
        </p:spPr>
      </p:pic>
      <p:pic>
        <p:nvPicPr>
          <p:cNvPr id="20" name="Resim 19">
            <a:extLst>
              <a:ext uri="{FF2B5EF4-FFF2-40B4-BE49-F238E27FC236}">
                <a16:creationId xmlns="" xmlns:a16="http://schemas.microsoft.com/office/drawing/2014/main" id="{47EA6540-E636-499B-B843-0DA8B934B8E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7979" y="3227199"/>
            <a:ext cx="888671" cy="888671"/>
          </a:xfrm>
          <a:prstGeom prst="rect">
            <a:avLst/>
          </a:prstGeom>
        </p:spPr>
      </p:pic>
      <p:pic>
        <p:nvPicPr>
          <p:cNvPr id="21" name="Resim 20">
            <a:extLst>
              <a:ext uri="{FF2B5EF4-FFF2-40B4-BE49-F238E27FC236}">
                <a16:creationId xmlns="" xmlns:a16="http://schemas.microsoft.com/office/drawing/2014/main" id="{FE950A8D-3018-4E31-8B3A-5E734B8EA66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8423" y="5034579"/>
            <a:ext cx="888671" cy="888671"/>
          </a:xfrm>
          <a:prstGeom prst="rect">
            <a:avLst/>
          </a:prstGeom>
        </p:spPr>
      </p:pic>
      <p:sp>
        <p:nvSpPr>
          <p:cNvPr id="24" name="Metin kutusu 23">
            <a:extLst>
              <a:ext uri="{FF2B5EF4-FFF2-40B4-BE49-F238E27FC236}">
                <a16:creationId xmlns="" xmlns:a16="http://schemas.microsoft.com/office/drawing/2014/main" id="{61DFF9B2-B56B-41F9-8DD3-3052522D3CAA}"/>
              </a:ext>
            </a:extLst>
          </p:cNvPr>
          <p:cNvSpPr txBox="1"/>
          <p:nvPr/>
        </p:nvSpPr>
        <p:spPr>
          <a:xfrm>
            <a:off x="7507094" y="3369576"/>
            <a:ext cx="163690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200" b="1" dirty="0"/>
              <a:t>10.15</a:t>
            </a:r>
          </a:p>
        </p:txBody>
      </p:sp>
      <p:sp>
        <p:nvSpPr>
          <p:cNvPr id="25" name="Metin kutusu 24">
            <a:extLst>
              <a:ext uri="{FF2B5EF4-FFF2-40B4-BE49-F238E27FC236}">
                <a16:creationId xmlns="" xmlns:a16="http://schemas.microsoft.com/office/drawing/2014/main" id="{ACF981F8-B2DC-4B54-9D73-455B62C83021}"/>
              </a:ext>
            </a:extLst>
          </p:cNvPr>
          <p:cNvSpPr txBox="1"/>
          <p:nvPr/>
        </p:nvSpPr>
        <p:spPr>
          <a:xfrm>
            <a:off x="7507094" y="5155487"/>
            <a:ext cx="163690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200" b="1" dirty="0"/>
              <a:t>15.45</a:t>
            </a:r>
          </a:p>
        </p:txBody>
      </p:sp>
    </p:spTree>
    <p:extLst>
      <p:ext uri="{BB962C8B-B14F-4D97-AF65-F5344CB8AC3E}">
        <p14:creationId xmlns:p14="http://schemas.microsoft.com/office/powerpoint/2010/main" val="24776998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000"/>
                            </p:stCondLst>
                            <p:childTnLst>
                              <p:par>
                                <p:cTn id="4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2000"/>
                            </p:stCondLst>
                            <p:childTnLst>
                              <p:par>
                                <p:cTn id="68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29" grpId="0" animBg="1"/>
      <p:bldP spid="28" grpId="0" animBg="1"/>
      <p:bldP spid="22" grpId="0"/>
      <p:bldP spid="23" grpId="0"/>
      <p:bldP spid="3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25 Dikdörtgen"/>
          <p:cNvSpPr/>
          <p:nvPr/>
        </p:nvSpPr>
        <p:spPr>
          <a:xfrm>
            <a:off x="0" y="0"/>
            <a:ext cx="9144000" cy="99203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grpSp>
        <p:nvGrpSpPr>
          <p:cNvPr id="4" name="Group 3"/>
          <p:cNvGrpSpPr/>
          <p:nvPr/>
        </p:nvGrpSpPr>
        <p:grpSpPr>
          <a:xfrm>
            <a:off x="-163902" y="116797"/>
            <a:ext cx="9144000" cy="1077218"/>
            <a:chOff x="-218536" y="-1046798"/>
            <a:chExt cx="12192000" cy="1436291"/>
          </a:xfrm>
        </p:grpSpPr>
        <p:sp>
          <p:nvSpPr>
            <p:cNvPr id="5" name="TextBox 4"/>
            <p:cNvSpPr txBox="1"/>
            <p:nvPr/>
          </p:nvSpPr>
          <p:spPr>
            <a:xfrm>
              <a:off x="-218536" y="-1046798"/>
              <a:ext cx="12192000" cy="1436291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brightRoom" dir="t"/>
              </a:scene3d>
              <a:sp3d contourW="6350" prstMaterial="plastic">
                <a:bevelT w="20320" h="20320" prst="angle"/>
                <a:contourClr>
                  <a:schemeClr val="accent1">
                    <a:tint val="100000"/>
                    <a:shade val="100000"/>
                    <a:hueMod val="100000"/>
                    <a:satMod val="100000"/>
                  </a:schemeClr>
                </a:contourClr>
              </a:sp3d>
            </a:bodyPr>
            <a:lstStyle/>
            <a:p>
              <a:pPr algn="ctr"/>
              <a:r>
                <a:rPr lang="tr-TR" sz="4000" b="1" cap="all" dirty="0">
                  <a:ln/>
                  <a:solidFill>
                    <a:schemeClr val="accent1"/>
                  </a:solidFill>
                  <a:effectLst>
                    <a:outerShdw blurRad="19685" dist="12700" dir="5400000" algn="tl" rotWithShape="0">
                      <a:schemeClr val="accent1">
                        <a:satMod val="130000"/>
                        <a:alpha val="60000"/>
                      </a:schemeClr>
                    </a:outerShdw>
                    <a:reflection blurRad="10000" stA="55000" endPos="48000" dist="500" dir="5400000" sy="-100000" algn="bl" rotWithShape="0"/>
                  </a:effectLst>
                  <a:latin typeface="Bebas Neue" panose="020B0606020202050201" pitchFamily="34" charset="0"/>
                </a:rPr>
                <a:t> </a:t>
              </a:r>
              <a:r>
                <a:rPr lang="tr-TR" sz="4000" dirty="0">
                  <a:ln w="0"/>
                  <a:solidFill>
                    <a:schemeClr val="accent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Bebas Neue" panose="020B0606020202050201" pitchFamily="34" charset="0"/>
                </a:rPr>
                <a:t> TYT SORU SAYILARI</a:t>
              </a:r>
            </a:p>
            <a:p>
              <a:pPr algn="ctr"/>
              <a:endParaRPr lang="en-US" sz="2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Bebas Neue" panose="020B0606020202050201" pitchFamily="34" charset="0"/>
              </a:endParaRPr>
            </a:p>
          </p:txBody>
        </p:sp>
        <p:sp>
          <p:nvSpPr>
            <p:cNvPr id="6" name="Rectangle 5"/>
            <p:cNvSpPr/>
            <p:nvPr/>
          </p:nvSpPr>
          <p:spPr>
            <a:xfrm>
              <a:off x="543153" y="-433978"/>
              <a:ext cx="10944665" cy="615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tr-TR" sz="2400" b="1" dirty="0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</a:rPr>
                <a:t>TEMEL YETERLİLİK TESTİ</a:t>
              </a:r>
              <a:endParaRPr lang="en-US" sz="2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endParaRPr>
            </a:p>
          </p:txBody>
        </p:sp>
      </p:grpSp>
      <p:sp>
        <p:nvSpPr>
          <p:cNvPr id="9" name="Rectangle 8"/>
          <p:cNvSpPr/>
          <p:nvPr/>
        </p:nvSpPr>
        <p:spPr>
          <a:xfrm>
            <a:off x="4905814" y="1345237"/>
            <a:ext cx="94114" cy="4975761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8" name="TextBox 7"/>
          <p:cNvSpPr txBox="1"/>
          <p:nvPr/>
        </p:nvSpPr>
        <p:spPr>
          <a:xfrm>
            <a:off x="667199" y="1122140"/>
            <a:ext cx="181924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4000" b="1" dirty="0">
                <a:solidFill>
                  <a:schemeClr val="accent1">
                    <a:lumMod val="75000"/>
                  </a:schemeClr>
                </a:solidFill>
              </a:rPr>
              <a:t>Türkçe</a:t>
            </a:r>
            <a:endParaRPr lang="en-US" sz="40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3317542" y="1094058"/>
            <a:ext cx="829210" cy="82921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40</a:t>
            </a:r>
            <a:endParaRPr lang="en-US" sz="24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3295686" y="2204956"/>
            <a:ext cx="868837" cy="868837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40</a:t>
            </a:r>
            <a:endParaRPr lang="en-US" sz="24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2" name="Oval 11"/>
          <p:cNvSpPr/>
          <p:nvPr/>
        </p:nvSpPr>
        <p:spPr>
          <a:xfrm>
            <a:off x="3304848" y="3434351"/>
            <a:ext cx="915583" cy="915583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20</a:t>
            </a:r>
            <a:endParaRPr lang="en-US" sz="24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3" name="Oval 12"/>
          <p:cNvSpPr/>
          <p:nvPr/>
        </p:nvSpPr>
        <p:spPr>
          <a:xfrm>
            <a:off x="3360064" y="4892196"/>
            <a:ext cx="921892" cy="921892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20</a:t>
            </a:r>
            <a:endParaRPr lang="en-US" sz="24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grpSp>
        <p:nvGrpSpPr>
          <p:cNvPr id="40" name="39 Grup"/>
          <p:cNvGrpSpPr/>
          <p:nvPr/>
        </p:nvGrpSpPr>
        <p:grpSpPr>
          <a:xfrm>
            <a:off x="274402" y="5586903"/>
            <a:ext cx="2604836" cy="1000663"/>
            <a:chOff x="6455185" y="3940592"/>
            <a:chExt cx="2423681" cy="1000663"/>
          </a:xfrm>
        </p:grpSpPr>
        <p:sp>
          <p:nvSpPr>
            <p:cNvPr id="28" name="27 Yuvarlatılmış Dikdörtgen"/>
            <p:cNvSpPr/>
            <p:nvPr/>
          </p:nvSpPr>
          <p:spPr>
            <a:xfrm>
              <a:off x="6456929" y="3940592"/>
              <a:ext cx="1807980" cy="1000663"/>
            </a:xfrm>
            <a:prstGeom prst="round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6455185" y="3967143"/>
              <a:ext cx="2423681" cy="95410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tr-TR" sz="1400" b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Coğrafya                     </a:t>
              </a:r>
              <a:r>
                <a:rPr lang="tr-TR" sz="1400" b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:</a:t>
              </a:r>
              <a:r>
                <a:rPr lang="tr-TR" sz="1400" b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5</a:t>
              </a:r>
            </a:p>
            <a:p>
              <a:r>
                <a:rPr lang="tr-TR" sz="1400" b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Din Kültürü ve </a:t>
              </a:r>
              <a:r>
                <a:rPr lang="tr-TR" sz="1400" b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A.B.  :5</a:t>
              </a:r>
              <a:endParaRPr lang="tr-TR" sz="1400" b="1" dirty="0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  <a:p>
              <a:r>
                <a:rPr lang="tr-TR" sz="1400" b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Felsefe                        </a:t>
              </a:r>
              <a:r>
                <a:rPr lang="tr-TR" sz="1400" b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:</a:t>
              </a:r>
              <a:r>
                <a:rPr lang="tr-TR" sz="1400" b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5</a:t>
              </a:r>
            </a:p>
            <a:p>
              <a:r>
                <a:rPr lang="tr-TR" sz="1400" b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Tarih                            </a:t>
              </a:r>
              <a:r>
                <a:rPr lang="tr-TR" sz="1400" b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:</a:t>
              </a:r>
              <a:r>
                <a:rPr lang="tr-TR" sz="1400" b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5</a:t>
              </a:r>
              <a:endParaRPr lang="en-US" sz="1400" b="1" dirty="0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197661" y="5004026"/>
            <a:ext cx="31667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600" b="1" dirty="0">
                <a:solidFill>
                  <a:schemeClr val="accent6">
                    <a:lumMod val="75000"/>
                  </a:schemeClr>
                </a:solidFill>
              </a:rPr>
              <a:t>Sosyal Bilimler</a:t>
            </a:r>
            <a:endParaRPr lang="en-US" sz="36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12699" y="2276633"/>
            <a:ext cx="23643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600" b="1" dirty="0">
                <a:solidFill>
                  <a:schemeClr val="accent2">
                    <a:lumMod val="75000"/>
                  </a:schemeClr>
                </a:solidFill>
              </a:rPr>
              <a:t>Matematik</a:t>
            </a:r>
            <a:endParaRPr lang="en-US" sz="36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grpSp>
        <p:nvGrpSpPr>
          <p:cNvPr id="45" name="44 Grup"/>
          <p:cNvGrpSpPr/>
          <p:nvPr/>
        </p:nvGrpSpPr>
        <p:grpSpPr>
          <a:xfrm>
            <a:off x="268088" y="4058076"/>
            <a:ext cx="1348716" cy="836762"/>
            <a:chOff x="1397478" y="4632386"/>
            <a:chExt cx="1348716" cy="836762"/>
          </a:xfrm>
        </p:grpSpPr>
        <p:sp>
          <p:nvSpPr>
            <p:cNvPr id="37" name="36 Yuvarlatılmış Dikdörtgen"/>
            <p:cNvSpPr/>
            <p:nvPr/>
          </p:nvSpPr>
          <p:spPr>
            <a:xfrm>
              <a:off x="1397478" y="4632386"/>
              <a:ext cx="1348716" cy="836762"/>
            </a:xfrm>
            <a:prstGeom prst="roundRect">
              <a:avLst/>
            </a:prstGeom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  <p:sp>
          <p:nvSpPr>
            <p:cNvPr id="18" name="Rectangle 17"/>
            <p:cNvSpPr/>
            <p:nvPr/>
          </p:nvSpPr>
          <p:spPr>
            <a:xfrm>
              <a:off x="1595887" y="4678698"/>
              <a:ext cx="1147313" cy="73866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tr-TR" sz="1400" b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Fizik      :7</a:t>
              </a:r>
            </a:p>
            <a:p>
              <a:r>
                <a:rPr lang="tr-TR" sz="1400" b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Kimya   :7</a:t>
              </a:r>
            </a:p>
            <a:p>
              <a:r>
                <a:rPr lang="tr-TR" sz="1400" b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Biyoloji :6</a:t>
              </a:r>
              <a:endParaRPr lang="en-US" sz="1400" b="1" dirty="0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</p:grpSp>
      <p:sp>
        <p:nvSpPr>
          <p:cNvPr id="19" name="TextBox 18"/>
          <p:cNvSpPr txBox="1"/>
          <p:nvPr/>
        </p:nvSpPr>
        <p:spPr>
          <a:xfrm>
            <a:off x="143795" y="3510671"/>
            <a:ext cx="296349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600" b="1" dirty="0">
                <a:solidFill>
                  <a:schemeClr val="accent3">
                    <a:lumMod val="50000"/>
                  </a:schemeClr>
                </a:solidFill>
              </a:rPr>
              <a:t>Fen Bilimleri</a:t>
            </a:r>
            <a:endParaRPr lang="en-US" sz="36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24" name="Oval 23"/>
          <p:cNvSpPr/>
          <p:nvPr/>
        </p:nvSpPr>
        <p:spPr>
          <a:xfrm>
            <a:off x="4832599" y="1122140"/>
            <a:ext cx="244943" cy="244943"/>
          </a:xfrm>
          <a:prstGeom prst="ellipse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5" name="Oval 24"/>
          <p:cNvSpPr/>
          <p:nvPr/>
        </p:nvSpPr>
        <p:spPr>
          <a:xfrm>
            <a:off x="4837598" y="6226362"/>
            <a:ext cx="228045" cy="228045"/>
          </a:xfrm>
          <a:prstGeom prst="ellipse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grpSp>
        <p:nvGrpSpPr>
          <p:cNvPr id="35" name="34 Grup"/>
          <p:cNvGrpSpPr/>
          <p:nvPr/>
        </p:nvGrpSpPr>
        <p:grpSpPr>
          <a:xfrm>
            <a:off x="4836695" y="2568704"/>
            <a:ext cx="2389517" cy="1830758"/>
            <a:chOff x="2568811" y="1201121"/>
            <a:chExt cx="2389517" cy="1830758"/>
          </a:xfrm>
        </p:grpSpPr>
        <p:sp>
          <p:nvSpPr>
            <p:cNvPr id="31" name="30 Metin kutusu"/>
            <p:cNvSpPr txBox="1"/>
            <p:nvPr/>
          </p:nvSpPr>
          <p:spPr>
            <a:xfrm>
              <a:off x="2568811" y="1201121"/>
              <a:ext cx="2389517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44000">
                <a:spcAft>
                  <a:spcPts val="600"/>
                </a:spcAft>
              </a:pPr>
              <a:r>
                <a:rPr lang="tr-TR" sz="8000" b="1" dirty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1">
                          <a:tint val="40000"/>
                          <a:satMod val="250000"/>
                        </a:schemeClr>
                      </a:gs>
                      <a:gs pos="9000">
                        <a:schemeClr val="accent1">
                          <a:tint val="52000"/>
                          <a:satMod val="300000"/>
                        </a:schemeClr>
                      </a:gs>
                      <a:gs pos="50000">
                        <a:schemeClr val="accent1">
                          <a:shade val="20000"/>
                          <a:satMod val="300000"/>
                        </a:schemeClr>
                      </a:gs>
                      <a:gs pos="79000">
                        <a:schemeClr val="accent1">
                          <a:tint val="52000"/>
                          <a:satMod val="300000"/>
                        </a:schemeClr>
                      </a:gs>
                      <a:gs pos="100000">
                        <a:schemeClr val="accent1">
                          <a:tint val="40000"/>
                          <a:satMod val="250000"/>
                        </a:schemeClr>
                      </a:gs>
                    </a:gsLst>
                    <a:lin ang="5400000"/>
                  </a:gradFill>
                </a:rPr>
                <a:t>120</a:t>
              </a:r>
              <a:endParaRPr lang="tr-TR" dirty="0"/>
            </a:p>
          </p:txBody>
        </p:sp>
        <p:sp>
          <p:nvSpPr>
            <p:cNvPr id="33" name="32 Metin kutusu"/>
            <p:cNvSpPr txBox="1"/>
            <p:nvPr/>
          </p:nvSpPr>
          <p:spPr>
            <a:xfrm>
              <a:off x="2797759" y="2108549"/>
              <a:ext cx="1535503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r-TR" sz="5400" dirty="0"/>
                <a:t>Soru</a:t>
              </a:r>
            </a:p>
          </p:txBody>
        </p:sp>
      </p:grpSp>
      <p:grpSp>
        <p:nvGrpSpPr>
          <p:cNvPr id="46" name="45 Grup"/>
          <p:cNvGrpSpPr/>
          <p:nvPr/>
        </p:nvGrpSpPr>
        <p:grpSpPr>
          <a:xfrm>
            <a:off x="6915158" y="2715029"/>
            <a:ext cx="2389517" cy="1716354"/>
            <a:chOff x="6208143" y="980536"/>
            <a:chExt cx="2389517" cy="1691296"/>
          </a:xfrm>
        </p:grpSpPr>
        <p:sp>
          <p:nvSpPr>
            <p:cNvPr id="32" name="31 Metin kutusu"/>
            <p:cNvSpPr txBox="1"/>
            <p:nvPr/>
          </p:nvSpPr>
          <p:spPr>
            <a:xfrm>
              <a:off x="6208143" y="980536"/>
              <a:ext cx="2389517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r-TR" sz="8000" b="1" dirty="0" smtClean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1">
                          <a:tint val="40000"/>
                          <a:satMod val="250000"/>
                        </a:schemeClr>
                      </a:gs>
                      <a:gs pos="9000">
                        <a:schemeClr val="accent1">
                          <a:tint val="52000"/>
                          <a:satMod val="300000"/>
                        </a:schemeClr>
                      </a:gs>
                      <a:gs pos="50000">
                        <a:schemeClr val="accent1">
                          <a:shade val="20000"/>
                          <a:satMod val="300000"/>
                        </a:schemeClr>
                      </a:gs>
                      <a:gs pos="79000">
                        <a:schemeClr val="accent1">
                          <a:tint val="52000"/>
                          <a:satMod val="300000"/>
                        </a:schemeClr>
                      </a:gs>
                      <a:gs pos="100000">
                        <a:schemeClr val="accent1">
                          <a:tint val="40000"/>
                          <a:satMod val="250000"/>
                        </a:schemeClr>
                      </a:gs>
                    </a:gsLst>
                    <a:lin ang="5400000"/>
                  </a:gradFill>
                </a:rPr>
                <a:t>165</a:t>
              </a:r>
              <a:endParaRPr lang="tr-TR" dirty="0"/>
            </a:p>
          </p:txBody>
        </p:sp>
        <p:sp>
          <p:nvSpPr>
            <p:cNvPr id="34" name="33 Metin kutusu"/>
            <p:cNvSpPr txBox="1"/>
            <p:nvPr/>
          </p:nvSpPr>
          <p:spPr>
            <a:xfrm>
              <a:off x="6320286" y="1963946"/>
              <a:ext cx="1788544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r-TR" sz="4000" dirty="0"/>
                <a:t>Dakika</a:t>
              </a:r>
            </a:p>
          </p:txBody>
        </p:sp>
      </p:grpSp>
      <p:sp>
        <p:nvSpPr>
          <p:cNvPr id="29" name="28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b="1" dirty="0"/>
              <a:t>www.rehberlikservisim.com</a:t>
            </a:r>
          </a:p>
        </p:txBody>
      </p:sp>
      <p:sp>
        <p:nvSpPr>
          <p:cNvPr id="30" name="29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0443AE-4F20-4B40-B91B-135E9B6A23DD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51590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35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770" decel="100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770" decel="100000"/>
                                        <p:tgtEl>
                                          <p:spTgt spid="46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1" dur="77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3" dur="77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39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000"/>
                            </p:stCondLst>
                            <p:childTnLst>
                              <p:par>
                                <p:cTn id="41" presetID="54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500"/>
                            </p:stCondLst>
                            <p:childTnLst>
                              <p:par>
                                <p:cTn id="49" presetID="54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2000"/>
                            </p:stCondLst>
                            <p:childTnLst>
                              <p:par>
                                <p:cTn id="57" presetID="39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2500"/>
                            </p:stCondLst>
                            <p:childTnLst>
                              <p:par>
                                <p:cTn id="64" presetID="39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Dikdörtgen"/>
          <p:cNvSpPr/>
          <p:nvPr/>
        </p:nvSpPr>
        <p:spPr>
          <a:xfrm>
            <a:off x="0" y="0"/>
            <a:ext cx="9144000" cy="99203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pic>
        <p:nvPicPr>
          <p:cNvPr id="4" name="3 İçerik Yer Tutucusu" descr="yks-soru-sayilari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774711" y="905654"/>
            <a:ext cx="5214910" cy="5797969"/>
          </a:xfrm>
        </p:spPr>
      </p:pic>
      <p:sp>
        <p:nvSpPr>
          <p:cNvPr id="5" name="TextBox 4"/>
          <p:cNvSpPr txBox="1"/>
          <p:nvPr/>
        </p:nvSpPr>
        <p:spPr>
          <a:xfrm>
            <a:off x="-166254" y="-71254"/>
            <a:ext cx="9144000" cy="107721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tr-TR" sz="4000" b="1" cap="all" dirty="0" err="1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Bebas Neue" panose="020B0606020202050201" pitchFamily="34" charset="0"/>
              </a:rPr>
              <a:t>Iı</a:t>
            </a:r>
            <a:r>
              <a:rPr lang="tr-TR" sz="4000" b="1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Bebas Neue" panose="020B0606020202050201" pitchFamily="34" charset="0"/>
              </a:rPr>
              <a:t>. oturum</a:t>
            </a:r>
          </a:p>
          <a:p>
            <a:pPr algn="ctr"/>
            <a:endParaRPr lang="en-US" sz="2400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Bebas Neue" panose="020B0606020202050201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90966" y="445781"/>
            <a:ext cx="820849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sz="2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SORU SAYILARI</a:t>
            </a:r>
            <a:endParaRPr lang="en-US" sz="2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8" name="7 Oval"/>
          <p:cNvSpPr/>
          <p:nvPr/>
        </p:nvSpPr>
        <p:spPr>
          <a:xfrm>
            <a:off x="249380" y="1167124"/>
            <a:ext cx="1745676" cy="1635453"/>
          </a:xfrm>
          <a:prstGeom prst="ellips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3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Soru Sayısı</a:t>
            </a:r>
          </a:p>
        </p:txBody>
      </p:sp>
      <p:sp>
        <p:nvSpPr>
          <p:cNvPr id="9" name="8 Oval"/>
          <p:cNvSpPr/>
          <p:nvPr/>
        </p:nvSpPr>
        <p:spPr>
          <a:xfrm>
            <a:off x="1969324" y="4035631"/>
            <a:ext cx="1308266" cy="1332015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180</a:t>
            </a:r>
          </a:p>
          <a:p>
            <a:pPr algn="ctr"/>
            <a:r>
              <a:rPr lang="tr-TR" sz="20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Dk</a:t>
            </a:r>
            <a:r>
              <a:rPr lang="tr-TR" sz="3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</a:t>
            </a:r>
          </a:p>
        </p:txBody>
      </p:sp>
      <p:pic>
        <p:nvPicPr>
          <p:cNvPr id="10" name="9 Resim" descr="forum_eylemce_clock_82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93819" y="3813262"/>
            <a:ext cx="1760612" cy="1772508"/>
          </a:xfrm>
          <a:prstGeom prst="rect">
            <a:avLst/>
          </a:prstGeom>
        </p:spPr>
      </p:pic>
      <p:sp>
        <p:nvSpPr>
          <p:cNvPr id="11" name="10 Oval"/>
          <p:cNvSpPr/>
          <p:nvPr/>
        </p:nvSpPr>
        <p:spPr>
          <a:xfrm>
            <a:off x="1983181" y="1520041"/>
            <a:ext cx="1306286" cy="1246910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3600" b="1" dirty="0"/>
              <a:t>160</a:t>
            </a:r>
          </a:p>
        </p:txBody>
      </p:sp>
      <p:sp>
        <p:nvSpPr>
          <p:cNvPr id="12" name="11 Altbilgi Yer Tutucusu"/>
          <p:cNvSpPr>
            <a:spLocks noGrp="1"/>
          </p:cNvSpPr>
          <p:nvPr>
            <p:ph type="ftr" sz="quarter" idx="11"/>
          </p:nvPr>
        </p:nvSpPr>
        <p:spPr>
          <a:xfrm>
            <a:off x="636624" y="6335086"/>
            <a:ext cx="3086100" cy="365125"/>
          </a:xfrm>
        </p:spPr>
        <p:txBody>
          <a:bodyPr/>
          <a:lstStyle/>
          <a:p>
            <a:r>
              <a:rPr lang="en-US" b="1" dirty="0"/>
              <a:t>www.rehberlikservisim.com</a:t>
            </a:r>
          </a:p>
        </p:txBody>
      </p:sp>
      <p:sp>
        <p:nvSpPr>
          <p:cNvPr id="13" name="12 Slayt Numarası Yer Tutucusu"/>
          <p:cNvSpPr>
            <a:spLocks noGrp="1"/>
          </p:cNvSpPr>
          <p:nvPr>
            <p:ph type="sldNum" sz="quarter" idx="12"/>
          </p:nvPr>
        </p:nvSpPr>
        <p:spPr>
          <a:xfrm>
            <a:off x="0" y="6356350"/>
            <a:ext cx="606056" cy="365125"/>
          </a:xfrm>
        </p:spPr>
        <p:txBody>
          <a:bodyPr/>
          <a:lstStyle/>
          <a:p>
            <a:fld id="{2F0443AE-4F20-4B40-B91B-135E9B6A23DD}" type="slidenum">
              <a:rPr lang="en-US" smtClean="0"/>
              <a:pPr/>
              <a:t>8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31 Dikdörtgen"/>
          <p:cNvSpPr/>
          <p:nvPr/>
        </p:nvSpPr>
        <p:spPr>
          <a:xfrm>
            <a:off x="0" y="0"/>
            <a:ext cx="9144000" cy="99203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33" name="TextBox 4"/>
          <p:cNvSpPr txBox="1"/>
          <p:nvPr/>
        </p:nvSpPr>
        <p:spPr>
          <a:xfrm>
            <a:off x="-163902" y="10465"/>
            <a:ext cx="9144000" cy="107721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tr-TR" sz="40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ea typeface="Roboto Bk" pitchFamily="2" charset="0"/>
              </a:rPr>
              <a:t>DİL SINAVI</a:t>
            </a:r>
            <a:endParaRPr lang="tr-TR" sz="400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ea typeface="Roboto Bk" pitchFamily="2" charset="0"/>
            </a:endParaRPr>
          </a:p>
          <a:p>
            <a:pPr algn="ctr"/>
            <a:endParaRPr lang="en-US" sz="2400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ea typeface="Roboto Bk" pitchFamily="2" charset="0"/>
            </a:endParaRPr>
          </a:p>
        </p:txBody>
      </p:sp>
      <p:sp>
        <p:nvSpPr>
          <p:cNvPr id="34" name="Rectangle 5"/>
          <p:cNvSpPr/>
          <p:nvPr/>
        </p:nvSpPr>
        <p:spPr>
          <a:xfrm>
            <a:off x="243463" y="576412"/>
            <a:ext cx="820849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sz="2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SORU SAYISI VE SINAV SÜRESİ</a:t>
            </a:r>
            <a:endParaRPr lang="en-US" sz="2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12" name="11 Resim" descr="foreign-language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1853608"/>
            <a:ext cx="3133061" cy="3133061"/>
          </a:xfrm>
          <a:prstGeom prst="rect">
            <a:avLst/>
          </a:prstGeom>
        </p:spPr>
      </p:pic>
      <p:sp>
        <p:nvSpPr>
          <p:cNvPr id="14" name="13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b="1" dirty="0"/>
              <a:t>www.rehberlikservisim.com</a:t>
            </a:r>
          </a:p>
        </p:txBody>
      </p:sp>
      <p:sp>
        <p:nvSpPr>
          <p:cNvPr id="18" name="17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0443AE-4F20-4B40-B91B-135E9B6A23DD}" type="slidenum">
              <a:rPr lang="en-US" smtClean="0"/>
              <a:pPr/>
              <a:t>9</a:t>
            </a:fld>
            <a:endParaRPr lang="en-US"/>
          </a:p>
        </p:txBody>
      </p:sp>
      <p:grpSp>
        <p:nvGrpSpPr>
          <p:cNvPr id="5" name="Grup 4"/>
          <p:cNvGrpSpPr/>
          <p:nvPr/>
        </p:nvGrpSpPr>
        <p:grpSpPr>
          <a:xfrm>
            <a:off x="3391786" y="2197505"/>
            <a:ext cx="4008474" cy="871870"/>
            <a:chOff x="3391786" y="2197505"/>
            <a:chExt cx="4008474" cy="871870"/>
          </a:xfrm>
        </p:grpSpPr>
        <p:sp>
          <p:nvSpPr>
            <p:cNvPr id="19" name="18 Yuvarlatılmış Dikdörtgen"/>
            <p:cNvSpPr/>
            <p:nvPr/>
          </p:nvSpPr>
          <p:spPr>
            <a:xfrm>
              <a:off x="3391786" y="2197505"/>
              <a:ext cx="4008474" cy="871870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r>
                <a:rPr lang="tr-TR" sz="2400" b="1" dirty="0"/>
                <a:t>Soru Sayısı</a:t>
              </a:r>
            </a:p>
          </p:txBody>
        </p:sp>
        <p:sp>
          <p:nvSpPr>
            <p:cNvPr id="4" name="Oval 3"/>
            <p:cNvSpPr/>
            <p:nvPr/>
          </p:nvSpPr>
          <p:spPr>
            <a:xfrm>
              <a:off x="6145620" y="2229403"/>
              <a:ext cx="1117304" cy="839972"/>
            </a:xfrm>
            <a:prstGeom prst="ellipse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tr-TR" sz="3600" b="1" dirty="0"/>
                <a:t>80</a:t>
              </a:r>
            </a:p>
          </p:txBody>
        </p:sp>
      </p:grpSp>
      <p:grpSp>
        <p:nvGrpSpPr>
          <p:cNvPr id="6" name="Grup 5"/>
          <p:cNvGrpSpPr/>
          <p:nvPr/>
        </p:nvGrpSpPr>
        <p:grpSpPr>
          <a:xfrm>
            <a:off x="3391786" y="3661145"/>
            <a:ext cx="4646428" cy="873752"/>
            <a:chOff x="3391786" y="3661145"/>
            <a:chExt cx="4646428" cy="873752"/>
          </a:xfrm>
        </p:grpSpPr>
        <p:sp>
          <p:nvSpPr>
            <p:cNvPr id="21" name="20 Yuvarlatılmış Dikdörtgen"/>
            <p:cNvSpPr/>
            <p:nvPr/>
          </p:nvSpPr>
          <p:spPr>
            <a:xfrm>
              <a:off x="3391786" y="3661145"/>
              <a:ext cx="4646428" cy="871870"/>
            </a:xfrm>
            <a:prstGeom prst="roundRect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r>
                <a:rPr lang="tr-TR" sz="2400" b="1" dirty="0"/>
                <a:t>Sınav Süresi</a:t>
              </a:r>
            </a:p>
          </p:txBody>
        </p:sp>
        <p:sp>
          <p:nvSpPr>
            <p:cNvPr id="22" name="Oval 21"/>
            <p:cNvSpPr/>
            <p:nvPr/>
          </p:nvSpPr>
          <p:spPr>
            <a:xfrm>
              <a:off x="6583325" y="3661145"/>
              <a:ext cx="1316666" cy="873752"/>
            </a:xfrm>
            <a:prstGeom prst="ellipse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tr-TR" sz="3600" b="1" dirty="0"/>
                <a:t>120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5956963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000"/>
                            </p:stCondLst>
                            <p:childTnLst>
                              <p:par>
                                <p:cTn id="39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Custom 5">
      <a:dk1>
        <a:srgbClr val="000000"/>
      </a:dk1>
      <a:lt1>
        <a:sysClr val="window" lastClr="FFFFFF"/>
      </a:lt1>
      <a:dk2>
        <a:srgbClr val="17406D"/>
      </a:dk2>
      <a:lt2>
        <a:srgbClr val="DBEFF9"/>
      </a:lt2>
      <a:accent1>
        <a:srgbClr val="EF0000"/>
      </a:accent1>
      <a:accent2>
        <a:srgbClr val="FFC30B"/>
      </a:accent2>
      <a:accent3>
        <a:srgbClr val="6DAA2D"/>
      </a:accent3>
      <a:accent4>
        <a:srgbClr val="01E569"/>
      </a:accent4>
      <a:accent5>
        <a:srgbClr val="05BBFF"/>
      </a:accent5>
      <a:accent6>
        <a:srgbClr val="008BEF"/>
      </a:accent6>
      <a:hlink>
        <a:srgbClr val="FF9A07"/>
      </a:hlink>
      <a:folHlink>
        <a:srgbClr val="3ECCB4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1647</TotalTime>
  <Words>1111</Words>
  <Application>Microsoft Office PowerPoint</Application>
  <PresentationFormat>Ekran Gösterisi (4:3)</PresentationFormat>
  <Paragraphs>407</Paragraphs>
  <Slides>25</Slides>
  <Notes>1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7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25</vt:i4>
      </vt:variant>
    </vt:vector>
  </HeadingPairs>
  <TitlesOfParts>
    <vt:vector size="33" baseType="lpstr">
      <vt:lpstr>Adobe Heiti Std R</vt:lpstr>
      <vt:lpstr>Arial</vt:lpstr>
      <vt:lpstr>Arial Black</vt:lpstr>
      <vt:lpstr>Bebas Neue</vt:lpstr>
      <vt:lpstr>Calibri</vt:lpstr>
      <vt:lpstr>Calibri Light</vt:lpstr>
      <vt:lpstr>Roboto Bk</vt:lpstr>
      <vt:lpstr>Office Theme</vt:lpstr>
      <vt:lpstr>YÜKSEK ÖĞRETİM     KURUMLARI SINAVI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TYT PUANI İLE MSÜ ve POLİS MESLEK  YÜKSEKOKULU ÖN BAŞVURULARI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LOVEISH</dc:creator>
  <cp:lastModifiedBy>Microsoft hesabı</cp:lastModifiedBy>
  <cp:revision>134</cp:revision>
  <dcterms:created xsi:type="dcterms:W3CDTF">2015-11-06T18:34:53Z</dcterms:created>
  <dcterms:modified xsi:type="dcterms:W3CDTF">2022-10-03T13:51:25Z</dcterms:modified>
</cp:coreProperties>
</file>