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0" r:id="rId2"/>
    <p:sldId id="311" r:id="rId3"/>
    <p:sldId id="264" r:id="rId4"/>
    <p:sldId id="259" r:id="rId5"/>
    <p:sldId id="258" r:id="rId6"/>
    <p:sldId id="319" r:id="rId7"/>
    <p:sldId id="282" r:id="rId8"/>
    <p:sldId id="283" r:id="rId9"/>
    <p:sldId id="305" r:id="rId10"/>
    <p:sldId id="317" r:id="rId11"/>
    <p:sldId id="297" r:id="rId12"/>
    <p:sldId id="298" r:id="rId13"/>
    <p:sldId id="310"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21" r:id="rId27"/>
    <p:sldId id="276" r:id="rId28"/>
    <p:sldId id="277" r:id="rId29"/>
    <p:sldId id="303" r:id="rId30"/>
    <p:sldId id="322" r:id="rId31"/>
    <p:sldId id="285" r:id="rId32"/>
    <p:sldId id="286" r:id="rId33"/>
    <p:sldId id="306" r:id="rId34"/>
    <p:sldId id="323" r:id="rId35"/>
    <p:sldId id="288" r:id="rId36"/>
    <p:sldId id="289" r:id="rId37"/>
    <p:sldId id="307" r:id="rId38"/>
    <p:sldId id="318" r:id="rId39"/>
    <p:sldId id="294" r:id="rId40"/>
    <p:sldId id="295" r:id="rId41"/>
    <p:sldId id="309" r:id="rId42"/>
    <p:sldId id="316" r:id="rId43"/>
    <p:sldId id="272" r:id="rId44"/>
    <p:sldId id="273" r:id="rId45"/>
    <p:sldId id="301" r:id="rId46"/>
    <p:sldId id="315" r:id="rId47"/>
    <p:sldId id="274" r:id="rId48"/>
    <p:sldId id="275" r:id="rId49"/>
    <p:sldId id="302" r:id="rId50"/>
    <p:sldId id="314" r:id="rId51"/>
    <p:sldId id="291" r:id="rId52"/>
    <p:sldId id="292" r:id="rId53"/>
    <p:sldId id="308" r:id="rId54"/>
    <p:sldId id="320" r:id="rId55"/>
    <p:sldId id="279" r:id="rId56"/>
    <p:sldId id="280" r:id="rId57"/>
    <p:sldId id="304" r:id="rId58"/>
    <p:sldId id="299" r:id="rId59"/>
  </p:sldIdLst>
  <p:sldSz cx="9144000" cy="5143500" type="screen16x9"/>
  <p:notesSz cx="6858000" cy="9144000"/>
  <p:defaultText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9" autoAdjust="0"/>
    <p:restoredTop sz="94660"/>
  </p:normalViewPr>
  <p:slideViewPr>
    <p:cSldViewPr>
      <p:cViewPr varScale="1">
        <p:scale>
          <a:sx n="103" d="100"/>
          <a:sy n="103" d="100"/>
        </p:scale>
        <p:origin x="888" y="67"/>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3C876-C891-4A9D-BB8C-25F541C02F00}" type="datetimeFigureOut">
              <a:rPr lang="tr-TR" smtClean="0"/>
              <a:pPr/>
              <a:t>19.12.2021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ECA3C-2DB6-4681-8C3C-4A9664C5689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715609" rtl="0" eaLnBrk="1" latinLnBrk="0" hangingPunct="1">
      <a:defRPr sz="900" kern="1200">
        <a:solidFill>
          <a:schemeClr val="tx1"/>
        </a:solidFill>
        <a:latin typeface="+mn-lt"/>
        <a:ea typeface="+mn-ea"/>
        <a:cs typeface="+mn-cs"/>
      </a:defRPr>
    </a:lvl1pPr>
    <a:lvl2pPr marL="357805" algn="l" defTabSz="715609" rtl="0" eaLnBrk="1" latinLnBrk="0" hangingPunct="1">
      <a:defRPr sz="900" kern="1200">
        <a:solidFill>
          <a:schemeClr val="tx1"/>
        </a:solidFill>
        <a:latin typeface="+mn-lt"/>
        <a:ea typeface="+mn-ea"/>
        <a:cs typeface="+mn-cs"/>
      </a:defRPr>
    </a:lvl2pPr>
    <a:lvl3pPr marL="715609" algn="l" defTabSz="715609" rtl="0" eaLnBrk="1" latinLnBrk="0" hangingPunct="1">
      <a:defRPr sz="900" kern="1200">
        <a:solidFill>
          <a:schemeClr val="tx1"/>
        </a:solidFill>
        <a:latin typeface="+mn-lt"/>
        <a:ea typeface="+mn-ea"/>
        <a:cs typeface="+mn-cs"/>
      </a:defRPr>
    </a:lvl3pPr>
    <a:lvl4pPr marL="1073414" algn="l" defTabSz="715609" rtl="0" eaLnBrk="1" latinLnBrk="0" hangingPunct="1">
      <a:defRPr sz="900" kern="1200">
        <a:solidFill>
          <a:schemeClr val="tx1"/>
        </a:solidFill>
        <a:latin typeface="+mn-lt"/>
        <a:ea typeface="+mn-ea"/>
        <a:cs typeface="+mn-cs"/>
      </a:defRPr>
    </a:lvl4pPr>
    <a:lvl5pPr marL="1431219" algn="l" defTabSz="715609" rtl="0" eaLnBrk="1" latinLnBrk="0" hangingPunct="1">
      <a:defRPr sz="900" kern="1200">
        <a:solidFill>
          <a:schemeClr val="tx1"/>
        </a:solidFill>
        <a:latin typeface="+mn-lt"/>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41</a:t>
            </a:fld>
            <a:endParaRPr lang="tr-TR"/>
          </a:p>
        </p:txBody>
      </p:sp>
    </p:spTree>
    <p:extLst>
      <p:ext uri="{BB962C8B-B14F-4D97-AF65-F5344CB8AC3E}">
        <p14:creationId xmlns:p14="http://schemas.microsoft.com/office/powerpoint/2010/main" val="96989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45</a:t>
            </a:fld>
            <a:endParaRPr lang="tr-TR"/>
          </a:p>
        </p:txBody>
      </p:sp>
    </p:spTree>
    <p:extLst>
      <p:ext uri="{BB962C8B-B14F-4D97-AF65-F5344CB8AC3E}">
        <p14:creationId xmlns:p14="http://schemas.microsoft.com/office/powerpoint/2010/main" val="331082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49</a:t>
            </a:fld>
            <a:endParaRPr lang="tr-TR"/>
          </a:p>
        </p:txBody>
      </p:sp>
    </p:spTree>
    <p:extLst>
      <p:ext uri="{BB962C8B-B14F-4D97-AF65-F5344CB8AC3E}">
        <p14:creationId xmlns:p14="http://schemas.microsoft.com/office/powerpoint/2010/main" val="220168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53</a:t>
            </a:fld>
            <a:endParaRPr lang="tr-TR"/>
          </a:p>
        </p:txBody>
      </p:sp>
    </p:spTree>
    <p:extLst>
      <p:ext uri="{BB962C8B-B14F-4D97-AF65-F5344CB8AC3E}">
        <p14:creationId xmlns:p14="http://schemas.microsoft.com/office/powerpoint/2010/main" val="103624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57</a:t>
            </a:fld>
            <a:endParaRPr lang="tr-TR"/>
          </a:p>
        </p:txBody>
      </p:sp>
    </p:spTree>
    <p:extLst>
      <p:ext uri="{BB962C8B-B14F-4D97-AF65-F5344CB8AC3E}">
        <p14:creationId xmlns:p14="http://schemas.microsoft.com/office/powerpoint/2010/main" val="266224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9</a:t>
            </a:fld>
            <a:endParaRPr lang="tr-TR"/>
          </a:p>
        </p:txBody>
      </p:sp>
    </p:spTree>
    <p:extLst>
      <p:ext uri="{BB962C8B-B14F-4D97-AF65-F5344CB8AC3E}">
        <p14:creationId xmlns:p14="http://schemas.microsoft.com/office/powerpoint/2010/main" val="101351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755898" rtl="0" eaLnBrk="1" fontAlgn="auto" latinLnBrk="0" hangingPunct="1">
              <a:lnSpc>
                <a:spcPct val="100000"/>
              </a:lnSpc>
              <a:spcBef>
                <a:spcPts val="0"/>
              </a:spcBef>
              <a:spcAft>
                <a:spcPts val="0"/>
              </a:spcAft>
              <a:buClrTx/>
              <a:buSzTx/>
              <a:buFontTx/>
              <a:buNone/>
              <a:tabLst/>
              <a:defRPr/>
            </a:pPr>
            <a:fld id="{EB4ECA3C-2DB6-4681-8C3C-4A9664C56891}"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55898"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565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755898" rtl="0" eaLnBrk="1" fontAlgn="auto" latinLnBrk="0" hangingPunct="1">
              <a:lnSpc>
                <a:spcPct val="100000"/>
              </a:lnSpc>
              <a:spcBef>
                <a:spcPts val="0"/>
              </a:spcBef>
              <a:spcAft>
                <a:spcPts val="0"/>
              </a:spcAft>
              <a:buClrTx/>
              <a:buSzTx/>
              <a:buFontTx/>
              <a:buNone/>
              <a:tabLst/>
              <a:defRPr/>
            </a:pPr>
            <a:fld id="{EB4ECA3C-2DB6-4681-8C3C-4A9664C56891}"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55898"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41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755898" rtl="0" eaLnBrk="1" fontAlgn="auto" latinLnBrk="0" hangingPunct="1">
              <a:lnSpc>
                <a:spcPct val="100000"/>
              </a:lnSpc>
              <a:spcBef>
                <a:spcPts val="0"/>
              </a:spcBef>
              <a:spcAft>
                <a:spcPts val="0"/>
              </a:spcAft>
              <a:buClrTx/>
              <a:buSzTx/>
              <a:buFontTx/>
              <a:buNone/>
              <a:tabLst/>
              <a:defRPr/>
            </a:pPr>
            <a:fld id="{EB4ECA3C-2DB6-4681-8C3C-4A9664C56891}"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55898"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46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marL="0" marR="0" lvl="0" indent="0" algn="r" defTabSz="755898" rtl="0" eaLnBrk="1" fontAlgn="auto" latinLnBrk="0" hangingPunct="1">
              <a:lnSpc>
                <a:spcPct val="100000"/>
              </a:lnSpc>
              <a:spcBef>
                <a:spcPts val="0"/>
              </a:spcBef>
              <a:spcAft>
                <a:spcPts val="0"/>
              </a:spcAft>
              <a:buClrTx/>
              <a:buSzTx/>
              <a:buFontTx/>
              <a:buNone/>
              <a:tabLst/>
              <a:defRPr/>
            </a:pPr>
            <a:fld id="{EB4ECA3C-2DB6-4681-8C3C-4A9664C56891}"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55898"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26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29</a:t>
            </a:fld>
            <a:endParaRPr lang="tr-TR"/>
          </a:p>
        </p:txBody>
      </p:sp>
    </p:spTree>
    <p:extLst>
      <p:ext uri="{BB962C8B-B14F-4D97-AF65-F5344CB8AC3E}">
        <p14:creationId xmlns:p14="http://schemas.microsoft.com/office/powerpoint/2010/main" val="48479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33</a:t>
            </a:fld>
            <a:endParaRPr lang="tr-TR"/>
          </a:p>
        </p:txBody>
      </p:sp>
    </p:spTree>
    <p:extLst>
      <p:ext uri="{BB962C8B-B14F-4D97-AF65-F5344CB8AC3E}">
        <p14:creationId xmlns:p14="http://schemas.microsoft.com/office/powerpoint/2010/main" val="176100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37</a:t>
            </a:fld>
            <a:endParaRPr lang="tr-TR"/>
          </a:p>
        </p:txBody>
      </p:sp>
    </p:spTree>
    <p:extLst>
      <p:ext uri="{BB962C8B-B14F-4D97-AF65-F5344CB8AC3E}">
        <p14:creationId xmlns:p14="http://schemas.microsoft.com/office/powerpoint/2010/main" val="178559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1"/>
            <a:ext cx="6400800" cy="1314449"/>
          </a:xfrm>
        </p:spPr>
        <p:txBody>
          <a:bodyPr/>
          <a:lstStyle>
            <a:lvl1pPr marL="0" indent="0" algn="ctr">
              <a:buNone/>
              <a:defRPr>
                <a:solidFill>
                  <a:schemeClr val="tx1">
                    <a:tint val="75000"/>
                  </a:schemeClr>
                </a:solidFill>
              </a:defRPr>
            </a:lvl1pPr>
            <a:lvl2pPr marL="377949" indent="0" algn="ctr">
              <a:buNone/>
              <a:defRPr>
                <a:solidFill>
                  <a:schemeClr val="tx1">
                    <a:tint val="75000"/>
                  </a:schemeClr>
                </a:solidFill>
              </a:defRPr>
            </a:lvl2pPr>
            <a:lvl3pPr marL="755898" indent="0" algn="ctr">
              <a:buNone/>
              <a:defRPr>
                <a:solidFill>
                  <a:schemeClr val="tx1">
                    <a:tint val="75000"/>
                  </a:schemeClr>
                </a:solidFill>
              </a:defRPr>
            </a:lvl3pPr>
            <a:lvl4pPr marL="1133847" indent="0" algn="ctr">
              <a:buNone/>
              <a:defRPr>
                <a:solidFill>
                  <a:schemeClr val="tx1">
                    <a:tint val="75000"/>
                  </a:schemeClr>
                </a:solidFill>
              </a:defRPr>
            </a:lvl4pPr>
            <a:lvl5pPr marL="1511796" indent="0" algn="ctr">
              <a:buNone/>
              <a:defRPr>
                <a:solidFill>
                  <a:schemeClr val="tx1">
                    <a:tint val="75000"/>
                  </a:schemeClr>
                </a:solidFill>
              </a:defRPr>
            </a:lvl5pPr>
            <a:lvl6pPr marL="1889746" indent="0" algn="ctr">
              <a:buNone/>
              <a:defRPr>
                <a:solidFill>
                  <a:schemeClr val="tx1">
                    <a:tint val="75000"/>
                  </a:schemeClr>
                </a:solidFill>
              </a:defRPr>
            </a:lvl6pPr>
            <a:lvl7pPr marL="2267695" indent="0" algn="ctr">
              <a:buNone/>
              <a:defRPr>
                <a:solidFill>
                  <a:schemeClr val="tx1">
                    <a:tint val="75000"/>
                  </a:schemeClr>
                </a:solidFill>
              </a:defRPr>
            </a:lvl7pPr>
            <a:lvl8pPr marL="2645644" indent="0" algn="ctr">
              <a:buNone/>
              <a:defRPr>
                <a:solidFill>
                  <a:schemeClr val="tx1">
                    <a:tint val="75000"/>
                  </a:schemeClr>
                </a:solidFill>
              </a:defRPr>
            </a:lvl8pPr>
            <a:lvl9pPr marL="3023593"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FCD35D0-572B-40A0-9499-225EB14E2DD5}" type="datetime1">
              <a:rPr lang="tr-TR" smtClean="0"/>
              <a:pPr/>
              <a:t>19.12.2021</a:t>
            </a:fld>
            <a:endParaRPr lang="tr-TR"/>
          </a:p>
        </p:txBody>
      </p:sp>
      <p:sp>
        <p:nvSpPr>
          <p:cNvPr id="5" name="4 Altbilgi Yer Tutucusu"/>
          <p:cNvSpPr>
            <a:spLocks noGrp="1"/>
          </p:cNvSpPr>
          <p:nvPr>
            <p:ph type="ftr" sz="quarter" idx="11"/>
          </p:nvPr>
        </p:nvSpPr>
        <p:spPr/>
        <p:txBody>
          <a:bodyPr/>
          <a:lstStyle/>
          <a:p>
            <a:r>
              <a:rPr lang="tr-TR"/>
              <a:t>www.rehberlikservisim.com</a:t>
            </a: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E9FBD58-3C04-4053-BBB3-2CD92DE788CE}" type="datetime1">
              <a:rPr lang="tr-TR" smtClean="0"/>
              <a:pPr/>
              <a:t>19.12.2021</a:t>
            </a:fld>
            <a:endParaRPr lang="tr-TR"/>
          </a:p>
        </p:txBody>
      </p:sp>
      <p:sp>
        <p:nvSpPr>
          <p:cNvPr id="5" name="4 Altbilgi Yer Tutucusu"/>
          <p:cNvSpPr>
            <a:spLocks noGrp="1"/>
          </p:cNvSpPr>
          <p:nvPr>
            <p:ph type="ftr" sz="quarter" idx="11"/>
          </p:nvPr>
        </p:nvSpPr>
        <p:spPr/>
        <p:txBody>
          <a:bodyPr/>
          <a:lstStyle/>
          <a:p>
            <a:r>
              <a:rPr lang="tr-TR"/>
              <a:t>www.rehberlikservisim.com</a:t>
            </a: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570789" y="205979"/>
            <a:ext cx="2347912" cy="437673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22289" y="205979"/>
            <a:ext cx="6896100" cy="43767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4748A3D-D0E8-4EA1-A928-B585CEA00DBF}" type="datetime1">
              <a:rPr lang="tr-TR" smtClean="0"/>
              <a:pPr/>
              <a:t>19.12.2021</a:t>
            </a:fld>
            <a:endParaRPr lang="tr-TR"/>
          </a:p>
        </p:txBody>
      </p:sp>
      <p:sp>
        <p:nvSpPr>
          <p:cNvPr id="5" name="4 Altbilgi Yer Tutucusu"/>
          <p:cNvSpPr>
            <a:spLocks noGrp="1"/>
          </p:cNvSpPr>
          <p:nvPr>
            <p:ph type="ftr" sz="quarter" idx="11"/>
          </p:nvPr>
        </p:nvSpPr>
        <p:spPr/>
        <p:txBody>
          <a:bodyPr/>
          <a:lstStyle/>
          <a:p>
            <a:r>
              <a:rPr lang="tr-TR"/>
              <a:t>www.rehberlikservisim.com</a:t>
            </a: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4CD2B5E-8DEF-4D4D-AE1A-27D2998D36FE}" type="datetime1">
              <a:rPr lang="tr-TR" smtClean="0"/>
              <a:pPr/>
              <a:t>19.12.2021</a:t>
            </a:fld>
            <a:endParaRPr lang="tr-TR"/>
          </a:p>
        </p:txBody>
      </p:sp>
      <p:sp>
        <p:nvSpPr>
          <p:cNvPr id="5" name="4 Altbilgi Yer Tutucusu"/>
          <p:cNvSpPr>
            <a:spLocks noGrp="1"/>
          </p:cNvSpPr>
          <p:nvPr>
            <p:ph type="ftr" sz="quarter" idx="11"/>
          </p:nvPr>
        </p:nvSpPr>
        <p:spPr/>
        <p:txBody>
          <a:bodyPr/>
          <a:lstStyle/>
          <a:p>
            <a:r>
              <a:rPr lang="tr-TR"/>
              <a:t>www.rehberlikservisim.com</a:t>
            </a: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3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77949" indent="0">
              <a:buNone/>
              <a:defRPr sz="1500">
                <a:solidFill>
                  <a:schemeClr val="tx1">
                    <a:tint val="75000"/>
                  </a:schemeClr>
                </a:solidFill>
              </a:defRPr>
            </a:lvl2pPr>
            <a:lvl3pPr marL="755898" indent="0">
              <a:buNone/>
              <a:defRPr sz="1300">
                <a:solidFill>
                  <a:schemeClr val="tx1">
                    <a:tint val="75000"/>
                  </a:schemeClr>
                </a:solidFill>
              </a:defRPr>
            </a:lvl3pPr>
            <a:lvl4pPr marL="1133847" indent="0">
              <a:buNone/>
              <a:defRPr sz="1200">
                <a:solidFill>
                  <a:schemeClr val="tx1">
                    <a:tint val="75000"/>
                  </a:schemeClr>
                </a:solidFill>
              </a:defRPr>
            </a:lvl4pPr>
            <a:lvl5pPr marL="1511796" indent="0">
              <a:buNone/>
              <a:defRPr sz="1200">
                <a:solidFill>
                  <a:schemeClr val="tx1">
                    <a:tint val="75000"/>
                  </a:schemeClr>
                </a:solidFill>
              </a:defRPr>
            </a:lvl5pPr>
            <a:lvl6pPr marL="1889746" indent="0">
              <a:buNone/>
              <a:defRPr sz="1200">
                <a:solidFill>
                  <a:schemeClr val="tx1">
                    <a:tint val="75000"/>
                  </a:schemeClr>
                </a:solidFill>
              </a:defRPr>
            </a:lvl6pPr>
            <a:lvl7pPr marL="2267695" indent="0">
              <a:buNone/>
              <a:defRPr sz="1200">
                <a:solidFill>
                  <a:schemeClr val="tx1">
                    <a:tint val="75000"/>
                  </a:schemeClr>
                </a:solidFill>
              </a:defRPr>
            </a:lvl7pPr>
            <a:lvl8pPr marL="2645644" indent="0">
              <a:buNone/>
              <a:defRPr sz="1200">
                <a:solidFill>
                  <a:schemeClr val="tx1">
                    <a:tint val="75000"/>
                  </a:schemeClr>
                </a:solidFill>
              </a:defRPr>
            </a:lvl8pPr>
            <a:lvl9pPr marL="3023593" indent="0">
              <a:buNone/>
              <a:defRPr sz="12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CDB5FC1B-895E-4060-BC16-78975ACABDA7}" type="datetime1">
              <a:rPr lang="tr-TR" smtClean="0"/>
              <a:pPr/>
              <a:t>19.12.2021</a:t>
            </a:fld>
            <a:endParaRPr lang="tr-TR"/>
          </a:p>
        </p:txBody>
      </p:sp>
      <p:sp>
        <p:nvSpPr>
          <p:cNvPr id="5" name="4 Altbilgi Yer Tutucusu"/>
          <p:cNvSpPr>
            <a:spLocks noGrp="1"/>
          </p:cNvSpPr>
          <p:nvPr>
            <p:ph type="ftr" sz="quarter" idx="11"/>
          </p:nvPr>
        </p:nvSpPr>
        <p:spPr/>
        <p:txBody>
          <a:bodyPr/>
          <a:lstStyle/>
          <a:p>
            <a:r>
              <a:rPr lang="tr-TR"/>
              <a:t>www.rehberlikservisim.com</a:t>
            </a: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22289" y="1196579"/>
            <a:ext cx="4621211"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295901" y="1196579"/>
            <a:ext cx="4622799"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A91A97F-EF25-49CB-A488-83C30F18DB4A}" type="datetime1">
              <a:rPr lang="tr-TR" smtClean="0"/>
              <a:pPr/>
              <a:t>19.12.2021</a:t>
            </a:fld>
            <a:endParaRPr lang="tr-TR"/>
          </a:p>
        </p:txBody>
      </p:sp>
      <p:sp>
        <p:nvSpPr>
          <p:cNvPr id="6" name="5 Altbilgi Yer Tutucusu"/>
          <p:cNvSpPr>
            <a:spLocks noGrp="1"/>
          </p:cNvSpPr>
          <p:nvPr>
            <p:ph type="ftr" sz="quarter" idx="11"/>
          </p:nvPr>
        </p:nvSpPr>
        <p:spPr/>
        <p:txBody>
          <a:bodyPr/>
          <a:lstStyle/>
          <a:p>
            <a:r>
              <a:rPr lang="tr-TR"/>
              <a:t>www.rehberlikservisim.com</a:t>
            </a: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5979"/>
            <a:ext cx="8229600" cy="85725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199" y="1151336"/>
            <a:ext cx="4040189"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a:t>Asıl metin stillerini düzenlemek için tıklatın</a:t>
            </a:r>
          </a:p>
        </p:txBody>
      </p:sp>
      <p:sp>
        <p:nvSpPr>
          <p:cNvPr id="4" name="3 İçerik Yer Tutucusu"/>
          <p:cNvSpPr>
            <a:spLocks noGrp="1"/>
          </p:cNvSpPr>
          <p:nvPr>
            <p:ph sz="half" idx="2"/>
          </p:nvPr>
        </p:nvSpPr>
        <p:spPr>
          <a:xfrm>
            <a:off x="457199" y="1631156"/>
            <a:ext cx="4040189"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151336"/>
            <a:ext cx="4041776"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a:t>Asıl metin stillerini düzenlemek için tıklatın</a:t>
            </a:r>
          </a:p>
        </p:txBody>
      </p:sp>
      <p:sp>
        <p:nvSpPr>
          <p:cNvPr id="6" name="5 İçerik Yer Tutucusu"/>
          <p:cNvSpPr>
            <a:spLocks noGrp="1"/>
          </p:cNvSpPr>
          <p:nvPr>
            <p:ph sz="quarter" idx="4"/>
          </p:nvPr>
        </p:nvSpPr>
        <p:spPr>
          <a:xfrm>
            <a:off x="4645025" y="1631156"/>
            <a:ext cx="4041776"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3E1522C3-6CD9-48A2-8D8E-462301F4CD8E}" type="datetime1">
              <a:rPr lang="tr-TR" smtClean="0"/>
              <a:pPr/>
              <a:t>19.12.2021</a:t>
            </a:fld>
            <a:endParaRPr lang="tr-TR"/>
          </a:p>
        </p:txBody>
      </p:sp>
      <p:sp>
        <p:nvSpPr>
          <p:cNvPr id="8" name="7 Altbilgi Yer Tutucusu"/>
          <p:cNvSpPr>
            <a:spLocks noGrp="1"/>
          </p:cNvSpPr>
          <p:nvPr>
            <p:ph type="ftr" sz="quarter" idx="11"/>
          </p:nvPr>
        </p:nvSpPr>
        <p:spPr/>
        <p:txBody>
          <a:bodyPr/>
          <a:lstStyle/>
          <a:p>
            <a:r>
              <a:rPr lang="tr-TR"/>
              <a:t>www.rehberlikservisim.com</a:t>
            </a:r>
          </a:p>
        </p:txBody>
      </p:sp>
      <p:sp>
        <p:nvSpPr>
          <p:cNvPr id="9" name="8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418C7A5-D0C1-4AC5-A760-8AA94A24FE44}" type="datetime1">
              <a:rPr lang="tr-TR" smtClean="0"/>
              <a:pPr/>
              <a:t>19.12.2021</a:t>
            </a:fld>
            <a:endParaRPr lang="tr-TR"/>
          </a:p>
        </p:txBody>
      </p:sp>
      <p:sp>
        <p:nvSpPr>
          <p:cNvPr id="4" name="3 Altbilgi Yer Tutucusu"/>
          <p:cNvSpPr>
            <a:spLocks noGrp="1"/>
          </p:cNvSpPr>
          <p:nvPr>
            <p:ph type="ftr" sz="quarter" idx="11"/>
          </p:nvPr>
        </p:nvSpPr>
        <p:spPr/>
        <p:txBody>
          <a:bodyPr/>
          <a:lstStyle/>
          <a:p>
            <a:r>
              <a:rPr lang="tr-TR"/>
              <a:t>www.rehberlikservisim.com</a:t>
            </a:r>
          </a:p>
        </p:txBody>
      </p:sp>
      <p:sp>
        <p:nvSpPr>
          <p:cNvPr id="5" name="4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77186A9-2D81-43EE-BB04-B982941159DF}" type="datetime1">
              <a:rPr lang="tr-TR" smtClean="0"/>
              <a:pPr/>
              <a:t>19.12.2021</a:t>
            </a:fld>
            <a:endParaRPr lang="tr-TR"/>
          </a:p>
        </p:txBody>
      </p:sp>
      <p:sp>
        <p:nvSpPr>
          <p:cNvPr id="3" name="2 Altbilgi Yer Tutucusu"/>
          <p:cNvSpPr>
            <a:spLocks noGrp="1"/>
          </p:cNvSpPr>
          <p:nvPr>
            <p:ph type="ftr" sz="quarter" idx="11"/>
          </p:nvPr>
        </p:nvSpPr>
        <p:spPr/>
        <p:txBody>
          <a:bodyPr/>
          <a:lstStyle/>
          <a:p>
            <a:r>
              <a:rPr lang="tr-TR"/>
              <a:t>www.rehberlikservisim.com</a:t>
            </a:r>
          </a:p>
        </p:txBody>
      </p:sp>
      <p:sp>
        <p:nvSpPr>
          <p:cNvPr id="4" name="3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8"/>
            <a:ext cx="3008313" cy="871537"/>
          </a:xfrm>
        </p:spPr>
        <p:txBody>
          <a:bodyPr anchor="b"/>
          <a:lstStyle>
            <a:lvl1pPr algn="l">
              <a:defRPr sz="1600" b="1"/>
            </a:lvl1pPr>
          </a:lstStyle>
          <a:p>
            <a:r>
              <a:rPr lang="tr-TR"/>
              <a:t>Asıl başlık stili için tıklatın</a:t>
            </a:r>
          </a:p>
        </p:txBody>
      </p:sp>
      <p:sp>
        <p:nvSpPr>
          <p:cNvPr id="3" name="2 İçerik Yer Tutucusu"/>
          <p:cNvSpPr>
            <a:spLocks noGrp="1"/>
          </p:cNvSpPr>
          <p:nvPr>
            <p:ph idx="1"/>
          </p:nvPr>
        </p:nvSpPr>
        <p:spPr>
          <a:xfrm>
            <a:off x="3575050" y="204788"/>
            <a:ext cx="5111749" cy="4389835"/>
          </a:xfrm>
        </p:spPr>
        <p:txBody>
          <a:bodyPr/>
          <a:lstStyle>
            <a:lvl1pPr>
              <a:defRPr sz="27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076326"/>
            <a:ext cx="3008313" cy="3518298"/>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AD00AAE-815B-4CF8-BD0F-2A593D5BADD4}" type="datetime1">
              <a:rPr lang="tr-TR" smtClean="0"/>
              <a:pPr/>
              <a:t>19.12.2021</a:t>
            </a:fld>
            <a:endParaRPr lang="tr-TR"/>
          </a:p>
        </p:txBody>
      </p:sp>
      <p:sp>
        <p:nvSpPr>
          <p:cNvPr id="6" name="5 Altbilgi Yer Tutucusu"/>
          <p:cNvSpPr>
            <a:spLocks noGrp="1"/>
          </p:cNvSpPr>
          <p:nvPr>
            <p:ph type="ftr" sz="quarter" idx="11"/>
          </p:nvPr>
        </p:nvSpPr>
        <p:spPr/>
        <p:txBody>
          <a:bodyPr/>
          <a:lstStyle/>
          <a:p>
            <a:r>
              <a:rPr lang="tr-TR"/>
              <a:t>www.rehberlikservisim.com</a:t>
            </a: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9" y="3600451"/>
            <a:ext cx="5486400" cy="425054"/>
          </a:xfrm>
        </p:spPr>
        <p:txBody>
          <a:bodyPr anchor="b"/>
          <a:lstStyle>
            <a:lvl1pPr algn="l">
              <a:defRPr sz="1600" b="1"/>
            </a:lvl1pPr>
          </a:lstStyle>
          <a:p>
            <a:r>
              <a:rPr lang="tr-TR"/>
              <a:t>Asıl başlık stili için tıklatın</a:t>
            </a:r>
          </a:p>
        </p:txBody>
      </p:sp>
      <p:sp>
        <p:nvSpPr>
          <p:cNvPr id="3" name="2 Resim Yer Tutucusu"/>
          <p:cNvSpPr>
            <a:spLocks noGrp="1"/>
          </p:cNvSpPr>
          <p:nvPr>
            <p:ph type="pic" idx="1"/>
          </p:nvPr>
        </p:nvSpPr>
        <p:spPr>
          <a:xfrm>
            <a:off x="1792289" y="459582"/>
            <a:ext cx="5486400" cy="3086100"/>
          </a:xfrm>
        </p:spPr>
        <p:txBody>
          <a:bodyPr/>
          <a:lstStyle>
            <a:lvl1pPr marL="0" indent="0">
              <a:buNone/>
              <a:defRPr sz="2700"/>
            </a:lvl1pPr>
            <a:lvl2pPr marL="377949" indent="0">
              <a:buNone/>
              <a:defRPr sz="2300"/>
            </a:lvl2pPr>
            <a:lvl3pPr marL="755898" indent="0">
              <a:buNone/>
              <a:defRPr sz="2000"/>
            </a:lvl3pPr>
            <a:lvl4pPr marL="1133847" indent="0">
              <a:buNone/>
              <a:defRPr sz="1600"/>
            </a:lvl4pPr>
            <a:lvl5pPr marL="1511796" indent="0">
              <a:buNone/>
              <a:defRPr sz="1600"/>
            </a:lvl5pPr>
            <a:lvl6pPr marL="1889746" indent="0">
              <a:buNone/>
              <a:defRPr sz="1600"/>
            </a:lvl6pPr>
            <a:lvl7pPr marL="2267695" indent="0">
              <a:buNone/>
              <a:defRPr sz="1600"/>
            </a:lvl7pPr>
            <a:lvl8pPr marL="2645644" indent="0">
              <a:buNone/>
              <a:defRPr sz="1600"/>
            </a:lvl8pPr>
            <a:lvl9pPr marL="3023593" indent="0">
              <a:buNone/>
              <a:defRPr sz="1600"/>
            </a:lvl9pPr>
          </a:lstStyle>
          <a:p>
            <a:endParaRPr lang="tr-TR"/>
          </a:p>
        </p:txBody>
      </p:sp>
      <p:sp>
        <p:nvSpPr>
          <p:cNvPr id="4" name="3 Metin Yer Tutucusu"/>
          <p:cNvSpPr>
            <a:spLocks noGrp="1"/>
          </p:cNvSpPr>
          <p:nvPr>
            <p:ph type="body" sz="half" idx="2"/>
          </p:nvPr>
        </p:nvSpPr>
        <p:spPr>
          <a:xfrm>
            <a:off x="1792289" y="4025503"/>
            <a:ext cx="5486400" cy="603647"/>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0616910-9177-4660-A0D4-D703D298B31E}" type="datetime1">
              <a:rPr lang="tr-TR" smtClean="0"/>
              <a:pPr/>
              <a:t>19.12.2021</a:t>
            </a:fld>
            <a:endParaRPr lang="tr-TR"/>
          </a:p>
        </p:txBody>
      </p:sp>
      <p:sp>
        <p:nvSpPr>
          <p:cNvPr id="6" name="5 Altbilgi Yer Tutucusu"/>
          <p:cNvSpPr>
            <a:spLocks noGrp="1"/>
          </p:cNvSpPr>
          <p:nvPr>
            <p:ph type="ftr" sz="quarter" idx="11"/>
          </p:nvPr>
        </p:nvSpPr>
        <p:spPr/>
        <p:txBody>
          <a:bodyPr/>
          <a:lstStyle/>
          <a:p>
            <a:r>
              <a:rPr lang="tr-TR"/>
              <a:t>www.rehberlikservisim.com</a:t>
            </a: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1" y="205979"/>
            <a:ext cx="8229600" cy="857250"/>
          </a:xfrm>
          <a:prstGeom prst="rect">
            <a:avLst/>
          </a:prstGeom>
        </p:spPr>
        <p:txBody>
          <a:bodyPr vert="horz" lIns="75590" tIns="37795" rIns="75590" bIns="37795" rtlCol="0" anchor="ctr">
            <a:normAutofit/>
          </a:bodyPr>
          <a:lstStyle/>
          <a:p>
            <a:r>
              <a:rPr lang="tr-TR"/>
              <a:t>Asıl başlık stili için tıklatın</a:t>
            </a:r>
          </a:p>
        </p:txBody>
      </p:sp>
      <p:sp>
        <p:nvSpPr>
          <p:cNvPr id="3" name="2 Metin Yer Tutucusu"/>
          <p:cNvSpPr>
            <a:spLocks noGrp="1"/>
          </p:cNvSpPr>
          <p:nvPr>
            <p:ph type="body" idx="1"/>
          </p:nvPr>
        </p:nvSpPr>
        <p:spPr>
          <a:xfrm>
            <a:off x="457201" y="1200151"/>
            <a:ext cx="8229600" cy="3394472"/>
          </a:xfrm>
          <a:prstGeom prst="rect">
            <a:avLst/>
          </a:prstGeom>
        </p:spPr>
        <p:txBody>
          <a:bodyPr vert="horz" lIns="75590" tIns="37795" rIns="75590" bIns="3779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1" y="4767264"/>
            <a:ext cx="2133600" cy="273844"/>
          </a:xfrm>
          <a:prstGeom prst="rect">
            <a:avLst/>
          </a:prstGeom>
        </p:spPr>
        <p:txBody>
          <a:bodyPr vert="horz" lIns="75590" tIns="37795" rIns="75590" bIns="37795" rtlCol="0" anchor="ctr"/>
          <a:lstStyle>
            <a:lvl1pPr algn="l">
              <a:defRPr sz="1000">
                <a:solidFill>
                  <a:schemeClr val="tx1">
                    <a:tint val="75000"/>
                  </a:schemeClr>
                </a:solidFill>
              </a:defRPr>
            </a:lvl1pPr>
          </a:lstStyle>
          <a:p>
            <a:fld id="{126BED5C-BCEF-48F9-9BF6-409E0AF37F03}" type="datetime1">
              <a:rPr lang="tr-TR" smtClean="0"/>
              <a:pPr/>
              <a:t>19.12.2021</a:t>
            </a:fld>
            <a:endParaRPr lang="tr-TR"/>
          </a:p>
        </p:txBody>
      </p:sp>
      <p:sp>
        <p:nvSpPr>
          <p:cNvPr id="5" name="4 Altbilgi Yer Tutucusu"/>
          <p:cNvSpPr>
            <a:spLocks noGrp="1"/>
          </p:cNvSpPr>
          <p:nvPr>
            <p:ph type="ftr" sz="quarter" idx="3"/>
          </p:nvPr>
        </p:nvSpPr>
        <p:spPr>
          <a:xfrm>
            <a:off x="3124202" y="4767264"/>
            <a:ext cx="2895600" cy="273844"/>
          </a:xfrm>
          <a:prstGeom prst="rect">
            <a:avLst/>
          </a:prstGeom>
        </p:spPr>
        <p:txBody>
          <a:bodyPr vert="horz" lIns="75590" tIns="37795" rIns="75590" bIns="37795" rtlCol="0" anchor="ctr"/>
          <a:lstStyle>
            <a:lvl1pPr algn="ctr">
              <a:defRPr sz="1000">
                <a:solidFill>
                  <a:schemeClr val="tx1">
                    <a:tint val="75000"/>
                  </a:schemeClr>
                </a:solidFill>
              </a:defRPr>
            </a:lvl1pPr>
          </a:lstStyle>
          <a:p>
            <a:r>
              <a:rPr lang="tr-TR"/>
              <a:t>www.rehberlikservisim.com</a:t>
            </a:r>
          </a:p>
        </p:txBody>
      </p:sp>
      <p:sp>
        <p:nvSpPr>
          <p:cNvPr id="6" name="5 Slayt Numarası Yer Tutucusu"/>
          <p:cNvSpPr>
            <a:spLocks noGrp="1"/>
          </p:cNvSpPr>
          <p:nvPr>
            <p:ph type="sldNum" sz="quarter" idx="4"/>
          </p:nvPr>
        </p:nvSpPr>
        <p:spPr>
          <a:xfrm>
            <a:off x="6553201" y="4767264"/>
            <a:ext cx="2133600" cy="273844"/>
          </a:xfrm>
          <a:prstGeom prst="rect">
            <a:avLst/>
          </a:prstGeom>
        </p:spPr>
        <p:txBody>
          <a:bodyPr vert="horz" lIns="75590" tIns="37795" rIns="75590" bIns="37795" rtlCol="0" anchor="ctr"/>
          <a:lstStyle>
            <a:lvl1pPr algn="r">
              <a:defRPr sz="1000">
                <a:solidFill>
                  <a:schemeClr val="tx1">
                    <a:tint val="75000"/>
                  </a:schemeClr>
                </a:solidFill>
              </a:defRPr>
            </a:lvl1pPr>
          </a:lstStyle>
          <a:p>
            <a:fld id="{25D1C0A2-230C-4A80-A52E-90CBB2B6A4B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755898" rtl="0" eaLnBrk="1" latinLnBrk="0" hangingPunct="1">
        <a:spcBef>
          <a:spcPct val="0"/>
        </a:spcBef>
        <a:buNone/>
        <a:defRPr sz="3600" kern="1200">
          <a:solidFill>
            <a:schemeClr val="tx1"/>
          </a:solidFill>
          <a:latin typeface="+mj-lt"/>
          <a:ea typeface="+mj-ea"/>
          <a:cs typeface="+mj-cs"/>
        </a:defRPr>
      </a:lvl1pPr>
    </p:titleStyle>
    <p:bodyStyle>
      <a:lvl1pPr marL="283462" indent="-283462" algn="l" defTabSz="755898"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14167" indent="-236218" algn="l" defTabSz="755898"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44873" indent="-188974" algn="l" defTabSz="75589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22822"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700771"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78720"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5666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3461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12568"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a:t>www.rehberlikservisim.com</a:t>
            </a:r>
          </a:p>
        </p:txBody>
      </p:sp>
      <p:pic>
        <p:nvPicPr>
          <p:cNvPr id="4" name="3 Resim" descr="TIP.png"/>
          <p:cNvPicPr>
            <a:picLocks noChangeAspect="1"/>
          </p:cNvPicPr>
          <p:nvPr/>
        </p:nvPicPr>
        <p:blipFill>
          <a:blip r:embed="rId2" cstate="print"/>
          <a:stretch>
            <a:fillRect/>
          </a:stretch>
        </p:blipFill>
        <p:spPr>
          <a:xfrm>
            <a:off x="571" y="321"/>
            <a:ext cx="9142858" cy="5142857"/>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411760" y="1405920"/>
            <a:ext cx="6336704" cy="2308324"/>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rPr>
              <a:t>BİLGİSAYAR MÜHENDİSLİĞİ</a:t>
            </a:r>
          </a:p>
        </p:txBody>
      </p:sp>
      <p:sp>
        <p:nvSpPr>
          <p:cNvPr id="7" name="34 Oval">
            <a:extLst>
              <a:ext uri="{FF2B5EF4-FFF2-40B4-BE49-F238E27FC236}">
                <a16:creationId xmlns:a16="http://schemas.microsoft.com/office/drawing/2014/main" id="{F21EA07F-81E6-49CB-8FA9-68DAE1813670}"/>
              </a:ext>
            </a:extLst>
          </p:cNvPr>
          <p:cNvSpPr/>
          <p:nvPr/>
        </p:nvSpPr>
        <p:spPr>
          <a:xfrm>
            <a:off x="179512" y="1419622"/>
            <a:ext cx="2431950" cy="2499742"/>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79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BİLGİSAYAR MÜHENDİSLİĞİ</a:t>
            </a:r>
            <a:endParaRPr lang="id-ID" sz="2800" dirty="0"/>
          </a:p>
        </p:txBody>
      </p:sp>
      <p:grpSp>
        <p:nvGrpSpPr>
          <p:cNvPr id="3" name="Group 18"/>
          <p:cNvGrpSpPr/>
          <p:nvPr/>
        </p:nvGrpSpPr>
        <p:grpSpPr>
          <a:xfrm>
            <a:off x="179512" y="555526"/>
            <a:ext cx="8856984" cy="100811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uLnTx/>
                  <a:uFillTx/>
                  <a:latin typeface="Calibri"/>
                  <a:ea typeface="+mn-ea"/>
                  <a:cs typeface="+mn-cs"/>
                </a:rPr>
                <a:t>Programın Amacı</a:t>
              </a:r>
              <a:r>
                <a:rPr kumimoji="0" lang="tr-TR" sz="1600" b="0" i="0" u="none" strike="noStrike" kern="1200" cap="none" spc="0" normalizeH="0" baseline="0" noProof="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uLnTx/>
                  <a:uFillTx/>
                  <a:latin typeface="Calibri"/>
                  <a:ea typeface="+mn-ea"/>
                  <a:cs typeface="+mn-cs"/>
                </a:rPr>
                <a:t>:</a:t>
              </a:r>
              <a:r>
                <a:rPr kumimoji="0" lang="tr-TR"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a:t>
              </a:r>
              <a:r>
                <a:rPr kumimoji="0" lang="tr-TR"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Bilgisayar mühendisliği programının amacı, bilgisayar sistemlerinin yapısı, tasarımı, geliştirilmesi ve bu sistemlerin kullanımları konularında eğitim yapmaktır. </a:t>
              </a:r>
              <a:endParaRPr kumimoji="0" lang="id-ID"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90194"/>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pSp>
        <p:nvGrpSpPr>
          <p:cNvPr id="4" name="22 Grup"/>
          <p:cNvGrpSpPr/>
          <p:nvPr/>
        </p:nvGrpSpPr>
        <p:grpSpPr>
          <a:xfrm>
            <a:off x="179507" y="1635646"/>
            <a:ext cx="8856989" cy="2053392"/>
            <a:chOff x="395534" y="771551"/>
            <a:chExt cx="8424941" cy="1389931"/>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TextBox 9"/>
              <p:cNvSpPr txBox="1"/>
              <p:nvPr/>
            </p:nvSpPr>
            <p:spPr>
              <a:xfrm>
                <a:off x="4509642" y="2419044"/>
                <a:ext cx="1356516" cy="284315"/>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3" name="42 Dikdörtgen"/>
            <p:cNvSpPr/>
            <p:nvPr/>
          </p:nvSpPr>
          <p:spPr>
            <a:xfrm>
              <a:off x="467544" y="771551"/>
              <a:ext cx="8208912" cy="1389931"/>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Okutulan Bazı Dersler:</a:t>
              </a:r>
              <a:r>
                <a:rPr kumimoji="0" lang="tr-TR" sz="1600" b="0" i="0" u="none" strike="noStrike" kern="1200" cap="none" spc="0" normalizeH="0" baseline="0" noProof="0" dirty="0">
                  <a:ln>
                    <a:noFill/>
                  </a:ln>
                  <a:solidFill>
                    <a:prstClr val="black"/>
                  </a:solidFill>
                  <a:effectLst/>
                  <a:uLnTx/>
                  <a:uFillTx/>
                  <a:latin typeface="Calibri"/>
                  <a:ea typeface="+mn-ea"/>
                  <a:cs typeface="+mn-cs"/>
                </a:rPr>
                <a:t>Bilgisayar mühendisliği programında bilgisayar donanım yapısı, programlama dilleri, veri yapıları ve algoritmalar, sayısal çözümleme, veri tabanı sistemleri, mantıksal tasarım, mikro işleyiciler, veri iletişim, sistem çözümleme, yönetim bilişim sistemleri gibi meslek derslerinden ve matematik, istatistik, fizik, elektrik, elektronik, ekonomi, işletme yönetimi gibi temel destek derslerinden oluşur. Meslek dersleri laboratuar uygulamaları ile desteklenir. Öğrenciler kuramsal ve uygulamalı dersler yanında, gerek üniversite bilgisayar merkezlerinde, gerekse üniversite dışında bilgisayar merkezi olan kuruluşlarda yaz stajları yaparlar.</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15 Dikdörtgen"/>
            <p:cNvSpPr/>
            <p:nvPr/>
          </p:nvSpPr>
          <p:spPr>
            <a:xfrm>
              <a:off x="467544" y="843557"/>
              <a:ext cx="8208912" cy="219910"/>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endParaRPr kumimoji="0" lang="tr-TR" sz="15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7" name="23 Grup"/>
          <p:cNvGrpSpPr/>
          <p:nvPr/>
        </p:nvGrpSpPr>
        <p:grpSpPr>
          <a:xfrm>
            <a:off x="179512" y="3651870"/>
            <a:ext cx="8856984" cy="1569661"/>
            <a:chOff x="395536" y="771550"/>
            <a:chExt cx="8424936" cy="1594749"/>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19 Dikdörtgen"/>
            <p:cNvSpPr/>
            <p:nvPr/>
          </p:nvSpPr>
          <p:spPr>
            <a:xfrm>
              <a:off x="395536" y="771551"/>
              <a:ext cx="8356440" cy="1594748"/>
            </a:xfrm>
            <a:prstGeom prst="rect">
              <a:avLst/>
            </a:prstGeom>
          </p:spPr>
          <p:txBody>
            <a:bodyPr wrap="square">
              <a:spAutoFit/>
            </a:bodyPr>
            <a:lstStyle/>
            <a:p>
              <a:pPr marL="0" marR="0" lvl="0" indent="0" algn="l" defTabSz="755898"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Gereken Nitelikler</a:t>
              </a:r>
              <a:r>
                <a:rPr kumimoji="0" lang="tr-TR" sz="2000" b="0" i="0" u="none" strike="noStrike" kern="1200" cap="none" spc="0" normalizeH="0" baseline="0" noProof="0" dirty="0">
                  <a:ln>
                    <a:noFill/>
                  </a:ln>
                  <a:solidFill>
                    <a:prstClr val="black"/>
                  </a:solidFill>
                  <a:effectLst/>
                  <a:uLnTx/>
                  <a:uFillTx/>
                  <a:latin typeface="Calibri"/>
                  <a:ea typeface="+mn-ea"/>
                  <a:cs typeface="+mn-cs"/>
                </a:rPr>
                <a:t> Bilgisayar mühendisliği programına girmek isteyenlerin normalin üstünde bir genel akademik yeteneğe, özellikle üstün bir sayısal düşünme mantıklı düşünme gücüne sahip, dikkatli, sabırlı ve yaratıcı kişiler olmaları gerekir.</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755898" rtl="0" eaLnBrk="1" fontAlgn="auto" latinLnBrk="0" hangingPunct="1">
                <a:lnSpc>
                  <a:spcPct val="100000"/>
                </a:lnSpc>
                <a:spcBef>
                  <a:spcPts val="0"/>
                </a:spcBef>
                <a:spcAft>
                  <a:spcPts val="0"/>
                </a:spcAft>
                <a:buClrTx/>
                <a:buSzTx/>
                <a:buFontTx/>
                <a:buNone/>
                <a:tabLst/>
                <a:defRPr/>
              </a:pPr>
              <a:br>
                <a:rPr kumimoji="0" lang="tr-TR" sz="1800" b="0" i="0" u="none" strike="noStrike" kern="1200" cap="none" spc="0" normalizeH="0" baseline="0" noProof="0" dirty="0">
                  <a:ln>
                    <a:noFill/>
                  </a:ln>
                  <a:solidFill>
                    <a:prstClr val="black"/>
                  </a:solidFill>
                  <a:effectLst/>
                  <a:uLnTx/>
                  <a:uFillTx/>
                  <a:latin typeface="Calibri"/>
                  <a:ea typeface="+mn-ea"/>
                  <a:cs typeface="+mn-cs"/>
                </a:rPr>
              </a:b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7163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BİLGİSAYAR MÜHENDİSLİĞİ</a:t>
            </a:r>
            <a:endParaRPr lang="id-ID" dirty="0"/>
          </a:p>
        </p:txBody>
      </p:sp>
      <p:grpSp>
        <p:nvGrpSpPr>
          <p:cNvPr id="3" name="Group 27"/>
          <p:cNvGrpSpPr/>
          <p:nvPr/>
        </p:nvGrpSpPr>
        <p:grpSpPr>
          <a:xfrm>
            <a:off x="107504" y="627535"/>
            <a:ext cx="5112568"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Mezunların Kazandıkları Unvan ve Yaptıkları İşler</a:t>
                </a:r>
                <a:r>
                  <a:rPr kumimoji="0" lang="tr-TR" sz="20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a:t>
                </a:r>
              </a:p>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Bilgisayar mühendisleri çeşitli yönetim, endüstri ve hizmet alanlarında sistem çözümleyici ve uygulama programcısı, bilgisayar donanım ve yazılımı üreten ve pazarlayan firmalarda ve genellikle bilgiişlem merkezlerinde sistem programcısı, bilgiişlem merkezlerinde yönetmen, yönetim bilişim sistemleri alanında kurucu ve yönetici mühendis, veri tabanı yönetmeni, bilgisayar destekli endüstriyel sistemlerinin tasarımında ve gerçekleştirilmesinde araştırma-geliştirme mühendisi olarak görev alabilirler. Bu görevlerden ülkemizde en yaygın olanları programcılık ve sistem çözümleyicilik görevleridir. Veri tabanı yönetmeni hemen her türlü kuruluşta, gittikçe önem kazanan veri tabanı uygulamalarında veri tabanının yaratılması ve kullanımı ile ilgili konularda çalışır.</a:t>
                </a:r>
                <a:endParaRPr kumimoji="0" lang="id-ID" sz="1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15" name="TextBox 14"/>
            <p:cNvSpPr txBox="1"/>
            <p:nvPr/>
          </p:nvSpPr>
          <p:spPr>
            <a:xfrm>
              <a:off x="6618950" y="2248947"/>
              <a:ext cx="535859" cy="102020"/>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05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grpSp>
        <p:nvGrpSpPr>
          <p:cNvPr id="5" name="Group 23"/>
          <p:cNvGrpSpPr/>
          <p:nvPr/>
        </p:nvGrpSpPr>
        <p:grpSpPr>
          <a:xfrm>
            <a:off x="5292080" y="627534"/>
            <a:ext cx="3818735" cy="4392488"/>
            <a:chOff x="3979683" y="4649295"/>
            <a:chExt cx="1960141"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7" name="Rounded Rectangle 22"/>
            <p:cNvSpPr/>
            <p:nvPr/>
          </p:nvSpPr>
          <p:spPr>
            <a:xfrm>
              <a:off x="3997903"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     </a:t>
              </a:r>
            </a:p>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Çalışma Alanları</a:t>
              </a:r>
              <a:r>
                <a:rPr kumimoji="0" lang="tr-TR" sz="18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a:t>
              </a:r>
              <a:r>
                <a:rPr kumimoji="0" lang="tr-TR"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Bilgisayar kullanımının hızla yaygınlaştığı ülkemizde bilgisayar mühendisliği bölümü mezunlarının yönetim, eğitim, endüstri, ticaret ve hizmet alanlarında faaliyet gösteren çeşitli kamu kuruluşları ile özel kuruluşlarda, bankalarda, üniversitelerde, bilgisayar donanım ve yazılımı üreten ve pazarlayan firmalarda çalışma olanakları vardır. Bilgisayar mühendisliği programını bitirenler, öğretmenlik meslek bilgisi eğitimi de almış olmak koşulu ile meslek liselerinde bilgisayar alanı ile ilgili derslere öğretmen olarak da çalışabilirler.</a:t>
              </a:r>
              <a:endParaRPr kumimoji="0" lang="id-ID"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76006"/>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Calibri"/>
                <a:ea typeface="+mn-ea"/>
                <a:cs typeface="+mn-cs"/>
              </a:rPr>
              <a:t>www.rehberlikservisim.com</a:t>
            </a:r>
          </a:p>
        </p:txBody>
      </p:sp>
    </p:spTree>
    <p:extLst>
      <p:ext uri="{BB962C8B-B14F-4D97-AF65-F5344CB8AC3E}">
        <p14:creationId xmlns:p14="http://schemas.microsoft.com/office/powerpoint/2010/main" val="329069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sz="4400" b="1" dirty="0"/>
              <a:t> </a:t>
            </a:r>
            <a:r>
              <a:rPr lang="tr-TR" sz="2700" b="1" dirty="0"/>
              <a:t>BİLGİSAYAR MÜHENDİSLİĞİ</a:t>
            </a:r>
            <a:br>
              <a:rPr lang="tr-TR" sz="2000" b="1" dirty="0"/>
            </a:br>
            <a:r>
              <a:rPr lang="tr-TR" sz="20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BOĞAZİÇİ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000" b="1" i="0" u="none" strike="noStrike" dirty="0">
                          <a:solidFill>
                            <a:srgbClr val="C00000"/>
                          </a:solidFill>
                          <a:effectLst/>
                          <a:latin typeface="Calibri" panose="020F0502020204030204" pitchFamily="34" charset="0"/>
                        </a:rPr>
                        <a:t>327</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33,75</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18,75</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32</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20</a:t>
                      </a:r>
                    </a:p>
                  </a:txBody>
                  <a:tcPr marL="7620" marR="7620" marT="7620" marB="0" anchor="ctr"/>
                </a:tc>
                <a:tc>
                  <a:txBody>
                    <a:bodyPr/>
                    <a:lstStyle/>
                    <a:p>
                      <a:pPr algn="ctr" fontAlgn="ctr"/>
                      <a:r>
                        <a:rPr lang="tr-TR" sz="1050" b="1" i="0" u="none" strike="noStrike" dirty="0">
                          <a:solidFill>
                            <a:srgbClr val="000000"/>
                          </a:solidFill>
                          <a:effectLst/>
                          <a:latin typeface="Calibri" panose="020F0502020204030204" pitchFamily="34" charset="0"/>
                        </a:rPr>
                        <a:t>105</a:t>
                      </a:r>
                    </a:p>
                  </a:txBody>
                  <a:tcPr marL="7620" marR="7620" marT="7620" marB="0" anchor="ctr">
                    <a:solidFill>
                      <a:schemeClr val="bg1">
                        <a:lumMod val="85000"/>
                      </a:schemeClr>
                    </a:solidFill>
                  </a:tcPr>
                </a:tc>
                <a:tc>
                  <a:txBody>
                    <a:bodyPr/>
                    <a:lstStyle/>
                    <a:p>
                      <a:pPr algn="ctr" fontAlgn="ctr"/>
                      <a:r>
                        <a:rPr lang="tr-TR" sz="1000" b="0" i="0" u="none" strike="noStrike" dirty="0">
                          <a:solidFill>
                            <a:srgbClr val="595959"/>
                          </a:solidFill>
                          <a:effectLst/>
                          <a:latin typeface="Calibri" panose="020F0502020204030204" pitchFamily="34" charset="0"/>
                        </a:rPr>
                        <a:t>34,25</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14</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11,75</a:t>
                      </a:r>
                    </a:p>
                  </a:txBody>
                  <a:tcPr marL="7620" marR="7620" marT="7620" marB="0" anchor="ctr"/>
                </a:tc>
                <a:tc>
                  <a:txBody>
                    <a:bodyPr/>
                    <a:lstStyle/>
                    <a:p>
                      <a:pPr algn="ctr" fontAlgn="ctr"/>
                      <a:r>
                        <a:rPr lang="tr-TR" sz="1000" b="0" i="0" u="none" strike="noStrike" dirty="0">
                          <a:solidFill>
                            <a:srgbClr val="595959"/>
                          </a:solidFill>
                          <a:effectLst/>
                          <a:latin typeface="Calibri" panose="020F0502020204030204" pitchFamily="34" charset="0"/>
                        </a:rPr>
                        <a:t>13</a:t>
                      </a:r>
                    </a:p>
                  </a:txBody>
                  <a:tcPr marL="7620" marR="7620" marT="7620" marB="0" anchor="ctr"/>
                </a:tc>
                <a:tc>
                  <a:txBody>
                    <a:bodyPr/>
                    <a:lstStyle/>
                    <a:p>
                      <a:pPr algn="ctr" fontAlgn="ctr"/>
                      <a:r>
                        <a:rPr lang="tr-TR" sz="1200" b="1" i="0" u="none" strike="noStrike" dirty="0">
                          <a:solidFill>
                            <a:srgbClr val="000000"/>
                          </a:solidFill>
                          <a:effectLst/>
                          <a:latin typeface="Calibri" panose="020F0502020204030204" pitchFamily="34" charset="0"/>
                        </a:rPr>
                        <a:t>73</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100" b="1" i="0" u="none" strike="noStrike" dirty="0">
                          <a:solidFill>
                            <a:schemeClr val="tx1"/>
                          </a:solidFill>
                          <a:effectLst/>
                          <a:latin typeface="Calibri" panose="020F0502020204030204" pitchFamily="34" charset="0"/>
                        </a:rPr>
                        <a:t>Kontenjan Dolmadı</a:t>
                      </a:r>
                    </a:p>
                  </a:txBody>
                  <a:tcPr marL="7620" marR="7620" marT="7620" marB="0" anchor="ctr"/>
                </a:tc>
                <a:tc>
                  <a:txBody>
                    <a:bodyPr/>
                    <a:lstStyle/>
                    <a:p>
                      <a:pPr marL="0" algn="ctr" defTabSz="755898" rtl="0" eaLnBrk="1" fontAlgn="ctr" latinLnBrk="0" hangingPunct="1"/>
                      <a:endParaRPr lang="tr-TR" sz="1500" b="0" i="0" kern="1200" dirty="0">
                        <a:solidFill>
                          <a:schemeClr val="tx1"/>
                        </a:solidFill>
                        <a:effectLst/>
                        <a:latin typeface="+mn-lt"/>
                        <a:ea typeface="+mn-ea"/>
                        <a:cs typeface="+mn-cs"/>
                      </a:endParaRPr>
                    </a:p>
                  </a:txBody>
                  <a:tcPr marL="0" marR="0" marT="0" marB="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ctr"/>
                      <a:endParaRPr lang="tr-TR" sz="900" b="1" i="0" u="none" strike="noStrike" dirty="0">
                        <a:solidFill>
                          <a:srgbClr val="333333"/>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ctr"/>
                      <a:endParaRPr lang="tr-TR" sz="11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057F59BB-7EA3-41D0-B101-04C5D666E2FF}"/>
              </a:ext>
            </a:extLst>
          </p:cNvPr>
          <p:cNvSpPr/>
          <p:nvPr/>
        </p:nvSpPr>
        <p:spPr>
          <a:xfrm>
            <a:off x="123826" y="0"/>
            <a:ext cx="1296143" cy="142587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42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411760" y="1405920"/>
            <a:ext cx="6336704" cy="2308324"/>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rPr>
              <a:t>YAPAY ZEKA MÜHENDİSLİĞİ</a:t>
            </a:r>
          </a:p>
        </p:txBody>
      </p:sp>
      <p:sp>
        <p:nvSpPr>
          <p:cNvPr id="7" name="34 Oval">
            <a:extLst>
              <a:ext uri="{FF2B5EF4-FFF2-40B4-BE49-F238E27FC236}">
                <a16:creationId xmlns:a16="http://schemas.microsoft.com/office/drawing/2014/main" id="{F21EA07F-81E6-49CB-8FA9-68DAE1813670}"/>
              </a:ext>
            </a:extLst>
          </p:cNvPr>
          <p:cNvSpPr/>
          <p:nvPr/>
        </p:nvSpPr>
        <p:spPr>
          <a:xfrm>
            <a:off x="179512" y="1419622"/>
            <a:ext cx="2431950" cy="249974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07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YAPAY ZEKÂ MÜHENDİSLİĞİ</a:t>
            </a:r>
            <a:endParaRPr lang="id-ID" sz="2800" dirty="0"/>
          </a:p>
        </p:txBody>
      </p:sp>
      <p:grpSp>
        <p:nvGrpSpPr>
          <p:cNvPr id="3" name="Group 18"/>
          <p:cNvGrpSpPr/>
          <p:nvPr/>
        </p:nvGrpSpPr>
        <p:grpSpPr>
          <a:xfrm>
            <a:off x="179512" y="555525"/>
            <a:ext cx="8856984" cy="142206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2" name="Rounded Rectangle 17"/>
            <p:cNvSpPr/>
            <p:nvPr/>
          </p:nvSpPr>
          <p:spPr>
            <a:xfrm>
              <a:off x="1952492" y="4649295"/>
              <a:ext cx="1941921" cy="19419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lang="tr-TR" sz="140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latin typeface="Calibri"/>
              </a:endParaRPr>
            </a:p>
            <a:p>
              <a:pPr marL="0" marR="0" lvl="0" indent="0" algn="just" defTabSz="755898" rtl="0" eaLnBrk="1" fontAlgn="auto" latinLnBrk="0" hangingPunct="1">
                <a:lnSpc>
                  <a:spcPct val="100000"/>
                </a:lnSpc>
                <a:spcBef>
                  <a:spcPts val="0"/>
                </a:spcBef>
                <a:spcAft>
                  <a:spcPts val="0"/>
                </a:spcAft>
                <a:buClrTx/>
                <a:buSzTx/>
                <a:buFontTx/>
                <a:buNone/>
                <a:tabLst/>
                <a:defRPr/>
              </a:pPr>
              <a:r>
                <a:rPr lang="tr-TR" sz="140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latin typeface="Calibri"/>
                </a:rPr>
                <a:t>Tanım: </a:t>
              </a:r>
              <a:r>
                <a:rPr lang="tr-TR" sz="1600" dirty="0">
                  <a:solidFill>
                    <a:prstClr val="black"/>
                  </a:solidFill>
                  <a:latin typeface="Calibri"/>
                </a:rPr>
                <a:t>İnsanların öğrenme, akıl yürütme ve karar verme biçimlerinden ilham alarak, yapay öğrenme yöntemlerini geliştiren, veriden anlam çıkarımı sağlayan makine öğrenme algoritmalarını tasarlayan, geliştiren ve makineleri insan gibi düşünebilen, öğrenebilen ve davranabilen sistemler şeklinde programlayan, kendi kendilerine karar verebilmelerini sağlayan modelleri gerçek dünya problemlerine uygulayan kişidir.</a:t>
              </a:r>
            </a:p>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90194"/>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pSp>
        <p:nvGrpSpPr>
          <p:cNvPr id="4" name="22 Grup"/>
          <p:cNvGrpSpPr/>
          <p:nvPr/>
        </p:nvGrpSpPr>
        <p:grpSpPr>
          <a:xfrm>
            <a:off x="179512" y="1995685"/>
            <a:ext cx="8856989" cy="1600971"/>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TextBox 9"/>
              <p:cNvSpPr txBox="1"/>
              <p:nvPr/>
            </p:nvSpPr>
            <p:spPr>
              <a:xfrm>
                <a:off x="4509642" y="2419044"/>
                <a:ext cx="1356516" cy="284315"/>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3" name="42 Dikdörtgen"/>
            <p:cNvSpPr/>
            <p:nvPr/>
          </p:nvSpPr>
          <p:spPr>
            <a:xfrm>
              <a:off x="467544" y="771551"/>
              <a:ext cx="8208912" cy="1151300"/>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Okutulan Bazı Dersler: </a:t>
              </a:r>
              <a:r>
                <a:rPr lang="tr-TR" sz="1600" dirty="0">
                  <a:solidFill>
                    <a:prstClr val="black"/>
                  </a:solidFill>
                  <a:latin typeface="Calibri"/>
                </a:rPr>
                <a:t>Program</a:t>
              </a:r>
              <a:r>
                <a:rPr kumimoji="0" lang="tr-TR" sz="16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r>
                <a:rPr lang="tr-TR" sz="1600" dirty="0">
                  <a:solidFill>
                    <a:prstClr val="black"/>
                  </a:solidFill>
                  <a:latin typeface="Calibri"/>
                </a:rPr>
                <a:t>içeriği birinci sene temel mühendislik derslerinden oluşmaktadır. Bu temel mühendislik dersleri arasında Fizik, Matematik gibi dersler bulunmaktadır. Yapay Zekâ Mühendisliği programı öğrencilere, </a:t>
              </a:r>
              <a:r>
                <a:rPr lang="tr-TR" sz="1600" dirty="0" err="1">
                  <a:solidFill>
                    <a:prstClr val="black"/>
                  </a:solidFill>
                  <a:latin typeface="Calibri"/>
                </a:rPr>
                <a:t>algoritmik</a:t>
              </a:r>
              <a:r>
                <a:rPr lang="tr-TR" sz="1600" dirty="0">
                  <a:solidFill>
                    <a:prstClr val="black"/>
                  </a:solidFill>
                  <a:latin typeface="Calibri"/>
                </a:rPr>
                <a:t> düşünme ve problem çözme, veri yapıları ve algoritmalar, bilgisayarlar ve etik, yapay zekâ, veri bilimi ve yapay öğrenme, doğal dil işleme, bilgisayarla görü, algı ve dil, büyük veri ve yapay öğrenme, medikal yapay zekâ ve karar verme ve robotbilim gibi mesleki dersler ağırlıklı verilmektedir.</a:t>
              </a:r>
            </a:p>
          </p:txBody>
        </p:sp>
      </p:grpSp>
      <p:sp>
        <p:nvSpPr>
          <p:cNvPr id="16" name="15 Dikdörtgen"/>
          <p:cNvSpPr/>
          <p:nvPr/>
        </p:nvSpPr>
        <p:spPr>
          <a:xfrm>
            <a:off x="471232" y="2325913"/>
            <a:ext cx="8629882" cy="323165"/>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endParaRPr kumimoji="0" lang="tr-TR" sz="1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23 Grup"/>
          <p:cNvGrpSpPr/>
          <p:nvPr/>
        </p:nvGrpSpPr>
        <p:grpSpPr>
          <a:xfrm>
            <a:off x="179512" y="3651870"/>
            <a:ext cx="8856984" cy="1477329"/>
            <a:chOff x="395536" y="771550"/>
            <a:chExt cx="8424936" cy="1500942"/>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19 Dikdörtgen"/>
            <p:cNvSpPr/>
            <p:nvPr/>
          </p:nvSpPr>
          <p:spPr>
            <a:xfrm>
              <a:off x="395536" y="771551"/>
              <a:ext cx="8356440" cy="1500941"/>
            </a:xfrm>
            <a:prstGeom prst="rect">
              <a:avLst/>
            </a:prstGeom>
          </p:spPr>
          <p:txBody>
            <a:bodyPr wrap="square">
              <a:spAutoFit/>
            </a:bodyPr>
            <a:lstStyle/>
            <a:p>
              <a:pPr marL="0" marR="0" lvl="0" indent="0" algn="l" defTabSz="755898"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Gereken Nitelikler: </a:t>
              </a:r>
              <a:r>
                <a:rPr lang="tr-TR" sz="1400" dirty="0">
                  <a:solidFill>
                    <a:prstClr val="black"/>
                  </a:solidFill>
                  <a:latin typeface="Calibri"/>
                </a:rPr>
                <a:t>Yapay Zeka Mühendisi olmak isteyenlerin; Sayı ve sembollerle akıl yürütme gücüne sahip, bir işi öğelerine ayırıp işlem basamaklarını belirleme ve kavramsal modelleme becerisine sahip, analitik düşünme ve tasarım yeteneği olan, Dikkatli, sabırlı, yaratıcı, tasarım gücü yüksek, matematik gibi sayısal bilimlere ilgi duyan, uzay şekil ilişkisi kurabilme yeteneğine sahip, soyutlama becerisine sahip, teknolojik gelişmeleri takip edebilen kimseler olmaları gerekir.</a:t>
              </a:r>
              <a:br>
                <a:rPr lang="tr-TR" sz="1400" dirty="0">
                  <a:solidFill>
                    <a:prstClr val="black"/>
                  </a:solidFill>
                  <a:latin typeface="Calibri"/>
                </a:rPr>
              </a:br>
              <a:endParaRPr lang="tr-TR" sz="1400" dirty="0">
                <a:solidFill>
                  <a:prstClr val="black"/>
                </a:solidFill>
                <a:latin typeface="Calibri"/>
              </a:endParaRPr>
            </a:p>
          </p:txBody>
        </p:sp>
      </p:grpSp>
    </p:spTree>
    <p:extLst>
      <p:ext uri="{BB962C8B-B14F-4D97-AF65-F5344CB8AC3E}">
        <p14:creationId xmlns:p14="http://schemas.microsoft.com/office/powerpoint/2010/main" val="155408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sz="3600" b="1" dirty="0"/>
              <a:t>YAPAY ZEKÂ MÜHENDİSLİĞİ</a:t>
            </a:r>
            <a:endParaRPr lang="id-ID" dirty="0"/>
          </a:p>
        </p:txBody>
      </p:sp>
      <p:grpSp>
        <p:nvGrpSpPr>
          <p:cNvPr id="4" name="Group 13"/>
          <p:cNvGrpSpPr/>
          <p:nvPr/>
        </p:nvGrpSpPr>
        <p:grpSpPr>
          <a:xfrm>
            <a:off x="107504" y="627535"/>
            <a:ext cx="5112568" cy="4248454"/>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r>
                <a:rPr lang="tr-TR" sz="160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latin typeface="Calibri"/>
                </a:rPr>
                <a:t>Çalışma Alanları</a:t>
              </a:r>
              <a:r>
                <a:rPr kumimoji="0" lang="tr-TR" sz="20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a:t>
              </a:r>
            </a:p>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Yapay zeka mühendisliği; bilgisayar mühendisliği ve endüstri mühendisliği tekniklerini finansal piyasalardan, akıllı şehir uygulamalarına; nesnelerin internetinden otonom araba geliştirmeye kadar geniş bir yelpazede uygulayan disiplinler arası bir bilim ve mühendislik dalıdır. Yapay zekâ alanındaki araştırmaların sayısının her geçen gün hızla arttığı da göz önünde bulundurulduğunda, hem akademi ve araştırma laboratuvarlarında hem de sektörde bu alanda yetişmiş iş gücüne ihtiyaç duyulduğu görülmektedir.</a:t>
              </a:r>
            </a:p>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grpSp>
        <p:nvGrpSpPr>
          <p:cNvPr id="5" name="Group 23"/>
          <p:cNvGrpSpPr/>
          <p:nvPr/>
        </p:nvGrpSpPr>
        <p:grpSpPr>
          <a:xfrm>
            <a:off x="5292080" y="627534"/>
            <a:ext cx="3818735" cy="4392488"/>
            <a:chOff x="3979683" y="4649295"/>
            <a:chExt cx="1960141"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7" name="Rounded Rectangle 22"/>
            <p:cNvSpPr/>
            <p:nvPr/>
          </p:nvSpPr>
          <p:spPr>
            <a:xfrm>
              <a:off x="3997903"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     </a:t>
              </a:r>
            </a:p>
            <a:p>
              <a:pPr algn="just"/>
              <a:r>
                <a:rPr lang="tr-TR" sz="160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latin typeface="Calibri"/>
                </a:rPr>
                <a:t>İŞ BULMA OLANAKLARI</a:t>
              </a:r>
              <a:r>
                <a:rPr kumimoji="0" lang="tr-TR" sz="1800" b="0" i="0" u="none" strike="noStrike" kern="1200" cap="none" spc="0" normalizeH="0" baseline="0" noProof="0" dirty="0">
                  <a:ln w="18415" cmpd="sng">
                    <a:solidFill>
                      <a:srgbClr val="FFFFFF"/>
                    </a:solidFill>
                    <a:prstDash val="solid"/>
                  </a:ln>
                  <a:solidFill>
                    <a:prstClr val="black">
                      <a:lumMod val="75000"/>
                      <a:lumOff val="25000"/>
                    </a:prstClr>
                  </a:solidFill>
                  <a:effectLst>
                    <a:outerShdw blurRad="63500" dir="3600000" algn="tl" rotWithShape="0">
                      <a:srgbClr val="000000">
                        <a:alpha val="70000"/>
                      </a:srgbClr>
                    </a:outerShdw>
                  </a:effectLst>
                  <a:uLnTx/>
                  <a:uFillTx/>
                  <a:latin typeface="Calibri"/>
                  <a:ea typeface="+mn-ea"/>
                  <a:cs typeface="+mn-cs"/>
                </a:rPr>
                <a:t>: </a:t>
              </a:r>
              <a:r>
                <a:rPr kumimoji="0" lang="tr-TR"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Yapay Zeka Mühendisleri sadece yazılım şirketlerinde değil hastaneler, fabrikalar, hizmet sektörü gibi birçok alanda çalışabilirler. Aslında teknolojinin olduğu her yerde çalışma olanakları bulunmaktadır.</a:t>
              </a:r>
            </a:p>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76006"/>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Calibri"/>
                <a:ea typeface="+mn-ea"/>
                <a:cs typeface="+mn-cs"/>
              </a:rPr>
              <a:t>www.rehberlikservisim.com</a:t>
            </a:r>
          </a:p>
        </p:txBody>
      </p:sp>
    </p:spTree>
    <p:extLst>
      <p:ext uri="{BB962C8B-B14F-4D97-AF65-F5344CB8AC3E}">
        <p14:creationId xmlns:p14="http://schemas.microsoft.com/office/powerpoint/2010/main" val="41308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 </a:t>
            </a:r>
            <a:r>
              <a:rPr lang="tr-TR" sz="2200" b="1" dirty="0"/>
              <a:t>YAPAY ZEKA MÜHENDİSLİĞİ</a:t>
            </a:r>
            <a:br>
              <a:rPr lang="tr-TR" sz="2200" b="1" dirty="0"/>
            </a:br>
            <a:r>
              <a:rPr lang="tr-TR" sz="22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1654921615"/>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 </a:t>
                      </a:r>
                      <a:r>
                        <a:rPr lang="tr-TR" sz="1400" b="1" i="0" kern="1200" dirty="0">
                          <a:solidFill>
                            <a:schemeClr val="tx1"/>
                          </a:solidFill>
                          <a:effectLst/>
                          <a:latin typeface="+mn-lt"/>
                          <a:ea typeface="+mn-ea"/>
                          <a:cs typeface="+mn-cs"/>
                        </a:rPr>
                        <a:t>İSTANBUL TEKNİK ÜNİVERSİTESİ </a:t>
                      </a:r>
                      <a:r>
                        <a:rPr lang="tr-TR" sz="1400" b="0" i="0" kern="1200" dirty="0">
                          <a:solidFill>
                            <a:schemeClr val="tx1"/>
                          </a:solidFill>
                          <a:effectLst/>
                          <a:latin typeface="+mn-lt"/>
                          <a:ea typeface="+mn-ea"/>
                          <a:cs typeface="+mn-cs"/>
                        </a:rPr>
                        <a:t>  </a:t>
                      </a:r>
                    </a:p>
                    <a:p>
                      <a:pPr algn="ctr" fontAlgn="ctr"/>
                      <a:r>
                        <a:rPr lang="tr-TR" sz="1500" b="0" i="0" u="none" strike="noStrike" kern="1200" dirty="0">
                          <a:solidFill>
                            <a:schemeClr val="tx1"/>
                          </a:solidFill>
                          <a:effectLst/>
                          <a:latin typeface="+mn-lt"/>
                          <a:ea typeface="+mn-ea"/>
                          <a:cs typeface="+mn-cs"/>
                        </a:rPr>
                        <a:t>(Yapay Zeka ve Veri Müh.)</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2.861</a:t>
                      </a:r>
                      <a:endParaRPr lang="tr-TR" sz="1000" b="1" i="0" u="none" strike="noStrike" dirty="0">
                        <a:solidFill>
                          <a:srgbClr val="C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32,75</a:t>
                      </a:r>
                    </a:p>
                  </a:txBody>
                  <a:tcPr marL="76200" marR="76200" marT="60960" marB="60960" anchor="ctr"/>
                </a:tc>
                <a:tc>
                  <a:txBody>
                    <a:bodyPr/>
                    <a:lstStyle/>
                    <a:p>
                      <a:pPr algn="ctr" fontAlgn="t"/>
                      <a:r>
                        <a:rPr lang="tr-TR" sz="1000">
                          <a:effectLst/>
                        </a:rPr>
                        <a:t>15,00</a:t>
                      </a:r>
                    </a:p>
                  </a:txBody>
                  <a:tcPr marL="76200" marR="76200" marT="60960" marB="60960" anchor="ctr"/>
                </a:tc>
                <a:tc>
                  <a:txBody>
                    <a:bodyPr/>
                    <a:lstStyle/>
                    <a:p>
                      <a:pPr algn="ctr" fontAlgn="t"/>
                      <a:r>
                        <a:rPr lang="tr-TR" sz="1000">
                          <a:effectLst/>
                        </a:rPr>
                        <a:t>30,50</a:t>
                      </a:r>
                    </a:p>
                  </a:txBody>
                  <a:tcPr marL="76200" marR="76200" marT="60960" marB="60960" anchor="ctr"/>
                </a:tc>
                <a:tc>
                  <a:txBody>
                    <a:bodyPr/>
                    <a:lstStyle/>
                    <a:p>
                      <a:pPr algn="ctr" fontAlgn="t"/>
                      <a:r>
                        <a:rPr lang="tr-TR" sz="1000" dirty="0">
                          <a:effectLst/>
                        </a:rPr>
                        <a:t>16,25</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94,5</a:t>
                      </a:r>
                    </a:p>
                  </a:txBody>
                  <a:tcPr marL="7620" marR="7620" marT="7620" marB="0" anchor="ctr">
                    <a:solidFill>
                      <a:schemeClr val="bg1">
                        <a:lumMod val="85000"/>
                      </a:schemeClr>
                    </a:solidFill>
                  </a:tcPr>
                </a:tc>
                <a:tc>
                  <a:txBody>
                    <a:bodyPr/>
                    <a:lstStyle/>
                    <a:p>
                      <a:pPr algn="ctr" fontAlgn="t"/>
                      <a:r>
                        <a:rPr lang="tr-TR" sz="1000" dirty="0">
                          <a:effectLst/>
                        </a:rPr>
                        <a:t>34,50</a:t>
                      </a:r>
                    </a:p>
                  </a:txBody>
                  <a:tcPr marL="76200" marR="76200" marT="60960" marB="60960" anchor="ctr"/>
                </a:tc>
                <a:tc>
                  <a:txBody>
                    <a:bodyPr/>
                    <a:lstStyle/>
                    <a:p>
                      <a:pPr algn="ctr" fontAlgn="t"/>
                      <a:r>
                        <a:rPr lang="tr-TR" sz="1000">
                          <a:effectLst/>
                        </a:rPr>
                        <a:t>9,25</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11,75</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67,25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400" b="1" i="0" kern="1200" dirty="0">
                          <a:solidFill>
                            <a:schemeClr val="tx1"/>
                          </a:solidFill>
                          <a:effectLst/>
                          <a:latin typeface="+mn-lt"/>
                          <a:ea typeface="+mn-ea"/>
                          <a:cs typeface="+mn-cs"/>
                        </a:rPr>
                        <a:t>HACETTEPE ÜNİVERİSTESİ</a:t>
                      </a:r>
                      <a:r>
                        <a:rPr lang="tr-TR" sz="1400" b="0" i="0" kern="1200" dirty="0">
                          <a:solidFill>
                            <a:schemeClr val="tx1"/>
                          </a:solidFill>
                          <a:effectLst/>
                          <a:latin typeface="+mn-lt"/>
                          <a:ea typeface="+mn-ea"/>
                          <a:cs typeface="+mn-cs"/>
                        </a:rPr>
                        <a:t> </a:t>
                      </a:r>
                    </a:p>
                    <a:p>
                      <a:pPr algn="ctr" fontAlgn="ctr"/>
                      <a:r>
                        <a:rPr lang="tr-TR" sz="1400" b="0" i="0" u="none" strike="noStrike" kern="1200" dirty="0">
                          <a:solidFill>
                            <a:schemeClr val="tx1"/>
                          </a:solidFill>
                          <a:effectLst/>
                          <a:latin typeface="+mn-lt"/>
                          <a:ea typeface="+mn-ea"/>
                          <a:cs typeface="+mn-cs"/>
                        </a:rPr>
                        <a:t>(Yapay Zeka Müh.)</a:t>
                      </a:r>
                      <a:endParaRPr lang="tr-TR" sz="105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755898" rtl="0" eaLnBrk="1" fontAlgn="ctr" latinLnBrk="0" hangingPunct="1"/>
                      <a:r>
                        <a:rPr lang="tr-TR" sz="1500" b="0" i="0" kern="1200" dirty="0">
                          <a:solidFill>
                            <a:schemeClr val="tx1"/>
                          </a:solidFill>
                          <a:effectLst/>
                          <a:latin typeface="+mn-lt"/>
                          <a:ea typeface="+mn-ea"/>
                          <a:cs typeface="+mn-cs"/>
                        </a:rPr>
                        <a:t>8.004</a:t>
                      </a:r>
                    </a:p>
                  </a:txBody>
                  <a:tcPr marL="0" marR="0" marT="0" marB="0" anchor="ctr"/>
                </a:tc>
                <a:tc>
                  <a:txBody>
                    <a:bodyPr/>
                    <a:lstStyle/>
                    <a:p>
                      <a:pPr algn="ctr" fontAlgn="t"/>
                      <a:r>
                        <a:rPr lang="tr-TR" sz="1000" dirty="0">
                          <a:effectLst/>
                        </a:rPr>
                        <a:t>35,25</a:t>
                      </a:r>
                    </a:p>
                  </a:txBody>
                  <a:tcPr marL="76200" marR="76200" marT="60960" marB="60960" anchor="ctr"/>
                </a:tc>
                <a:tc>
                  <a:txBody>
                    <a:bodyPr/>
                    <a:lstStyle/>
                    <a:p>
                      <a:pPr algn="ctr" fontAlgn="t"/>
                      <a:r>
                        <a:rPr lang="tr-TR" sz="1000">
                          <a:effectLst/>
                        </a:rPr>
                        <a:t>15,00</a:t>
                      </a:r>
                    </a:p>
                  </a:txBody>
                  <a:tcPr marL="76200" marR="76200" marT="60960" marB="60960" anchor="ctr"/>
                </a:tc>
                <a:tc>
                  <a:txBody>
                    <a:bodyPr/>
                    <a:lstStyle/>
                    <a:p>
                      <a:pPr algn="ctr" fontAlgn="t"/>
                      <a:r>
                        <a:rPr lang="tr-TR" sz="1000" dirty="0">
                          <a:effectLst/>
                        </a:rPr>
                        <a:t>33,25</a:t>
                      </a:r>
                    </a:p>
                  </a:txBody>
                  <a:tcPr marL="76200" marR="76200" marT="60960" marB="60960" anchor="ctr"/>
                </a:tc>
                <a:tc>
                  <a:txBody>
                    <a:bodyPr/>
                    <a:lstStyle/>
                    <a:p>
                      <a:pPr algn="ctr" fontAlgn="t"/>
                      <a:r>
                        <a:rPr lang="tr-TR" sz="1000" dirty="0">
                          <a:effectLst/>
                        </a:rPr>
                        <a:t>13,75</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97,25</a:t>
                      </a:r>
                    </a:p>
                  </a:txBody>
                  <a:tcPr marL="7620" marR="7620" marT="7620" marB="0" anchor="ctr">
                    <a:solidFill>
                      <a:schemeClr val="bg1">
                        <a:lumMod val="85000"/>
                      </a:schemeClr>
                    </a:solidFill>
                  </a:tcPr>
                </a:tc>
                <a:tc>
                  <a:txBody>
                    <a:bodyPr/>
                    <a:lstStyle/>
                    <a:p>
                      <a:pPr algn="ctr" fontAlgn="t"/>
                      <a:r>
                        <a:rPr lang="tr-TR" sz="1000" dirty="0">
                          <a:effectLst/>
                        </a:rPr>
                        <a:t>28,50</a:t>
                      </a:r>
                    </a:p>
                  </a:txBody>
                  <a:tcPr marL="76200" marR="76200" marT="60960" marB="60960" anchor="ctr"/>
                </a:tc>
                <a:tc>
                  <a:txBody>
                    <a:bodyPr/>
                    <a:lstStyle/>
                    <a:p>
                      <a:pPr algn="ctr" fontAlgn="t"/>
                      <a:r>
                        <a:rPr lang="tr-TR" sz="1000">
                          <a:effectLst/>
                        </a:rPr>
                        <a:t>9,00</a:t>
                      </a:r>
                    </a:p>
                  </a:txBody>
                  <a:tcPr marL="76200" marR="76200" marT="60960" marB="60960" anchor="ctr"/>
                </a:tc>
                <a:tc>
                  <a:txBody>
                    <a:bodyPr/>
                    <a:lstStyle/>
                    <a:p>
                      <a:pPr algn="ctr" fontAlgn="t"/>
                      <a:r>
                        <a:rPr lang="tr-TR" sz="1000">
                          <a:effectLst/>
                        </a:rPr>
                        <a:t>9,25</a:t>
                      </a:r>
                    </a:p>
                  </a:txBody>
                  <a:tcPr marL="76200" marR="76200" marT="60960" marB="60960" anchor="ctr"/>
                </a:tc>
                <a:tc>
                  <a:txBody>
                    <a:bodyPr/>
                    <a:lstStyle/>
                    <a:p>
                      <a:pPr algn="ctr" fontAlgn="t"/>
                      <a:r>
                        <a:rPr lang="tr-TR" sz="1000" dirty="0">
                          <a:effectLst/>
                        </a:rPr>
                        <a:t>10,50</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57,25</a:t>
                      </a: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3" name="Metin kutusu 2">
            <a:extLst>
              <a:ext uri="{FF2B5EF4-FFF2-40B4-BE49-F238E27FC236}">
                <a16:creationId xmlns:a16="http://schemas.microsoft.com/office/drawing/2014/main" id="{C1C80099-A391-49D7-815E-5D66854AB3DF}"/>
              </a:ext>
            </a:extLst>
          </p:cNvPr>
          <p:cNvSpPr txBox="1"/>
          <p:nvPr/>
        </p:nvSpPr>
        <p:spPr>
          <a:xfrm>
            <a:off x="467544" y="4299942"/>
            <a:ext cx="7632848" cy="553998"/>
          </a:xfrm>
          <a:prstGeom prst="rect">
            <a:avLst/>
          </a:prstGeom>
          <a:noFill/>
        </p:spPr>
        <p:txBody>
          <a:bodyPr wrap="square" rtlCol="0">
            <a:spAutoFit/>
          </a:bodyPr>
          <a:lstStyle/>
          <a:p>
            <a:r>
              <a:rPr lang="tr-TR" dirty="0"/>
              <a:t>Not: Yapay Zeka Mühendisliği «Vakıf üniversiteleri olan </a:t>
            </a:r>
            <a:r>
              <a:rPr lang="tr-TR" i="1" dirty="0"/>
              <a:t>TOBB Ekonomi ve Teknoloji Üniversitesi, </a:t>
            </a:r>
            <a:r>
              <a:rPr lang="tr-TR" i="1" dirty="0" err="1"/>
              <a:t>Bahçeşehir</a:t>
            </a:r>
            <a:r>
              <a:rPr lang="tr-TR" i="1" dirty="0"/>
              <a:t> Üniversitelerinde de bulunmaktadır.</a:t>
            </a:r>
          </a:p>
        </p:txBody>
      </p:sp>
      <p:sp>
        <p:nvSpPr>
          <p:cNvPr id="9" name="34 Oval">
            <a:extLst>
              <a:ext uri="{FF2B5EF4-FFF2-40B4-BE49-F238E27FC236}">
                <a16:creationId xmlns:a16="http://schemas.microsoft.com/office/drawing/2014/main" id="{30D41516-E737-475C-A65C-2233BB9506E1}"/>
              </a:ext>
            </a:extLst>
          </p:cNvPr>
          <p:cNvSpPr/>
          <p:nvPr/>
        </p:nvSpPr>
        <p:spPr>
          <a:xfrm>
            <a:off x="0" y="0"/>
            <a:ext cx="1512168" cy="158417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491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729508" y="1405920"/>
            <a:ext cx="6336704" cy="2308324"/>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rPr>
              <a:t>YAZILIM MÜHENDİSLİĞİ</a:t>
            </a:r>
          </a:p>
        </p:txBody>
      </p:sp>
      <p:sp>
        <p:nvSpPr>
          <p:cNvPr id="7" name="34 Oval">
            <a:extLst>
              <a:ext uri="{FF2B5EF4-FFF2-40B4-BE49-F238E27FC236}">
                <a16:creationId xmlns:a16="http://schemas.microsoft.com/office/drawing/2014/main" id="{F21EA07F-81E6-49CB-8FA9-68DAE1813670}"/>
              </a:ext>
            </a:extLst>
          </p:cNvPr>
          <p:cNvSpPr/>
          <p:nvPr/>
        </p:nvSpPr>
        <p:spPr>
          <a:xfrm>
            <a:off x="107504" y="1405920"/>
            <a:ext cx="2808312" cy="273630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15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YAZILIM MÜHENDİSLİĞİ</a:t>
            </a:r>
            <a:endParaRPr lang="id-ID" sz="2800" dirty="0"/>
          </a:p>
        </p:txBody>
      </p:sp>
      <p:grpSp>
        <p:nvGrpSpPr>
          <p:cNvPr id="3" name="Group 18"/>
          <p:cNvGrpSpPr/>
          <p:nvPr/>
        </p:nvGrpSpPr>
        <p:grpSpPr>
          <a:xfrm>
            <a:off x="179512" y="555525"/>
            <a:ext cx="8856984" cy="142206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9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2" name="Rounded Rectangle 17"/>
            <p:cNvSpPr/>
            <p:nvPr/>
          </p:nvSpPr>
          <p:spPr>
            <a:xfrm>
              <a:off x="1952492" y="4649295"/>
              <a:ext cx="1941921" cy="19419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lang="tr-TR" sz="140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latin typeface="Calibri"/>
              </a:endParaRPr>
            </a:p>
            <a:p>
              <a:pPr marL="0" marR="0" lvl="0" indent="0" algn="just" defTabSz="755898" rtl="0" eaLnBrk="1" fontAlgn="auto" latinLnBrk="0" hangingPunct="1">
                <a:lnSpc>
                  <a:spcPct val="100000"/>
                </a:lnSpc>
                <a:spcBef>
                  <a:spcPts val="0"/>
                </a:spcBef>
                <a:spcAft>
                  <a:spcPts val="0"/>
                </a:spcAft>
                <a:buClrTx/>
                <a:buSzTx/>
                <a:buFontTx/>
                <a:buNone/>
                <a:tabLst/>
                <a:defRPr/>
              </a:pPr>
              <a:r>
                <a:rPr lang="tr-TR" sz="1400" dirty="0">
                  <a:ln w="18415" cmpd="sng">
                    <a:solidFill>
                      <a:srgbClr val="FFFFFF"/>
                    </a:solidFill>
                    <a:prstDash val="solid"/>
                  </a:ln>
                  <a:solidFill>
                    <a:prstClr val="black">
                      <a:lumMod val="85000"/>
                      <a:lumOff val="15000"/>
                    </a:prstClr>
                  </a:solidFill>
                  <a:effectLst>
                    <a:outerShdw blurRad="63500" dir="3600000" algn="tl" rotWithShape="0">
                      <a:srgbClr val="000000">
                        <a:alpha val="70000"/>
                      </a:srgbClr>
                    </a:outerShdw>
                  </a:effectLst>
                  <a:latin typeface="Calibri"/>
                </a:rPr>
                <a:t>Tanım: </a:t>
              </a:r>
              <a:r>
                <a:rPr lang="tr-TR" sz="1600" dirty="0">
                  <a:solidFill>
                    <a:prstClr val="black"/>
                  </a:solidFill>
                  <a:latin typeface="Calibri"/>
                </a:rPr>
                <a:t>Yazılım Mühendisi bankacılık, otomotiv, telekomünikasyon vb. sektörler olmak üzere her alanda kullanılan bilgisayar sistemlerinin yazılım tasarımını hazırlayan ve sisteme entegre edip uygulamasını yapan kişidir. </a:t>
              </a:r>
              <a:endParaRPr lang="id-ID" sz="1600" dirty="0">
                <a:solidFill>
                  <a:prstClr val="black"/>
                </a:solidFill>
                <a:latin typeface="Calibri"/>
              </a:endParaRPr>
            </a:p>
          </p:txBody>
        </p:sp>
      </p:grpSp>
      <p:sp>
        <p:nvSpPr>
          <p:cNvPr id="39" name="38 Altbilgi Yer Tutucusu"/>
          <p:cNvSpPr>
            <a:spLocks noGrp="1"/>
          </p:cNvSpPr>
          <p:nvPr>
            <p:ph type="ftr" sz="quarter" idx="11"/>
          </p:nvPr>
        </p:nvSpPr>
        <p:spPr>
          <a:xfrm>
            <a:off x="323528" y="4890194"/>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pSp>
        <p:nvGrpSpPr>
          <p:cNvPr id="4" name="22 Grup"/>
          <p:cNvGrpSpPr/>
          <p:nvPr/>
        </p:nvGrpSpPr>
        <p:grpSpPr>
          <a:xfrm>
            <a:off x="179512" y="1995685"/>
            <a:ext cx="8856989" cy="1080121"/>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TextBox 9"/>
              <p:cNvSpPr txBox="1"/>
              <p:nvPr/>
            </p:nvSpPr>
            <p:spPr>
              <a:xfrm>
                <a:off x="4509642" y="2419044"/>
                <a:ext cx="1356516" cy="284315"/>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3" name="42 Dikdörtgen"/>
            <p:cNvSpPr/>
            <p:nvPr/>
          </p:nvSpPr>
          <p:spPr>
            <a:xfrm>
              <a:off x="467544" y="771551"/>
              <a:ext cx="8208912" cy="523268"/>
            </a:xfrm>
            <a:prstGeom prst="rect">
              <a:avLst/>
            </a:prstGeom>
          </p:spPr>
          <p:txBody>
            <a:bodyPr wrap="square">
              <a:spAutoFit/>
            </a:bodyPr>
            <a:lstStyle/>
            <a:p>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Eğitim İçeriği</a:t>
              </a:r>
              <a:r>
                <a:rPr kumimoji="0" lang="tr-TR" sz="1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r>
                <a:rPr lang="tr-TR" sz="1800" b="0" i="0" u="none" strike="noStrike" baseline="0" dirty="0">
                  <a:solidFill>
                    <a:srgbClr val="000000"/>
                  </a:solidFill>
                  <a:latin typeface="Times New Roman" panose="02020603050405020304" pitchFamily="18" charset="0"/>
                </a:rPr>
                <a:t>Eğitim süresi, 1 yıl hazırlık sınıfı olmak üzere 5 yıldır. </a:t>
              </a:r>
            </a:p>
            <a:p>
              <a:r>
                <a:rPr lang="tr-TR" sz="1800" dirty="0">
                  <a:solidFill>
                    <a:srgbClr val="000000"/>
                  </a:solidFill>
                  <a:latin typeface="Times New Roman" panose="02020603050405020304" pitchFamily="18" charset="0"/>
                </a:rPr>
                <a:t>E</a:t>
              </a:r>
              <a:r>
                <a:rPr lang="tr-TR" sz="1800" b="0" i="0" u="none" strike="noStrike" baseline="0" dirty="0">
                  <a:solidFill>
                    <a:srgbClr val="000000"/>
                  </a:solidFill>
                  <a:latin typeface="Times New Roman" panose="02020603050405020304" pitchFamily="18" charset="0"/>
                </a:rPr>
                <a:t>ğitim süresince mesleki dersler ağırlıklı olarak verilmekte, seçmeli dersler bulunmaktadır. </a:t>
              </a:r>
              <a:endParaRPr lang="tr-TR" sz="1600" dirty="0">
                <a:solidFill>
                  <a:prstClr val="black"/>
                </a:solidFill>
                <a:latin typeface="Calibri"/>
              </a:endParaRPr>
            </a:p>
          </p:txBody>
        </p:sp>
      </p:grpSp>
      <p:sp>
        <p:nvSpPr>
          <p:cNvPr id="16" name="15 Dikdörtgen"/>
          <p:cNvSpPr/>
          <p:nvPr/>
        </p:nvSpPr>
        <p:spPr>
          <a:xfrm>
            <a:off x="471232" y="2325913"/>
            <a:ext cx="8629882" cy="323165"/>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endParaRPr kumimoji="0" lang="tr-TR" sz="1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23 Grup"/>
          <p:cNvGrpSpPr/>
          <p:nvPr/>
        </p:nvGrpSpPr>
        <p:grpSpPr>
          <a:xfrm>
            <a:off x="179512" y="3181802"/>
            <a:ext cx="8856984" cy="1855064"/>
            <a:chOff x="395536" y="771550"/>
            <a:chExt cx="8424936" cy="1407133"/>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19 Dikdörtgen"/>
            <p:cNvSpPr/>
            <p:nvPr/>
          </p:nvSpPr>
          <p:spPr>
            <a:xfrm>
              <a:off x="395536" y="771551"/>
              <a:ext cx="8356440" cy="1407132"/>
            </a:xfrm>
            <a:prstGeom prst="rect">
              <a:avLst/>
            </a:prstGeom>
          </p:spPr>
          <p:txBody>
            <a:bodyPr wrap="square">
              <a:spAutoFit/>
            </a:bodyPr>
            <a:lstStyle/>
            <a:p>
              <a:pPr marL="0" marR="0" lvl="0" indent="0" algn="l" defTabSz="755898"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Gereken Nitelikler: </a:t>
              </a:r>
              <a:r>
                <a:rPr lang="tr-TR" sz="1400" dirty="0">
                  <a:solidFill>
                    <a:prstClr val="black"/>
                  </a:solidFill>
                  <a:latin typeface="Calibri"/>
                </a:rPr>
                <a:t> </a:t>
              </a:r>
              <a:r>
                <a:rPr lang="tr-TR" sz="1600" dirty="0"/>
                <a:t>Bu mesleği yapacak kişilerin genel olarak, tasarım yeteneği olan, fen ve matematik alanlarına ilgili, bildiklerini başkalarına aktarabilen, dikkatli, sabırlı, ekip çalışmasına yatkın, yeni fikirlere açık, kendisini sürekli geliştirebilen kişiler olması gerekir. Genellikle iyi aydınlatılmış ve temiz büro ortamında çalışırlar. Projelere bağlı olarak seyahat etmeleri gerekebilir. Çalışırken üst yönetimle, programcılarla ve müşterilerle yoğun olarak iletişim hâlindedirler</a:t>
              </a:r>
              <a:endParaRPr lang="tr-TR" sz="1400" dirty="0">
                <a:solidFill>
                  <a:prstClr val="black"/>
                </a:solidFill>
                <a:latin typeface="Calibri"/>
              </a:endParaRPr>
            </a:p>
          </p:txBody>
        </p:sp>
      </p:grpSp>
    </p:spTree>
    <p:extLst>
      <p:ext uri="{BB962C8B-B14F-4D97-AF65-F5344CB8AC3E}">
        <p14:creationId xmlns:p14="http://schemas.microsoft.com/office/powerpoint/2010/main" val="322368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4" name="34 Oval">
            <a:extLst>
              <a:ext uri="{FF2B5EF4-FFF2-40B4-BE49-F238E27FC236}">
                <a16:creationId xmlns:a16="http://schemas.microsoft.com/office/drawing/2014/main" id="{384B6B34-C99D-45CF-9AB3-8A9F9D347F2D}"/>
              </a:ext>
            </a:extLst>
          </p:cNvPr>
          <p:cNvSpPr/>
          <p:nvPr/>
        </p:nvSpPr>
        <p:spPr>
          <a:xfrm>
            <a:off x="179512" y="1131590"/>
            <a:ext cx="3096344" cy="311669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347864" y="1512600"/>
            <a:ext cx="4320480" cy="2646878"/>
          </a:xfrm>
          <a:prstGeom prst="rect">
            <a:avLst/>
          </a:prstGeom>
          <a:noFill/>
        </p:spPr>
        <p:txBody>
          <a:bodyPr wrap="square" rtlCol="0">
            <a:spAutoFit/>
          </a:bodyPr>
          <a:lstStyle/>
          <a:p>
            <a:r>
              <a:rPr lang="tr-TR" sz="1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TIP</a:t>
            </a:r>
          </a:p>
        </p:txBody>
      </p:sp>
    </p:spTree>
    <p:extLst>
      <p:ext uri="{BB962C8B-B14F-4D97-AF65-F5344CB8AC3E}">
        <p14:creationId xmlns:p14="http://schemas.microsoft.com/office/powerpoint/2010/main" val="146577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sz="3600" b="1" dirty="0"/>
              <a:t>YAZILIM MÜHENDİSLİĞİ</a:t>
            </a:r>
            <a:endParaRPr lang="id-ID" dirty="0"/>
          </a:p>
        </p:txBody>
      </p:sp>
      <p:grpSp>
        <p:nvGrpSpPr>
          <p:cNvPr id="4" name="Group 13"/>
          <p:cNvGrpSpPr/>
          <p:nvPr/>
        </p:nvGrpSpPr>
        <p:grpSpPr>
          <a:xfrm>
            <a:off x="107504" y="627535"/>
            <a:ext cx="8568952" cy="4248454"/>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76006"/>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Calibri"/>
                <a:ea typeface="+mn-ea"/>
                <a:cs typeface="+mn-cs"/>
              </a:rPr>
              <a:t>www.rehberlikservisim.com</a:t>
            </a:r>
          </a:p>
        </p:txBody>
      </p:sp>
      <p:sp>
        <p:nvSpPr>
          <p:cNvPr id="11" name="Metin kutusu 10">
            <a:extLst>
              <a:ext uri="{FF2B5EF4-FFF2-40B4-BE49-F238E27FC236}">
                <a16:creationId xmlns:a16="http://schemas.microsoft.com/office/drawing/2014/main" id="{A505B2DE-1D4D-4B93-B334-D67038E80BBE}"/>
              </a:ext>
            </a:extLst>
          </p:cNvPr>
          <p:cNvSpPr txBox="1"/>
          <p:nvPr/>
        </p:nvSpPr>
        <p:spPr>
          <a:xfrm>
            <a:off x="395536" y="948973"/>
            <a:ext cx="7704856" cy="3477875"/>
          </a:xfrm>
          <a:prstGeom prst="rect">
            <a:avLst/>
          </a:prstGeom>
          <a:noFill/>
        </p:spPr>
        <p:txBody>
          <a:bodyPr wrap="square">
            <a:spAutoFit/>
          </a:bodyPr>
          <a:lstStyle/>
          <a:p>
            <a:pPr algn="just"/>
            <a:r>
              <a:rPr lang="tr-TR" sz="1800" b="1" i="0" u="none" strike="noStrik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ÇALIŞMA ALANLARI VE İŞ BULMA OLANAKLARI: </a:t>
            </a:r>
            <a:r>
              <a:rPr lang="tr-TR" sz="2000" dirty="0"/>
              <a:t>Çoğunlukla özel sektörde olmakla birlikte kamu sektöründe de çalışmaktadırlar. Fikir üretimine dayalı bir iştir. Bu nedenle parasal olarak fazla sermayeye ihtiyaç duyulmamaktadır. Yazılım Mühendisleri kendi işlerini kurabilirler. Yeni mezunlar genellikle ilk yıllarda programcı olarak görev yaparak genel işleyişlerle ilgili tecrübe sahibi olurlar. Çalışma ve Sosyal Güvenlik Bakanlığınca onaylanan eğitim kurumlarının verdiği eğitimlere katılarak katılma belgesi alanlar Bakanlıkça açılan İş Güvenliği Uzmanlığı Sınavında yeterli puanı almaları durumunda İş Güvenliği Uzmanı Belgesine sahip olabilirler. Bu şekilde Yazılım Mühendisleri İş Güvenliği Uzmanı olarak da çalışabilirler</a:t>
            </a:r>
          </a:p>
        </p:txBody>
      </p:sp>
    </p:spTree>
    <p:extLst>
      <p:ext uri="{BB962C8B-B14F-4D97-AF65-F5344CB8AC3E}">
        <p14:creationId xmlns:p14="http://schemas.microsoft.com/office/powerpoint/2010/main" val="2836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 </a:t>
            </a:r>
            <a:r>
              <a:rPr lang="tr-TR" sz="2200" b="1" dirty="0"/>
              <a:t>YAZILIM MÜHENDİSLİĞİ </a:t>
            </a:r>
            <a:br>
              <a:rPr lang="tr-TR" sz="2200" b="1" dirty="0"/>
            </a:br>
            <a:r>
              <a:rPr lang="tr-TR" sz="2200" b="1" dirty="0"/>
              <a:t>BAŞARI SIRALAMASI VE NETLERİ</a:t>
            </a:r>
            <a:endParaRPr lang="id-ID" sz="1400"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2668802884"/>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Vakıf </a:t>
                      </a:r>
                    </a:p>
                  </a:txBody>
                  <a:tcPr marL="7620" marR="7620" marT="7620" marB="0" anchor="ctr"/>
                </a:tc>
                <a:tc>
                  <a:txBody>
                    <a:bodyPr/>
                    <a:lstStyle/>
                    <a:p>
                      <a:pPr algn="ctr" fontAlgn="ctr"/>
                      <a:r>
                        <a:rPr lang="tr-TR" sz="1100" b="0" i="0" u="none" strike="noStrike" dirty="0">
                          <a:solidFill>
                            <a:srgbClr val="000000"/>
                          </a:solidFill>
                          <a:effectLst/>
                          <a:latin typeface="Calibri" panose="020F0502020204030204" pitchFamily="34" charset="0"/>
                        </a:rPr>
                        <a:t>BAHÇEŞEHİR ÜNİV. - (İngilizce) (Burslu) </a:t>
                      </a:r>
                    </a:p>
                  </a:txBody>
                  <a:tcPr marL="7620" marR="7620" marT="7620" marB="0" anchor="ctr"/>
                </a:tc>
                <a:tc>
                  <a:txBody>
                    <a:bodyPr/>
                    <a:lstStyle/>
                    <a:p>
                      <a:pPr algn="ctr" fontAlgn="ctr"/>
                      <a:r>
                        <a:rPr lang="tr-TR" sz="1200" b="1" i="0" u="none" strike="noStrike">
                          <a:solidFill>
                            <a:srgbClr val="4F6228"/>
                          </a:solidFill>
                          <a:effectLst/>
                          <a:latin typeface="Calibri" panose="020F0502020204030204" pitchFamily="34" charset="0"/>
                        </a:rPr>
                        <a:t>7.180</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31,25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20</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22</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18</a:t>
                      </a:r>
                    </a:p>
                  </a:txBody>
                  <a:tcPr marL="7620" marR="7620" marT="7620" marB="0" anchor="ctr"/>
                </a:tc>
                <a:tc>
                  <a:txBody>
                    <a:bodyPr/>
                    <a:lstStyle/>
                    <a:p>
                      <a:pPr algn="ctr" fontAlgn="ctr"/>
                      <a:r>
                        <a:rPr lang="tr-TR" sz="1100" b="1" i="0" u="none" strike="noStrike">
                          <a:solidFill>
                            <a:srgbClr val="000000"/>
                          </a:solidFill>
                          <a:effectLst/>
                          <a:latin typeface="Calibri" panose="020F0502020204030204" pitchFamily="34" charset="0"/>
                        </a:rPr>
                        <a:t>91</a:t>
                      </a:r>
                    </a:p>
                  </a:txBody>
                  <a:tcPr marL="7620" marR="7620" marT="7620" marB="0" anchor="ctr">
                    <a:solidFill>
                      <a:schemeClr val="bg1">
                        <a:lumMod val="85000"/>
                      </a:schemeClr>
                    </a:solidFill>
                  </a:tcPr>
                </a:tc>
                <a:tc>
                  <a:txBody>
                    <a:bodyPr/>
                    <a:lstStyle/>
                    <a:p>
                      <a:pPr algn="ctr" fontAlgn="ctr"/>
                      <a:r>
                        <a:rPr lang="tr-TR" sz="1000" b="1" i="0" u="none" strike="noStrike">
                          <a:solidFill>
                            <a:srgbClr val="262626"/>
                          </a:solidFill>
                          <a:effectLst/>
                          <a:latin typeface="Calibri" panose="020F0502020204030204" pitchFamily="34" charset="0"/>
                        </a:rPr>
                        <a:t>28</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12,8</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10,5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11,8</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63</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Devlet</a:t>
                      </a:r>
                    </a:p>
                  </a:txBody>
                  <a:tcPr marL="7620" marR="7620" marT="7620" marB="0" anchor="ctr"/>
                </a:tc>
                <a:tc>
                  <a:txBody>
                    <a:bodyPr/>
                    <a:lstStyle/>
                    <a:p>
                      <a:pPr algn="ctr" fontAlgn="ctr"/>
                      <a:r>
                        <a:rPr lang="tr-TR" sz="1100" b="0" i="0" u="none" strike="noStrike" dirty="0">
                          <a:solidFill>
                            <a:srgbClr val="000000"/>
                          </a:solidFill>
                          <a:effectLst/>
                          <a:latin typeface="Calibri" panose="020F0502020204030204" pitchFamily="34" charset="0"/>
                        </a:rPr>
                        <a:t>ANKARA YILDIRIM BEYAZIT ÜNİV.  (İngilizce) </a:t>
                      </a:r>
                    </a:p>
                  </a:txBody>
                  <a:tcPr marL="7620" marR="7620" marT="7620" marB="0" anchor="ctr"/>
                </a:tc>
                <a:tc>
                  <a:txBody>
                    <a:bodyPr/>
                    <a:lstStyle/>
                    <a:p>
                      <a:pPr algn="ctr" fontAlgn="ctr"/>
                      <a:r>
                        <a:rPr lang="tr-TR" sz="1200" b="1" i="0" u="none" strike="noStrike">
                          <a:solidFill>
                            <a:srgbClr val="4F6228"/>
                          </a:solidFill>
                          <a:effectLst/>
                          <a:latin typeface="Calibri" panose="020F0502020204030204" pitchFamily="34" charset="0"/>
                        </a:rPr>
                        <a:t>48.920</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22,50</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13,8</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23,5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16,3</a:t>
                      </a:r>
                    </a:p>
                  </a:txBody>
                  <a:tcPr marL="7620" marR="7620" marT="7620" marB="0" anchor="ctr"/>
                </a:tc>
                <a:tc>
                  <a:txBody>
                    <a:bodyPr/>
                    <a:lstStyle/>
                    <a:p>
                      <a:pPr algn="ctr" fontAlgn="ctr"/>
                      <a:r>
                        <a:rPr lang="tr-TR" sz="1200" b="1" i="0" u="none" strike="noStrike">
                          <a:solidFill>
                            <a:srgbClr val="000000"/>
                          </a:solidFill>
                          <a:effectLst/>
                          <a:latin typeface="Calibri" panose="020F0502020204030204" pitchFamily="34" charset="0"/>
                        </a:rPr>
                        <a:t>76</a:t>
                      </a:r>
                    </a:p>
                  </a:txBody>
                  <a:tcPr marL="7620" marR="7620" marT="7620" marB="0" anchor="ctr">
                    <a:solidFill>
                      <a:schemeClr val="bg1">
                        <a:lumMod val="85000"/>
                      </a:schemeClr>
                    </a:solidFill>
                  </a:tcPr>
                </a:tc>
                <a:tc>
                  <a:txBody>
                    <a:bodyPr/>
                    <a:lstStyle/>
                    <a:p>
                      <a:pPr algn="ctr" fontAlgn="ctr"/>
                      <a:r>
                        <a:rPr lang="tr-TR" sz="1000" b="1" i="0" u="none" strike="noStrike">
                          <a:solidFill>
                            <a:srgbClr val="262626"/>
                          </a:solidFill>
                          <a:effectLst/>
                          <a:latin typeface="Calibri" panose="020F0502020204030204" pitchFamily="34" charset="0"/>
                        </a:rPr>
                        <a:t>21</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4,75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9,25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11,8</a:t>
                      </a:r>
                    </a:p>
                  </a:txBody>
                  <a:tcPr marL="7620" marR="7620" marT="7620" marB="0" anchor="ctr"/>
                </a:tc>
                <a:tc>
                  <a:txBody>
                    <a:bodyPr/>
                    <a:lstStyle/>
                    <a:p>
                      <a:pPr algn="ctr" fontAlgn="ctr"/>
                      <a:r>
                        <a:rPr lang="tr-TR" sz="1200" b="1" i="0" u="none" strike="noStrike" dirty="0">
                          <a:solidFill>
                            <a:srgbClr val="000000"/>
                          </a:solidFill>
                          <a:effectLst/>
                          <a:latin typeface="Calibri" panose="020F0502020204030204" pitchFamily="34" charset="0"/>
                        </a:rPr>
                        <a:t>47</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3" name="Metin kutusu 2">
            <a:extLst>
              <a:ext uri="{FF2B5EF4-FFF2-40B4-BE49-F238E27FC236}">
                <a16:creationId xmlns:a16="http://schemas.microsoft.com/office/drawing/2014/main" id="{C1C80099-A391-49D7-815E-5D66854AB3DF}"/>
              </a:ext>
            </a:extLst>
          </p:cNvPr>
          <p:cNvSpPr txBox="1"/>
          <p:nvPr/>
        </p:nvSpPr>
        <p:spPr>
          <a:xfrm>
            <a:off x="467544" y="4299942"/>
            <a:ext cx="7632848" cy="323165"/>
          </a:xfrm>
          <a:prstGeom prst="rect">
            <a:avLst/>
          </a:prstGeom>
          <a:noFill/>
        </p:spPr>
        <p:txBody>
          <a:bodyPr wrap="square" rtlCol="0">
            <a:spAutoFit/>
          </a:bodyPr>
          <a:lstStyle/>
          <a:p>
            <a:r>
              <a:rPr lang="tr-TR" dirty="0"/>
              <a:t>Not:</a:t>
            </a:r>
            <a:endParaRPr lang="tr-TR" i="1" dirty="0"/>
          </a:p>
        </p:txBody>
      </p:sp>
      <p:sp>
        <p:nvSpPr>
          <p:cNvPr id="8" name="34 Oval">
            <a:extLst>
              <a:ext uri="{FF2B5EF4-FFF2-40B4-BE49-F238E27FC236}">
                <a16:creationId xmlns:a16="http://schemas.microsoft.com/office/drawing/2014/main" id="{B3F1DE3D-9443-45EA-B3C8-C599BEB60E5B}"/>
              </a:ext>
            </a:extLst>
          </p:cNvPr>
          <p:cNvSpPr/>
          <p:nvPr/>
        </p:nvSpPr>
        <p:spPr>
          <a:xfrm>
            <a:off x="0" y="0"/>
            <a:ext cx="1522472" cy="150994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42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339752" y="1971585"/>
            <a:ext cx="6336704" cy="1569660"/>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lang="tr-TR" sz="9600" b="1" dirty="0">
                <a:ln w="13462">
                  <a:solidFill>
                    <a:prstClr val="white"/>
                  </a:solidFill>
                  <a:prstDash val="solid"/>
                </a:ln>
                <a:solidFill>
                  <a:prstClr val="black">
                    <a:lumMod val="85000"/>
                    <a:lumOff val="15000"/>
                  </a:prstClr>
                </a:solidFill>
                <a:effectLst>
                  <a:outerShdw dist="38100" dir="2700000" algn="bl" rotWithShape="0">
                    <a:srgbClr val="738AC8"/>
                  </a:outerShdw>
                </a:effectLst>
                <a:latin typeface="Calibri"/>
              </a:rPr>
              <a:t>PİLOT</a:t>
            </a:r>
            <a:endParaRPr kumimoji="0" lang="tr-TR"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endParaRPr>
          </a:p>
        </p:txBody>
      </p:sp>
      <p:sp>
        <p:nvSpPr>
          <p:cNvPr id="7" name="34 Oval">
            <a:extLst>
              <a:ext uri="{FF2B5EF4-FFF2-40B4-BE49-F238E27FC236}">
                <a16:creationId xmlns:a16="http://schemas.microsoft.com/office/drawing/2014/main" id="{F21EA07F-81E6-49CB-8FA9-68DAE1813670}"/>
              </a:ext>
            </a:extLst>
          </p:cNvPr>
          <p:cNvSpPr/>
          <p:nvPr/>
        </p:nvSpPr>
        <p:spPr>
          <a:xfrm>
            <a:off x="107504" y="1405920"/>
            <a:ext cx="2808312" cy="273630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12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PİLOT</a:t>
            </a:r>
            <a:endParaRPr lang="id-ID" sz="2800" dirty="0"/>
          </a:p>
        </p:txBody>
      </p:sp>
      <p:sp>
        <p:nvSpPr>
          <p:cNvPr id="39" name="38 Altbilgi Yer Tutucusu"/>
          <p:cNvSpPr>
            <a:spLocks noGrp="1"/>
          </p:cNvSpPr>
          <p:nvPr>
            <p:ph type="ftr" sz="quarter" idx="11"/>
          </p:nvPr>
        </p:nvSpPr>
        <p:spPr>
          <a:xfrm>
            <a:off x="323528" y="4890194"/>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pSp>
        <p:nvGrpSpPr>
          <p:cNvPr id="4" name="22 Grup"/>
          <p:cNvGrpSpPr/>
          <p:nvPr/>
        </p:nvGrpSpPr>
        <p:grpSpPr>
          <a:xfrm>
            <a:off x="179512" y="638259"/>
            <a:ext cx="8856989" cy="2475404"/>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TextBox 9"/>
              <p:cNvSpPr txBox="1"/>
              <p:nvPr/>
            </p:nvSpPr>
            <p:spPr>
              <a:xfrm>
                <a:off x="4509642" y="2419044"/>
                <a:ext cx="1356516" cy="284315"/>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3" name="42 Dikdörtgen"/>
            <p:cNvSpPr/>
            <p:nvPr/>
          </p:nvSpPr>
          <p:spPr>
            <a:xfrm>
              <a:off x="467544" y="771551"/>
              <a:ext cx="8208912" cy="1273120"/>
            </a:xfrm>
            <a:prstGeom prst="rect">
              <a:avLst/>
            </a:prstGeom>
          </p:spPr>
          <p:txBody>
            <a:bodyPr wrap="square">
              <a:spAutoFit/>
            </a:bodyPr>
            <a:lstStyle/>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Eğitimin Verildiği Yerler</a:t>
              </a:r>
              <a:r>
                <a:rPr kumimoji="0" lang="tr-TR" sz="1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r>
                <a:rPr lang="tr-TR" sz="1900" dirty="0"/>
                <a:t>Pilotluk eğitimi; üniversitelerin “Pilot Eğitimi” ve “Pilotaj” bölümlerinde, Hava Harp Okulu, Kara Havacılık Okulu, Türk Hava Yolları ve Özel Havacılık Şirketleri'nde verilmektedir. Kara ve Hava Harp Okullarında lisans eğitiminin süresi 4 yıldır. Pilot adayı öğrenciler bu süre içerisinde uçuş eğitimine de tabi tutulmaktadırlar. Anadolu Üniversitesi Sivil Havacılık Yüksekokulu Pilotaj bölümünde eğitim süresi 1 (bir) yıl </a:t>
              </a:r>
              <a:r>
                <a:rPr lang="tr-TR" sz="1900" dirty="0" err="1"/>
                <a:t>ingilizce</a:t>
              </a:r>
              <a:r>
                <a:rPr lang="tr-TR" sz="1900" dirty="0"/>
                <a:t> hazırlık dil eğitimi olmak üzere toplam 5 (beş) yıldır. Türk Hava Yolları'nda ve Türk Hava Kurumu'nda 4 yıllık üniversite mezunu öğrencilere yaklaşık 1,5 yıl süren uçuş eğitimi yaptırılmaktadır. </a:t>
              </a:r>
              <a:endParaRPr lang="tr-TR" sz="1900" dirty="0">
                <a:solidFill>
                  <a:prstClr val="black"/>
                </a:solidFill>
                <a:latin typeface="Calibri"/>
              </a:endParaRPr>
            </a:p>
          </p:txBody>
        </p:sp>
      </p:grpSp>
      <p:sp>
        <p:nvSpPr>
          <p:cNvPr id="16" name="15 Dikdörtgen"/>
          <p:cNvSpPr/>
          <p:nvPr/>
        </p:nvSpPr>
        <p:spPr>
          <a:xfrm>
            <a:off x="471232" y="2325913"/>
            <a:ext cx="8629882" cy="323165"/>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 </a:t>
            </a:r>
            <a:endParaRPr kumimoji="0" lang="tr-TR" sz="1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23 Grup"/>
          <p:cNvGrpSpPr/>
          <p:nvPr/>
        </p:nvGrpSpPr>
        <p:grpSpPr>
          <a:xfrm>
            <a:off x="179512" y="3181802"/>
            <a:ext cx="8856984" cy="1708745"/>
            <a:chOff x="395536" y="771550"/>
            <a:chExt cx="8424936" cy="1296145"/>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2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19 Dikdörtgen"/>
            <p:cNvSpPr/>
            <p:nvPr/>
          </p:nvSpPr>
          <p:spPr>
            <a:xfrm>
              <a:off x="395536" y="771551"/>
              <a:ext cx="8356440" cy="1003876"/>
            </a:xfrm>
            <a:prstGeom prst="rect">
              <a:avLst/>
            </a:prstGeom>
          </p:spPr>
          <p:txBody>
            <a:bodyPr wrap="square">
              <a:spAutoFit/>
            </a:bodyPr>
            <a:lstStyle/>
            <a:p>
              <a:pPr marL="0" marR="0" lvl="0" indent="0" algn="just" defTabSz="755898"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Gereken Nitelikler: </a:t>
              </a:r>
              <a:r>
                <a:rPr lang="tr-TR" sz="1400" dirty="0">
                  <a:solidFill>
                    <a:prstClr val="black"/>
                  </a:solidFill>
                  <a:latin typeface="Calibri"/>
                </a:rPr>
                <a:t> </a:t>
              </a:r>
              <a:r>
                <a:rPr lang="tr-TR" sz="2000" dirty="0"/>
                <a:t>Pilot olmak isteyenlerin; - Mekaniğe karşı ilgi duyan ve bu alanda başarılı olan, - Uyarıcıları çabuk algılayıp hemen tepki verebilen, - El ve gözü eşgüdümle kullanabilen, - Soğukkanlı ve dikkatli, - Sabırlı, sorumluluk sahibi ve kurallara aynen uyan, - Yükseklik korkusu olmayan kimseler olmaları gerekir. </a:t>
              </a:r>
              <a:endParaRPr lang="tr-TR" sz="1400" dirty="0">
                <a:solidFill>
                  <a:prstClr val="black"/>
                </a:solidFill>
                <a:latin typeface="Calibri"/>
              </a:endParaRPr>
            </a:p>
          </p:txBody>
        </p:sp>
      </p:grpSp>
    </p:spTree>
    <p:extLst>
      <p:ext uri="{BB962C8B-B14F-4D97-AF65-F5344CB8AC3E}">
        <p14:creationId xmlns:p14="http://schemas.microsoft.com/office/powerpoint/2010/main" val="16923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05"/>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 calcmode="lin" valueType="num">
                                      <p:cBhvr>
                                        <p:cTn id="17" dur="1000" fill="hold"/>
                                        <p:tgtEl>
                                          <p:spTgt spid="17"/>
                                        </p:tgtEl>
                                        <p:attrNameLst>
                                          <p:attrName>ppt_x</p:attrName>
                                        </p:attrNameLst>
                                      </p:cBhvr>
                                      <p:tavLst>
                                        <p:tav tm="0">
                                          <p:val>
                                            <p:strVal val="#ppt_x-.2"/>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sz="3600" b="1" dirty="0"/>
              <a:t>PİLOT</a:t>
            </a:r>
            <a:endParaRPr lang="id-ID" dirty="0"/>
          </a:p>
        </p:txBody>
      </p:sp>
      <p:grpSp>
        <p:nvGrpSpPr>
          <p:cNvPr id="4" name="Group 13"/>
          <p:cNvGrpSpPr/>
          <p:nvPr/>
        </p:nvGrpSpPr>
        <p:grpSpPr>
          <a:xfrm>
            <a:off x="107504" y="627535"/>
            <a:ext cx="8568952" cy="4248454"/>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55898"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sp>
        <p:nvSpPr>
          <p:cNvPr id="39" name="38 Altbilgi Yer Tutucusu"/>
          <p:cNvSpPr>
            <a:spLocks noGrp="1"/>
          </p:cNvSpPr>
          <p:nvPr>
            <p:ph type="ftr" sz="quarter" idx="11"/>
          </p:nvPr>
        </p:nvSpPr>
        <p:spPr>
          <a:xfrm>
            <a:off x="323528" y="4876006"/>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tint val="75000"/>
                  </a:prstClr>
                </a:solidFill>
                <a:effectLst/>
                <a:uLnTx/>
                <a:uFillTx/>
                <a:latin typeface="Calibri"/>
                <a:ea typeface="+mn-ea"/>
                <a:cs typeface="+mn-cs"/>
              </a:rPr>
              <a:t>www.rehberlikservisim.com</a:t>
            </a:r>
          </a:p>
        </p:txBody>
      </p:sp>
      <p:sp>
        <p:nvSpPr>
          <p:cNvPr id="11" name="Metin kutusu 10">
            <a:extLst>
              <a:ext uri="{FF2B5EF4-FFF2-40B4-BE49-F238E27FC236}">
                <a16:creationId xmlns:a16="http://schemas.microsoft.com/office/drawing/2014/main" id="{A505B2DE-1D4D-4B93-B334-D67038E80BBE}"/>
              </a:ext>
            </a:extLst>
          </p:cNvPr>
          <p:cNvSpPr txBox="1"/>
          <p:nvPr/>
        </p:nvSpPr>
        <p:spPr>
          <a:xfrm>
            <a:off x="395536" y="948973"/>
            <a:ext cx="7704856" cy="3662541"/>
          </a:xfrm>
          <a:prstGeom prst="rect">
            <a:avLst/>
          </a:prstGeom>
          <a:noFill/>
        </p:spPr>
        <p:txBody>
          <a:bodyPr wrap="square">
            <a:spAutoFit/>
          </a:bodyPr>
          <a:lstStyle/>
          <a:p>
            <a:pPr algn="just"/>
            <a:r>
              <a:rPr lang="tr-TR" sz="1800" b="1" i="0" u="none" strike="noStrik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ÇALIŞMA ALANLARI VE İŞ BULMA OLANAKLARI: </a:t>
            </a:r>
            <a:r>
              <a:rPr lang="tr-TR" sz="1800" dirty="0"/>
              <a:t>Pilotların iş bulma olanakları oldukça fazladır, bu nedenle de işsiz kalma riskleri düşüktür. Türk Hava Yolları pilotu "Ticari Pilot </a:t>
            </a:r>
            <a:r>
              <a:rPr lang="tr-TR" sz="1800" dirty="0" err="1"/>
              <a:t>Lisansı"yla</a:t>
            </a:r>
            <a:r>
              <a:rPr lang="tr-TR" sz="1800" dirty="0"/>
              <a:t> uçabilir. 2 pilotla uçurulması gereken bir hava yolu uçağında 2. Pilot olarak görev alabilmek için Ticari Pilot Lisansı ve Aletle Uçuş </a:t>
            </a:r>
            <a:r>
              <a:rPr lang="tr-TR" sz="1800" dirty="0" err="1"/>
              <a:t>Sertifikası'na</a:t>
            </a:r>
            <a:r>
              <a:rPr lang="tr-TR" sz="1800" dirty="0"/>
              <a:t> sahip olmak gerekir. Anadolu Üniversitesi Pilotaj Eğitimi programını bitirenler Ulaştırma Bakanlığı'na bağlı ve Sivil Havacılık Genel Müdürlüğü'ne bağlı kuruluşlarda veya özel havacılık şirketlerinde görev alabilirler. Pilotlar; yük ve yolcu taşıyan uçaklar yanında ilaçlama veya keşif gibi amaçlarla kullanılan uçakları ve helikopterleri de idare ederler. Özel havacılık şirketlerinde ve yabancı hava yolu şirketlerinde görev alabilirler. Türk Kuşu pilotları ise; Uçuş Öğretmenliği, Zirai İlaçlama ve Orman Yangını Söndürme faaliyetlerinde bulunurlar. </a:t>
            </a:r>
            <a:r>
              <a:rPr lang="tr-TR" sz="1600" dirty="0"/>
              <a:t>Askeri pilot yaklaşık asgari ücretin 10 katı, THY pilotu 20 katı net ücret almaktadır.</a:t>
            </a:r>
            <a:endParaRPr lang="tr-TR" sz="2000" dirty="0"/>
          </a:p>
        </p:txBody>
      </p:sp>
    </p:spTree>
    <p:extLst>
      <p:ext uri="{BB962C8B-B14F-4D97-AF65-F5344CB8AC3E}">
        <p14:creationId xmlns:p14="http://schemas.microsoft.com/office/powerpoint/2010/main" val="31908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400" b="1" dirty="0"/>
              <a:t> PİLOTAJ BAŞARI SIRALAMASI VE NETLERİ</a:t>
            </a:r>
            <a:endParaRPr lang="id-ID" sz="2400"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2010146374"/>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Vakıf </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ÖZYEĞİN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2.111</a:t>
                      </a:r>
                      <a:endParaRPr lang="tr-TR" sz="1200" b="1" i="0" u="none" strike="noStrike" dirty="0">
                        <a:solidFill>
                          <a:srgbClr val="4F6228"/>
                        </a:solidFill>
                        <a:effectLst/>
                        <a:latin typeface="Calibri" panose="020F0502020204030204" pitchFamily="34" charset="0"/>
                      </a:endParaRPr>
                    </a:p>
                  </a:txBody>
                  <a:tcPr marL="7620" marR="7620" marT="7620" marB="0" anchor="ctr"/>
                </a:tc>
                <a:tc>
                  <a:txBody>
                    <a:bodyPr/>
                    <a:lstStyle/>
                    <a:p>
                      <a:pPr algn="ctr" fontAlgn="t"/>
                      <a:r>
                        <a:rPr lang="tr-TR" sz="1050" dirty="0">
                          <a:effectLst/>
                        </a:rPr>
                        <a:t>35,50</a:t>
                      </a:r>
                    </a:p>
                  </a:txBody>
                  <a:tcPr marL="76200" marR="76200" marT="60960" marB="60960" anchor="ctr"/>
                </a:tc>
                <a:tc>
                  <a:txBody>
                    <a:bodyPr/>
                    <a:lstStyle/>
                    <a:p>
                      <a:pPr algn="ctr" fontAlgn="t"/>
                      <a:r>
                        <a:rPr lang="tr-TR" sz="1050">
                          <a:effectLst/>
                        </a:rPr>
                        <a:t>12,75</a:t>
                      </a:r>
                    </a:p>
                  </a:txBody>
                  <a:tcPr marL="76200" marR="76200" marT="60960" marB="60960" anchor="ctr"/>
                </a:tc>
                <a:tc>
                  <a:txBody>
                    <a:bodyPr/>
                    <a:lstStyle/>
                    <a:p>
                      <a:pPr algn="ctr" fontAlgn="t"/>
                      <a:r>
                        <a:rPr lang="tr-TR" sz="1050">
                          <a:effectLst/>
                        </a:rPr>
                        <a:t>22,75</a:t>
                      </a:r>
                    </a:p>
                  </a:txBody>
                  <a:tcPr marL="76200" marR="76200" marT="60960" marB="60960" anchor="ctr"/>
                </a:tc>
                <a:tc>
                  <a:txBody>
                    <a:bodyPr/>
                    <a:lstStyle/>
                    <a:p>
                      <a:pPr algn="ctr" fontAlgn="t"/>
                      <a:r>
                        <a:rPr lang="tr-TR" sz="1050" dirty="0">
                          <a:effectLst/>
                        </a:rPr>
                        <a:t>16,50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87,5</a:t>
                      </a:r>
                    </a:p>
                  </a:txBody>
                  <a:tcPr marL="7620" marR="7620" marT="7620" marB="0" anchor="ctr">
                    <a:solidFill>
                      <a:schemeClr val="bg1">
                        <a:lumMod val="85000"/>
                      </a:schemeClr>
                    </a:solidFill>
                  </a:tcPr>
                </a:tc>
                <a:tc>
                  <a:txBody>
                    <a:bodyPr/>
                    <a:lstStyle/>
                    <a:p>
                      <a:pPr algn="ctr" fontAlgn="t"/>
                      <a:r>
                        <a:rPr lang="tr-TR" sz="1050" dirty="0">
                          <a:effectLst/>
                        </a:rPr>
                        <a:t>36,00</a:t>
                      </a:r>
                    </a:p>
                  </a:txBody>
                  <a:tcPr marL="76200" marR="76200" marT="60960" marB="60960" anchor="ctr"/>
                </a:tc>
                <a:tc>
                  <a:txBody>
                    <a:bodyPr/>
                    <a:lstStyle/>
                    <a:p>
                      <a:pPr algn="ctr" fontAlgn="t"/>
                      <a:r>
                        <a:rPr lang="tr-TR" sz="1050">
                          <a:effectLst/>
                        </a:rPr>
                        <a:t>11,50</a:t>
                      </a:r>
                    </a:p>
                  </a:txBody>
                  <a:tcPr marL="76200" marR="76200" marT="60960" marB="60960" anchor="ctr"/>
                </a:tc>
                <a:tc>
                  <a:txBody>
                    <a:bodyPr/>
                    <a:lstStyle/>
                    <a:p>
                      <a:pPr algn="ctr" fontAlgn="t"/>
                      <a:r>
                        <a:rPr lang="tr-TR" sz="1050">
                          <a:effectLst/>
                        </a:rPr>
                        <a:t>11,75</a:t>
                      </a:r>
                    </a:p>
                  </a:txBody>
                  <a:tcPr marL="76200" marR="76200" marT="60960" marB="60960" anchor="ctr"/>
                </a:tc>
                <a:tc>
                  <a:txBody>
                    <a:bodyPr/>
                    <a:lstStyle/>
                    <a:p>
                      <a:pPr algn="ctr" fontAlgn="t"/>
                      <a:r>
                        <a:rPr lang="tr-TR" sz="1050" dirty="0">
                          <a:effectLst/>
                        </a:rPr>
                        <a:t>13,00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72,25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Devlet</a:t>
                      </a:r>
                    </a:p>
                  </a:txBody>
                  <a:tcPr marL="7620" marR="7620" marT="7620" marB="0" anchor="ctr"/>
                </a:tc>
                <a:tc>
                  <a:txBody>
                    <a:bodyPr/>
                    <a:lstStyle/>
                    <a:p>
                      <a:pPr algn="ctr" fontAlgn="ctr"/>
                      <a:r>
                        <a:rPr lang="tr-TR" sz="1400" b="1" i="0" kern="1200" dirty="0">
                          <a:solidFill>
                            <a:schemeClr val="tx1"/>
                          </a:solidFill>
                          <a:effectLst/>
                          <a:latin typeface="+mn-lt"/>
                          <a:ea typeface="+mn-ea"/>
                          <a:cs typeface="+mn-cs"/>
                        </a:rPr>
                        <a:t>ESKİŞEHİR TEKNİK ÜNİVERSİTESİ </a:t>
                      </a:r>
                      <a:endParaRPr lang="tr-TR" sz="105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4.167</a:t>
                      </a:r>
                      <a:endParaRPr lang="tr-TR" sz="1200" b="1" i="0" u="none" strike="noStrike" dirty="0">
                        <a:solidFill>
                          <a:srgbClr val="4F6228"/>
                        </a:solidFill>
                        <a:effectLst/>
                        <a:latin typeface="Calibri" panose="020F0502020204030204" pitchFamily="34" charset="0"/>
                      </a:endParaRPr>
                    </a:p>
                  </a:txBody>
                  <a:tcPr marL="7620" marR="7620" marT="7620" marB="0" anchor="ctr"/>
                </a:tc>
                <a:tc>
                  <a:txBody>
                    <a:bodyPr/>
                    <a:lstStyle/>
                    <a:p>
                      <a:pPr algn="ctr" fontAlgn="t"/>
                      <a:r>
                        <a:rPr lang="tr-TR" sz="1000" dirty="0">
                          <a:effectLst/>
                        </a:rPr>
                        <a:t>29,00</a:t>
                      </a:r>
                    </a:p>
                  </a:txBody>
                  <a:tcPr marL="76200" marR="76200" marT="60960" marB="60960" anchor="ctr"/>
                </a:tc>
                <a:tc>
                  <a:txBody>
                    <a:bodyPr/>
                    <a:lstStyle/>
                    <a:p>
                      <a:pPr algn="ctr" fontAlgn="t"/>
                      <a:r>
                        <a:rPr lang="tr-TR" sz="1000">
                          <a:effectLst/>
                        </a:rPr>
                        <a:t>12,75</a:t>
                      </a:r>
                    </a:p>
                  </a:txBody>
                  <a:tcPr marL="76200" marR="76200" marT="60960" marB="60960" anchor="ctr"/>
                </a:tc>
                <a:tc>
                  <a:txBody>
                    <a:bodyPr/>
                    <a:lstStyle/>
                    <a:p>
                      <a:pPr algn="ctr" fontAlgn="t"/>
                      <a:r>
                        <a:rPr lang="tr-TR" sz="1000">
                          <a:effectLst/>
                        </a:rPr>
                        <a:t>24,25</a:t>
                      </a:r>
                    </a:p>
                  </a:txBody>
                  <a:tcPr marL="76200" marR="76200" marT="60960" marB="60960" anchor="ctr"/>
                </a:tc>
                <a:tc>
                  <a:txBody>
                    <a:bodyPr/>
                    <a:lstStyle/>
                    <a:p>
                      <a:pPr algn="ctr" fontAlgn="t"/>
                      <a:r>
                        <a:rPr lang="tr-TR" sz="1000" dirty="0">
                          <a:effectLst/>
                        </a:rPr>
                        <a:t>17,75</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83,75</a:t>
                      </a:r>
                    </a:p>
                  </a:txBody>
                  <a:tcPr marL="7620" marR="7620" marT="7620" marB="0" anchor="ctr">
                    <a:solidFill>
                      <a:schemeClr val="bg1">
                        <a:lumMod val="85000"/>
                      </a:schemeClr>
                    </a:solidFill>
                  </a:tcPr>
                </a:tc>
                <a:tc>
                  <a:txBody>
                    <a:bodyPr/>
                    <a:lstStyle/>
                    <a:p>
                      <a:pPr algn="ctr" fontAlgn="t"/>
                      <a:r>
                        <a:rPr lang="tr-TR" sz="1050" dirty="0">
                          <a:effectLst/>
                        </a:rPr>
                        <a:t>31,00</a:t>
                      </a:r>
                    </a:p>
                  </a:txBody>
                  <a:tcPr marL="76200" marR="76200" marT="60960" marB="60960" anchor="ctr"/>
                </a:tc>
                <a:tc>
                  <a:txBody>
                    <a:bodyPr/>
                    <a:lstStyle/>
                    <a:p>
                      <a:pPr algn="ctr" fontAlgn="t"/>
                      <a:r>
                        <a:rPr lang="tr-TR" sz="1050">
                          <a:effectLst/>
                        </a:rPr>
                        <a:t>13,00</a:t>
                      </a:r>
                    </a:p>
                  </a:txBody>
                  <a:tcPr marL="76200" marR="76200" marT="60960" marB="60960" anchor="ctr"/>
                </a:tc>
                <a:tc>
                  <a:txBody>
                    <a:bodyPr/>
                    <a:lstStyle/>
                    <a:p>
                      <a:pPr algn="ctr" fontAlgn="t"/>
                      <a:r>
                        <a:rPr lang="tr-TR" sz="1050">
                          <a:effectLst/>
                        </a:rPr>
                        <a:t>11,75</a:t>
                      </a:r>
                    </a:p>
                  </a:txBody>
                  <a:tcPr marL="76200" marR="76200" marT="60960" marB="60960" anchor="ctr"/>
                </a:tc>
                <a:tc>
                  <a:txBody>
                    <a:bodyPr/>
                    <a:lstStyle/>
                    <a:p>
                      <a:pPr algn="ctr" fontAlgn="t"/>
                      <a:r>
                        <a:rPr lang="tr-TR" sz="1050" dirty="0">
                          <a:effectLst/>
                        </a:rPr>
                        <a:t>13,00</a:t>
                      </a:r>
                    </a:p>
                  </a:txBody>
                  <a:tcPr marL="76200" marR="76200" marT="60960" marB="60960" anchor="ctr"/>
                </a:tc>
                <a:tc>
                  <a:txBody>
                    <a:bodyPr/>
                    <a:lstStyle/>
                    <a:p>
                      <a:pPr algn="ctr" fontAlgn="ctr"/>
                      <a:r>
                        <a:rPr lang="tr-TR" sz="1200" b="1" i="0" u="none" strike="noStrike" dirty="0">
                          <a:solidFill>
                            <a:srgbClr val="000000"/>
                          </a:solidFill>
                          <a:effectLst/>
                          <a:latin typeface="Calibri" panose="020F0502020204030204" pitchFamily="34" charset="0"/>
                        </a:rPr>
                        <a:t>68,75</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B3F1DE3D-9443-45EA-B3C8-C599BEB60E5B}"/>
              </a:ext>
            </a:extLst>
          </p:cNvPr>
          <p:cNvSpPr/>
          <p:nvPr/>
        </p:nvSpPr>
        <p:spPr>
          <a:xfrm>
            <a:off x="0" y="0"/>
            <a:ext cx="1522472" cy="150994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marL="0" marR="0" lvl="0" indent="0" algn="ctr" defTabSz="755898" rtl="0" eaLnBrk="1" fontAlgn="auto" latinLnBrk="0" hangingPunct="1">
              <a:lnSpc>
                <a:spcPct val="100000"/>
              </a:lnSpc>
              <a:spcBef>
                <a:spcPts val="0"/>
              </a:spcBef>
              <a:spcAft>
                <a:spcPts val="0"/>
              </a:spcAft>
              <a:buClrTx/>
              <a:buSzTx/>
              <a:buFontTx/>
              <a:buNone/>
              <a:tabLst/>
              <a:defRPr/>
            </a:pPr>
            <a:endParaRPr kumimoji="0" lang="tr-TR" sz="1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46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347864" y="1995686"/>
            <a:ext cx="5544616" cy="1446550"/>
          </a:xfrm>
          <a:prstGeom prst="rect">
            <a:avLst/>
          </a:prstGeom>
          <a:noFill/>
        </p:spPr>
        <p:txBody>
          <a:bodyPr wrap="square" rtlCol="0">
            <a:spAutoFit/>
          </a:bodyPr>
          <a:lstStyle/>
          <a:p>
            <a:r>
              <a:rPr lang="tr-TR"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MİMARLIK</a:t>
            </a:r>
          </a:p>
        </p:txBody>
      </p:sp>
      <p:sp>
        <p:nvSpPr>
          <p:cNvPr id="5" name="34 Oval">
            <a:extLst>
              <a:ext uri="{FF2B5EF4-FFF2-40B4-BE49-F238E27FC236}">
                <a16:creationId xmlns:a16="http://schemas.microsoft.com/office/drawing/2014/main" id="{662D2EFF-42FA-40A3-9623-DCB5C2110DDD}"/>
              </a:ext>
            </a:extLst>
          </p:cNvPr>
          <p:cNvSpPr/>
          <p:nvPr/>
        </p:nvSpPr>
        <p:spPr>
          <a:xfrm>
            <a:off x="263744" y="1240892"/>
            <a:ext cx="2771800" cy="295613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48756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MİMARLIK</a:t>
            </a:r>
            <a:endParaRPr lang="id-ID" sz="2800" dirty="0"/>
          </a:p>
        </p:txBody>
      </p:sp>
      <p:grpSp>
        <p:nvGrpSpPr>
          <p:cNvPr id="3" name="Group 18"/>
          <p:cNvGrpSpPr/>
          <p:nvPr/>
        </p:nvGrpSpPr>
        <p:grpSpPr>
          <a:xfrm>
            <a:off x="179512" y="555527"/>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a:solidFill>
                    <a:schemeClr val="tx2">
                      <a:lumMod val="75000"/>
                    </a:schemeClr>
                  </a:solidFill>
                </a:rPr>
                <a:t> </a:t>
              </a:r>
              <a:r>
                <a:rPr lang="tr-TR" sz="2000" dirty="0">
                  <a:solidFill>
                    <a:schemeClr val="tx2">
                      <a:lumMod val="75000"/>
                    </a:schemeClr>
                  </a:solidFill>
                </a:rPr>
                <a:t>Mimarlık programı, her çeşit binanın isteğe ve olanaklara göre plan ve projelerinin hazırlanması, yapımının denetlenmesi konularında eğitim yapar.</a:t>
              </a:r>
              <a:endParaRPr lang="id-ID" sz="20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1851670"/>
            <a:ext cx="8856984" cy="1008112"/>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068422"/>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a:t>Mimarlık programında genel matematik, bina fiziği, mimari çizime giriş gibi temel mimarlık dersleri verilir. Daha sonraki yıllarda ise temeli daha çok tasarıma, yani plan çizimine dayalı, daha kapsamlı ve ileri düzeydeki mimari bilgileri içeren dersler okutulur.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2931790"/>
            <a:ext cx="8856984" cy="1947540"/>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49489"/>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600" dirty="0"/>
                <a:t>Bu alanda eğitim görmek isteyen lise öğrencileri kendilerini, matematik, fizik, resim ve sosyal bilimler (sosyoloji, tarih, sanat tarihi, insan bilimleri ve kültür) alanlarında iyi yetiştirmelidirler. İyi bir mimar, hem sanat ve sosyal bilimlerle ilgili, hem de iş hayatının özelliklerini tanıyan kişidir. Bu nedenle kişinin üstün bir genel akademik yetenek yanında uzay ilişkilerini görebilme (cisimlerin uzayda alacakları durumları göz önünde canlandırabilme), düzgün şekil çizebilme gücüne sahip, yaratıcı bir kimse olması gereklidir. Ayrıca kişinin iş-ticaret konusunda bilgili, başka insanlarla işbirliği yapabilmek için uyumlu bir kimse olması çalışma hayatında başarısını artırabilir.</a:t>
              </a:r>
              <a:endParaRPr lang="tr-TR" sz="1400"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MİMARLIK</a:t>
            </a:r>
            <a:endParaRPr lang="id-ID" dirty="0"/>
          </a:p>
        </p:txBody>
      </p:sp>
      <p:grpSp>
        <p:nvGrpSpPr>
          <p:cNvPr id="3" name="Group 27"/>
          <p:cNvGrpSpPr/>
          <p:nvPr/>
        </p:nvGrpSpPr>
        <p:grpSpPr>
          <a:xfrm>
            <a:off x="107504" y="771549"/>
            <a:ext cx="446449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sz="1600" dirty="0">
                    <a:solidFill>
                      <a:schemeClr val="tx2">
                        <a:lumMod val="75000"/>
                      </a:schemeClr>
                    </a:solidFill>
                  </a:rPr>
                  <a:t>Mimarlık bölümünden mezun olanlara “”Mimar”” unvanı verilir. Mimar önce, istek ve ihtiyaç sahibinin, yaptıracağı binada bulunmasını istediği özellikleri saptar. Yürürlükteki imar yasasını ve ihtiyaç sahibinin parasal olanaklarını, binanın yapılacağı yerdeki doğal koşulları dikkate alarak binanın planını çizer. Binanın tamamlandıktan sonra alacağı biçimi gösteren ölçekli maketler hazırlar. Mimar, zamanının büyük kısmını proje çizmek, etüt ve proje kontrolü yapmakla geçirir. Belli aşamalarda projenin uygulanmasını denetlemek amacı ile inşaat yerine gider.</a:t>
                </a:r>
                <a:endParaRPr lang="id-ID" sz="14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843558"/>
            <a:ext cx="4211960" cy="4032448"/>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Çalışma </a:t>
              </a:r>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a:t>
              </a:r>
              <a:r>
                <a:rPr lang="tr-TR" sz="1600" dirty="0">
                  <a:solidFill>
                    <a:schemeClr val="tx2">
                      <a:lumMod val="75000"/>
                    </a:schemeClr>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 Ülkemizde mimara gereksinme duyulmaktadır. Ancak, son yıllarda mimar yetiştiren okulların çoğalması ile mimar sayısında aşırı bir artma olmuştur. Bununla birlikte yetenekli ve iyi yetişmiş bir mimarın her zaman bol kazançlı iş bulması olanaklıdır.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a:t> </a:t>
            </a:r>
            <a:r>
              <a:rPr lang="tr-TR" sz="2400" b="1" dirty="0"/>
              <a:t>MİMARLIK</a:t>
            </a:r>
            <a:r>
              <a:rPr lang="tr-TR" b="1" dirty="0"/>
              <a:t> </a:t>
            </a:r>
            <a:r>
              <a:rPr lang="tr-TR" sz="24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3314543643"/>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İSTANBUL TEKNİK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29.045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27,75</a:t>
                      </a:r>
                    </a:p>
                  </a:txBody>
                  <a:tcPr marL="76200" marR="76200" marT="60960" marB="60960" anchor="ctr"/>
                </a:tc>
                <a:tc>
                  <a:txBody>
                    <a:bodyPr/>
                    <a:lstStyle/>
                    <a:p>
                      <a:pPr algn="ctr" fontAlgn="t"/>
                      <a:r>
                        <a:rPr lang="tr-TR" sz="1000">
                          <a:effectLst/>
                        </a:rPr>
                        <a:t>14,25</a:t>
                      </a:r>
                    </a:p>
                  </a:txBody>
                  <a:tcPr marL="76200" marR="76200" marT="60960" marB="60960" anchor="ctr"/>
                </a:tc>
                <a:tc>
                  <a:txBody>
                    <a:bodyPr/>
                    <a:lstStyle/>
                    <a:p>
                      <a:pPr algn="ctr" fontAlgn="t"/>
                      <a:r>
                        <a:rPr lang="tr-TR" sz="1000">
                          <a:effectLst/>
                        </a:rPr>
                        <a:t>13,75</a:t>
                      </a:r>
                    </a:p>
                  </a:txBody>
                  <a:tcPr marL="76200" marR="76200" marT="60960" marB="60960" anchor="ctr"/>
                </a:tc>
                <a:tc>
                  <a:txBody>
                    <a:bodyPr/>
                    <a:lstStyle/>
                    <a:p>
                      <a:pPr algn="ctr" fontAlgn="t"/>
                      <a:r>
                        <a:rPr lang="tr-TR" sz="1000" dirty="0">
                          <a:effectLst/>
                        </a:rPr>
                        <a:t>15,25</a:t>
                      </a:r>
                    </a:p>
                  </a:txBody>
                  <a:tcPr marL="76200" marR="76200" marT="60960" marB="60960" anchor="ctr"/>
                </a:tc>
                <a:tc>
                  <a:txBody>
                    <a:bodyPr/>
                    <a:lstStyle/>
                    <a:p>
                      <a:pPr marL="0" indent="0" algn="ctr" fontAlgn="ctr">
                        <a:buFont typeface="+mj-lt"/>
                        <a:buNone/>
                      </a:pPr>
                      <a:r>
                        <a:rPr lang="tr-TR" sz="1000" b="1" i="0" u="none" strike="noStrike" dirty="0">
                          <a:solidFill>
                            <a:srgbClr val="000000"/>
                          </a:solidFill>
                          <a:effectLst/>
                          <a:latin typeface="Calibri" panose="020F0502020204030204" pitchFamily="34" charset="0"/>
                        </a:rPr>
                        <a:t>71</a:t>
                      </a:r>
                    </a:p>
                  </a:txBody>
                  <a:tcPr marL="7620" marR="7620" marT="7620" marB="0" anchor="ctr">
                    <a:solidFill>
                      <a:schemeClr val="bg1">
                        <a:lumMod val="85000"/>
                      </a:schemeClr>
                    </a:solidFill>
                  </a:tcPr>
                </a:tc>
                <a:tc>
                  <a:txBody>
                    <a:bodyPr/>
                    <a:lstStyle/>
                    <a:p>
                      <a:pPr algn="ctr" fontAlgn="t"/>
                      <a:r>
                        <a:rPr lang="tr-TR" sz="1000" dirty="0">
                          <a:effectLst/>
                        </a:rPr>
                        <a:t>23,25</a:t>
                      </a:r>
                    </a:p>
                  </a:txBody>
                  <a:tcPr marL="76200" marR="76200" marT="60960" marB="60960" anchor="ctr"/>
                </a:tc>
                <a:tc>
                  <a:txBody>
                    <a:bodyPr/>
                    <a:lstStyle/>
                    <a:p>
                      <a:pPr algn="ctr" fontAlgn="t"/>
                      <a:r>
                        <a:rPr lang="tr-TR" sz="1000">
                          <a:effectLst/>
                        </a:rPr>
                        <a:t>10,50</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13,00</a:t>
                      </a:r>
                    </a:p>
                  </a:txBody>
                  <a:tcPr marL="76200" marR="76200" marT="60960" marB="60960" anchor="ctr"/>
                </a:tc>
                <a:tc>
                  <a:txBody>
                    <a:bodyPr/>
                    <a:lstStyle/>
                    <a:p>
                      <a:pPr marL="0" indent="0" algn="ctr" fontAlgn="ctr">
                        <a:buFont typeface="+mj-lt"/>
                        <a:buNone/>
                      </a:pPr>
                      <a:r>
                        <a:rPr lang="tr-TR" sz="1000" b="1" i="0" u="none" strike="noStrike" dirty="0">
                          <a:solidFill>
                            <a:srgbClr val="000000"/>
                          </a:solidFill>
                          <a:effectLst/>
                          <a:latin typeface="Calibri" panose="020F0502020204030204" pitchFamily="34" charset="0"/>
                        </a:rPr>
                        <a:t>58,5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100" b="1" i="0" u="none" strike="noStrike" dirty="0">
                          <a:solidFill>
                            <a:schemeClr val="tx1"/>
                          </a:solidFill>
                          <a:effectLst/>
                          <a:latin typeface="Calibri" panose="020F0502020204030204" pitchFamily="34" charset="0"/>
                        </a:rPr>
                        <a:t>Kontenjan Dolmadı</a:t>
                      </a:r>
                    </a:p>
                  </a:txBody>
                  <a:tcPr marL="7620" marR="7620" marT="7620"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ctr"/>
                      <a:endParaRPr lang="tr-TR" sz="1000" b="1"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t"/>
                      <a:endParaRPr lang="tr-TR" sz="1000" dirty="0">
                        <a:effectLst/>
                      </a:endParaRPr>
                    </a:p>
                  </a:txBody>
                  <a:tcPr marL="76200" marR="76200" marT="60960" marB="60960" anchor="ctr"/>
                </a:tc>
                <a:tc>
                  <a:txBody>
                    <a:bodyPr/>
                    <a:lstStyle/>
                    <a:p>
                      <a:pPr algn="ctr" fontAlgn="ctr"/>
                      <a:endParaRPr lang="tr-TR" sz="1100" b="1"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7" name="34 Oval">
            <a:extLst>
              <a:ext uri="{FF2B5EF4-FFF2-40B4-BE49-F238E27FC236}">
                <a16:creationId xmlns:a16="http://schemas.microsoft.com/office/drawing/2014/main" id="{E2F8BCE7-3204-449D-BC98-086823974CEC}"/>
              </a:ext>
            </a:extLst>
          </p:cNvPr>
          <p:cNvSpPr/>
          <p:nvPr/>
        </p:nvSpPr>
        <p:spPr>
          <a:xfrm>
            <a:off x="0" y="-24348"/>
            <a:ext cx="1486089" cy="146219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2023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TIP</a:t>
            </a:r>
            <a:endParaRPr lang="id-ID" dirty="0"/>
          </a:p>
        </p:txBody>
      </p:sp>
      <p:grpSp>
        <p:nvGrpSpPr>
          <p:cNvPr id="9" name="Group 18"/>
          <p:cNvGrpSpPr/>
          <p:nvPr/>
        </p:nvGrpSpPr>
        <p:grpSpPr>
          <a:xfrm>
            <a:off x="179512" y="555527"/>
            <a:ext cx="8856984" cy="936103"/>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a:t> </a:t>
              </a:r>
              <a:r>
                <a:rPr lang="tr-TR" sz="1800" dirty="0">
                  <a:solidFill>
                    <a:schemeClr val="tx2">
                      <a:lumMod val="75000"/>
                    </a:schemeClr>
                  </a:solidFill>
                </a:rPr>
                <a:t>Tıp programının amacı, insanların sağlığını koruma ve geliştirme, hastalık ve sakatlıklarını iyileştirme alanında çalışacak hekimleri yetiştirmektir.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23" name="22 Grup"/>
          <p:cNvGrpSpPr/>
          <p:nvPr/>
        </p:nvGrpSpPr>
        <p:grpSpPr>
          <a:xfrm>
            <a:off x="179512" y="1635646"/>
            <a:ext cx="8856984" cy="1224136"/>
            <a:chOff x="395536" y="771551"/>
            <a:chExt cx="8424936" cy="1296143"/>
          </a:xfrm>
        </p:grpSpPr>
        <p:grpSp>
          <p:nvGrpSpPr>
            <p:cNvPr id="3" name="Group 30"/>
            <p:cNvGrpSpPr/>
            <p:nvPr/>
          </p:nvGrpSpPr>
          <p:grpSpPr>
            <a:xfrm>
              <a:off x="395536" y="771551"/>
              <a:ext cx="8424936" cy="1296143"/>
              <a:chOff x="4437053" y="2361716"/>
              <a:chExt cx="1515768" cy="1570955"/>
            </a:xfrm>
          </p:grpSpPr>
          <p:grpSp>
            <p:nvGrpSpPr>
              <p:cNvPr id="4" name="Group 8"/>
              <p:cNvGrpSpPr/>
              <p:nvPr/>
            </p:nvGrpSpPr>
            <p:grpSpPr>
              <a:xfrm>
                <a:off x="4437053" y="2361716"/>
                <a:ext cx="1515768" cy="1570955"/>
                <a:chOff x="1934067" y="2570683"/>
                <a:chExt cx="1941921"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3"/>
                  <a:ext cx="1941921" cy="19419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843558"/>
              <a:ext cx="8208912" cy="674431"/>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a:t> </a:t>
              </a:r>
              <a:r>
                <a:rPr lang="tr-TR" sz="1600" dirty="0"/>
                <a:t>Tıp Fakültesinin eğitim süresi 6 yıldır. Bu bölümde öğretim iki düzeyde yapılmaktadır. Bunlar ”Tıp Doktorluğu” ve ”Temel Tıp Bilimlerine Lisans Eğitimi” olmak üzere ayrılmaktadır. Tıp Doktorluğu 3 kademeden oluşmaktadır.</a:t>
              </a:r>
              <a:endParaRPr lang="tr-TR" dirty="0"/>
            </a:p>
          </p:txBody>
        </p:sp>
      </p:grpSp>
      <p:grpSp>
        <p:nvGrpSpPr>
          <p:cNvPr id="14"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24" name="23 Grup"/>
          <p:cNvGrpSpPr/>
          <p:nvPr/>
        </p:nvGrpSpPr>
        <p:grpSpPr>
          <a:xfrm>
            <a:off x="179512" y="3003798"/>
            <a:ext cx="8856984" cy="2033401"/>
            <a:chOff x="395536" y="771551"/>
            <a:chExt cx="8424936" cy="1377407"/>
          </a:xfrm>
        </p:grpSpPr>
        <p:grpSp>
          <p:nvGrpSpPr>
            <p:cNvPr id="25" name="Group 30"/>
            <p:cNvGrpSpPr/>
            <p:nvPr/>
          </p:nvGrpSpPr>
          <p:grpSpPr>
            <a:xfrm>
              <a:off x="395536" y="771551"/>
              <a:ext cx="8424936" cy="1296143"/>
              <a:chOff x="4437053" y="2361716"/>
              <a:chExt cx="1515768" cy="1570955"/>
            </a:xfrm>
          </p:grpSpPr>
          <p:grpSp>
            <p:nvGrpSpPr>
              <p:cNvPr id="27" name="Group 8"/>
              <p:cNvGrpSpPr/>
              <p:nvPr/>
            </p:nvGrpSpPr>
            <p:grpSpPr>
              <a:xfrm>
                <a:off x="4437053" y="2361716"/>
                <a:ext cx="1515768" cy="1570955"/>
                <a:chOff x="1934067" y="2570683"/>
                <a:chExt cx="1941921" cy="2012623"/>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3"/>
                  <a:ext cx="1941921" cy="19419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77407"/>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600" dirty="0"/>
                <a:t>Tıp programında okumak ve doktor olmak isteyen kimselerin çok üstün bir akademik yeteneğe, kuvvetli bir dikkat ve belleğe; operatör olmak isteyenlerin ayrıca el-parmak becerisine sahip olmaları gerekir. Tıp eğitimi uzun ve yorucu bir eğitimdir. Bunun için kişinin bilime, özellikle biyoloji, fizik, kimya, anatomi ve fizyolojiye içten ilgi duyması, sabırlı ve azimli olması, </a:t>
              </a:r>
              <a:r>
                <a:rPr lang="tr-TR" sz="1600" dirty="0" err="1"/>
                <a:t>meslekdaşları</a:t>
              </a:r>
              <a:r>
                <a:rPr lang="tr-TR" sz="1600" dirty="0"/>
                <a:t> ve hastaları ile iyi iletişim kurabilmesi için hoşgörülü, insan sevgisi ve insanlara yardım isteği güçlü bir kimse olması gerekir. Tıp eğitimi uzun ve masraflı bir eğitimdir. Kişinin bu hususu göz önünde tutması gereklidir. </a:t>
              </a: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05"/>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 calcmode="lin" valueType="num">
                                      <p:cBhvr>
                                        <p:cTn id="9" dur="1000" fill="hold"/>
                                        <p:tgtEl>
                                          <p:spTgt spid="9"/>
                                        </p:tgtEl>
                                        <p:attrNameLst>
                                          <p:attrName>ppt_x</p:attrName>
                                        </p:attrNameLst>
                                      </p:cBhvr>
                                      <p:tavLst>
                                        <p:tav tm="0">
                                          <p:val>
                                            <p:strVal val="#ppt_x-.2"/>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animEffect transition="in" filter="fade">
                                      <p:cBhvr>
                                        <p:cTn id="11" dur="1000"/>
                                        <p:tgtEl>
                                          <p:spTgt spid="9"/>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05"/>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fade">
                                      <p:cBhvr>
                                        <p:cTn id="19" dur="1000"/>
                                        <p:tgtEl>
                                          <p:spTgt spid="23"/>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strVal val="#ppt_w*0.05"/>
                                          </p:val>
                                        </p:tav>
                                        <p:tav tm="100000">
                                          <p:val>
                                            <p:strVal val="#ppt_w"/>
                                          </p:val>
                                        </p:tav>
                                      </p:tavLst>
                                    </p:anim>
                                    <p:anim calcmode="lin" valueType="num">
                                      <p:cBhvr>
                                        <p:cTn id="24" dur="1000" fill="hold"/>
                                        <p:tgtEl>
                                          <p:spTgt spid="24"/>
                                        </p:tgtEl>
                                        <p:attrNameLst>
                                          <p:attrName>ppt_h</p:attrName>
                                        </p:attrNameLst>
                                      </p:cBhvr>
                                      <p:tavLst>
                                        <p:tav tm="0">
                                          <p:val>
                                            <p:strVal val="#ppt_h"/>
                                          </p:val>
                                        </p:tav>
                                        <p:tav tm="100000">
                                          <p:val>
                                            <p:strVal val="#ppt_h"/>
                                          </p:val>
                                        </p:tav>
                                      </p:tavLst>
                                    </p:anim>
                                    <p:anim calcmode="lin" valueType="num">
                                      <p:cBhvr>
                                        <p:cTn id="25" dur="1000" fill="hold"/>
                                        <p:tgtEl>
                                          <p:spTgt spid="24"/>
                                        </p:tgtEl>
                                        <p:attrNameLst>
                                          <p:attrName>ppt_x</p:attrName>
                                        </p:attrNameLst>
                                      </p:cBhvr>
                                      <p:tavLst>
                                        <p:tav tm="0">
                                          <p:val>
                                            <p:strVal val="#ppt_x-.2"/>
                                          </p:val>
                                        </p:tav>
                                        <p:tav tm="100000">
                                          <p:val>
                                            <p:strVal val="#ppt_x"/>
                                          </p:val>
                                        </p:tav>
                                      </p:tavLst>
                                    </p:anim>
                                    <p:anim calcmode="lin" valueType="num">
                                      <p:cBhvr>
                                        <p:cTn id="26" dur="1000" fill="hold"/>
                                        <p:tgtEl>
                                          <p:spTgt spid="24"/>
                                        </p:tgtEl>
                                        <p:attrNameLst>
                                          <p:attrName>ppt_y</p:attrName>
                                        </p:attrNameLst>
                                      </p:cBhvr>
                                      <p:tavLst>
                                        <p:tav tm="0">
                                          <p:val>
                                            <p:strVal val="#ppt_y"/>
                                          </p:val>
                                        </p:tav>
                                        <p:tav tm="100000">
                                          <p:val>
                                            <p:strVal val="#ppt_y"/>
                                          </p:val>
                                        </p:tav>
                                      </p:tavLst>
                                    </p:anim>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381028" y="1965360"/>
            <a:ext cx="5544616" cy="1446550"/>
          </a:xfrm>
          <a:prstGeom prst="rect">
            <a:avLst/>
          </a:prstGeom>
          <a:noFill/>
        </p:spPr>
        <p:txBody>
          <a:bodyPr wrap="square" rtlCol="0">
            <a:spAutoFit/>
          </a:bodyPr>
          <a:lstStyle/>
          <a:p>
            <a:r>
              <a:rPr lang="tr-TR"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ECZACILIK</a:t>
            </a:r>
          </a:p>
        </p:txBody>
      </p:sp>
      <p:sp>
        <p:nvSpPr>
          <p:cNvPr id="6" name="34 Oval">
            <a:extLst>
              <a:ext uri="{FF2B5EF4-FFF2-40B4-BE49-F238E27FC236}">
                <a16:creationId xmlns:a16="http://schemas.microsoft.com/office/drawing/2014/main" id="{AAF532E0-5AF1-4BBA-AB0E-8F4DD3DEC21E}"/>
              </a:ext>
            </a:extLst>
          </p:cNvPr>
          <p:cNvSpPr/>
          <p:nvPr/>
        </p:nvSpPr>
        <p:spPr>
          <a:xfrm>
            <a:off x="251520" y="1474768"/>
            <a:ext cx="2376264" cy="242773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30412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ECZACILIK</a:t>
            </a:r>
            <a:endParaRPr lang="id-ID" sz="2800" dirty="0"/>
          </a:p>
        </p:txBody>
      </p:sp>
      <p:grpSp>
        <p:nvGrpSpPr>
          <p:cNvPr id="3" name="Group 18"/>
          <p:cNvGrpSpPr/>
          <p:nvPr/>
        </p:nvGrpSpPr>
        <p:grpSpPr>
          <a:xfrm>
            <a:off x="179512" y="555526"/>
            <a:ext cx="8856984" cy="129614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a:solidFill>
                    <a:schemeClr val="tx2">
                      <a:lumMod val="75000"/>
                    </a:schemeClr>
                  </a:solidFill>
                </a:rPr>
                <a:t> </a:t>
              </a:r>
              <a:r>
                <a:rPr lang="tr-TR" sz="2000" dirty="0">
                  <a:solidFill>
                    <a:schemeClr val="tx1">
                      <a:lumMod val="85000"/>
                      <a:lumOff val="15000"/>
                    </a:schemeClr>
                  </a:solidFill>
                </a:rPr>
                <a:t> </a:t>
              </a:r>
              <a:r>
                <a:rPr lang="tr-TR" sz="1800" dirty="0"/>
                <a:t> </a:t>
              </a:r>
              <a:r>
                <a:rPr lang="tr-TR" sz="1600" dirty="0">
                  <a:solidFill>
                    <a:schemeClr val="tx1">
                      <a:lumMod val="95000"/>
                      <a:lumOff val="5000"/>
                    </a:schemeClr>
                  </a:solidFill>
                </a:rPr>
                <a:t> </a:t>
              </a:r>
              <a:r>
                <a:rPr lang="tr-TR" sz="1800" dirty="0">
                  <a:solidFill>
                    <a:schemeClr val="tx1">
                      <a:lumMod val="95000"/>
                      <a:lumOff val="5000"/>
                    </a:schemeClr>
                  </a:solidFill>
                </a:rPr>
                <a:t>Eczacılık programının amacı, sentetik, yarı sentetik veya biyolojik kökenli ilaç ham maddelerinin elde edilmesi, fiziksel, kimyasal ve biyolojik özelliklerinin incelenmesi, değerlendirilmesi, kaliteli ilaç üretimi ve ilaçların saklanması, kullanılması gibi konularda eğitim yapmaktır.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1923678"/>
            <a:ext cx="8856984" cy="1944216"/>
            <a:chOff x="395536" y="771551"/>
            <a:chExt cx="8424936" cy="1389299"/>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389299"/>
            </a:xfrm>
            <a:prstGeom prst="rect">
              <a:avLst/>
            </a:prstGeom>
          </p:spPr>
          <p:txBody>
            <a:bodyPr wrap="square">
              <a:spAutoFit/>
            </a:bodyPr>
            <a:lstStyle/>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600" dirty="0"/>
                <a:t> </a:t>
              </a:r>
              <a:r>
                <a:rPr lang="tr-TR" sz="1800" dirty="0"/>
                <a:t>Eczacılık programında, başta kimya olmak üzere fizik, matematik ve biyoloji dersleri verilir. İlaç ham madde ve şekillerinin üretim tekniklerine ve kullanımlarına ilişkin lisans dersleri ise genellikle son iki yılda toplanmıştır. Eczacılık fakültelerinde dersler kuramsal ve uygulamalı olarak yürütülür. Öğrenciler uygulama derslerini fakülte </a:t>
              </a:r>
              <a:r>
                <a:rPr lang="tr-TR" sz="1800" dirty="0" err="1"/>
                <a:t>laboratuvarlarında</a:t>
              </a:r>
              <a:r>
                <a:rPr lang="tr-TR" sz="1800" dirty="0"/>
                <a:t> sürdürmekte ve eğitim süresi boyunca değişik yıllara dağılmış olarak eczane, hastane ve endüstride staj yapmaktadırlar. Eğitim süresi 5 yıldır.</a:t>
              </a:r>
              <a:endParaRPr lang="tr-TR" sz="14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867894"/>
            <a:ext cx="8856984" cy="114214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082752"/>
            </a:xfrm>
            <a:prstGeom prst="rect">
              <a:avLst/>
            </a:prstGeom>
          </p:spPr>
          <p:txBody>
            <a:bodyPr wrap="square">
              <a:spAutoFit/>
            </a:bodyPr>
            <a:lstStyle/>
            <a:p>
              <a:pPr algn="just"/>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a:t>  </a:t>
              </a:r>
              <a:r>
                <a:rPr lang="tr-TR" sz="1800" dirty="0"/>
                <a:t>Eczacılık programına girebilmek ve bu fakültede başarılı olabilmek için normalin üstünde akademik yeteneğe ve bilimsel meraka sahip olmak, fen bilimlerine ve özellikle kimyaya ilgi duymak gerekir.</a:t>
              </a:r>
              <a:endParaRPr lang="tr-TR" sz="1400"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ECZACILIK</a:t>
            </a:r>
            <a:endParaRPr lang="id-ID" dirty="0"/>
          </a:p>
        </p:txBody>
      </p:sp>
      <p:grpSp>
        <p:nvGrpSpPr>
          <p:cNvPr id="3" name="Group 27"/>
          <p:cNvGrpSpPr/>
          <p:nvPr/>
        </p:nvGrpSpPr>
        <p:grpSpPr>
          <a:xfrm>
            <a:off x="107504" y="774247"/>
            <a:ext cx="4464496"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a:solidFill>
                      <a:schemeClr val="tx1">
                        <a:lumMod val="95000"/>
                        <a:lumOff val="5000"/>
                      </a:schemeClr>
                    </a:solidFill>
                  </a:rPr>
                  <a:t> Eczacılık programını bitirenlere “”Eczacı”” unvanı verilir. Eczacı, sağlık hizmetleri grubundan bir meslek adamı, aynı zamanda bir ticaret adamıdır. Ancak halka ve sağlık memurlarına ilaçların kaliteleri, nitelikleri hakkında bilgi verme ve tavsiyelerde bulunma işleri dolayısıyla eczacılık bir sağlık mesleğidir. Eczacılar reçetelerde doktorlarca istenen hazır ilaçları müşteriye satar, hazırlanması gerekli ilaçları hazırlar, reçetesiz satılan ilaçlar konusunda müşterileri uyarır. Eczacılar çalışmalarını laboratuar, eczane gibi ilaç kokularının yaygın olduğu kapalı yerlerde yürütme durumundadırlar. Bu nedenle eczacı olmak isteyen bir kimsenin bu çalışma ortamını dikkate alması yararlı olur. Bir eczacının ekonomi ve alım satım işlerine de ilgi duyması, çalışmalarında çok dikkatli ve titiz davranması, sorumluluk bilinci ile hareket etmesi gerekmektedir.</a:t>
                </a:r>
                <a:endParaRPr lang="id-ID" sz="1400" dirty="0">
                  <a:solidFill>
                    <a:schemeClr val="tx1">
                      <a:lumMod val="95000"/>
                      <a:lumOff val="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788024" y="627534"/>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6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tr-TR" sz="1600" dirty="0">
                  <a:solidFill>
                    <a:schemeClr val="tx1"/>
                  </a:solidFill>
                </a:rPr>
                <a:t>Eczacıların çoğunluğu kendilerine veya başkalarına ait eczanelerde, bir kısmı ise hastanelerin eczanelerinde sorumlu eczacı olarak, bazıları laboratuarlarda, ilaç endüstrisinde araştırmacı veya ilaç tanıtıcısı olarak çalışırlar, küçük bir kısmı ise eğitim ile uğraşırlar. Eczacılık fakültesi mezunlarının kamu kuruluşlarında iş bulma olanağı son yıllarda çok azalmış görünmektedir. Serbest eczacı olmak isteyenler için de eczane açacakları bölge ya da şehir önem kazanmaktadır. Büyük kentlerde ihtiyaçtan fazla eczane vardır.</a:t>
              </a:r>
              <a:endParaRPr lang="id-ID" dirty="0">
                <a:solidFill>
                  <a:schemeClr val="tx1"/>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a:t> </a:t>
            </a:r>
            <a:r>
              <a:rPr lang="tr-TR" sz="2400" b="1" dirty="0"/>
              <a:t>ECZACILIK</a:t>
            </a:r>
            <a:r>
              <a:rPr lang="tr-TR" b="1" dirty="0"/>
              <a:t> </a:t>
            </a:r>
            <a:r>
              <a:rPr lang="tr-TR" sz="24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2928476101"/>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İSTANBUL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29.558</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27,75</a:t>
                      </a:r>
                    </a:p>
                  </a:txBody>
                  <a:tcPr marL="76200" marR="76200" marT="60960" marB="60960" anchor="ctr"/>
                </a:tc>
                <a:tc>
                  <a:txBody>
                    <a:bodyPr/>
                    <a:lstStyle/>
                    <a:p>
                      <a:pPr algn="ctr" fontAlgn="t"/>
                      <a:r>
                        <a:rPr lang="tr-TR" sz="1000">
                          <a:effectLst/>
                        </a:rPr>
                        <a:t>11,50</a:t>
                      </a:r>
                    </a:p>
                  </a:txBody>
                  <a:tcPr marL="76200" marR="76200" marT="60960" marB="60960" anchor="ctr"/>
                </a:tc>
                <a:tc>
                  <a:txBody>
                    <a:bodyPr/>
                    <a:lstStyle/>
                    <a:p>
                      <a:pPr algn="ctr" fontAlgn="t"/>
                      <a:r>
                        <a:rPr lang="tr-TR" sz="1000">
                          <a:effectLst/>
                        </a:rPr>
                        <a:t>24,50</a:t>
                      </a:r>
                    </a:p>
                  </a:txBody>
                  <a:tcPr marL="76200" marR="76200" marT="60960" marB="60960" anchor="ctr"/>
                </a:tc>
                <a:tc>
                  <a:txBody>
                    <a:bodyPr/>
                    <a:lstStyle/>
                    <a:p>
                      <a:pPr algn="ctr" fontAlgn="t"/>
                      <a:r>
                        <a:rPr lang="tr-TR" sz="1000" dirty="0">
                          <a:effectLst/>
                        </a:rPr>
                        <a:t>12,75</a:t>
                      </a:r>
                    </a:p>
                  </a:txBody>
                  <a:tcPr marL="76200" marR="76200" marT="60960" marB="60960" anchor="ctr"/>
                </a:tc>
                <a:tc>
                  <a:txBody>
                    <a:bodyPr/>
                    <a:lstStyle/>
                    <a:p>
                      <a:pPr algn="ctr" fontAlgn="ctr"/>
                      <a:r>
                        <a:rPr lang="tr-TR" sz="900" b="1" i="0" u="none" strike="noStrike" dirty="0">
                          <a:solidFill>
                            <a:srgbClr val="333333"/>
                          </a:solidFill>
                          <a:effectLst/>
                          <a:latin typeface="Arial" panose="020B0604020202020204" pitchFamily="34" charset="0"/>
                        </a:rPr>
                        <a:t>76,5</a:t>
                      </a:r>
                    </a:p>
                  </a:txBody>
                  <a:tcPr marL="7620" marR="7620" marT="7620" marB="0" anchor="ctr">
                    <a:solidFill>
                      <a:schemeClr val="bg1">
                        <a:lumMod val="85000"/>
                      </a:schemeClr>
                    </a:solidFill>
                  </a:tcPr>
                </a:tc>
                <a:tc>
                  <a:txBody>
                    <a:bodyPr/>
                    <a:lstStyle/>
                    <a:p>
                      <a:pPr algn="ctr" fontAlgn="t"/>
                      <a:r>
                        <a:rPr lang="tr-TR" sz="1000" dirty="0">
                          <a:effectLst/>
                        </a:rPr>
                        <a:t>25,00</a:t>
                      </a:r>
                    </a:p>
                  </a:txBody>
                  <a:tcPr marL="76200" marR="76200" marT="60960" marB="60960" anchor="ctr"/>
                </a:tc>
                <a:tc>
                  <a:txBody>
                    <a:bodyPr/>
                    <a:lstStyle/>
                    <a:p>
                      <a:pPr algn="ctr" fontAlgn="t"/>
                      <a:r>
                        <a:rPr lang="tr-TR" sz="1000">
                          <a:effectLst/>
                        </a:rPr>
                        <a:t>6,75</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10,50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54</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AĞRI İBRAHİM ÇEÇEN ÜNİVERSİTESİ </a:t>
                      </a:r>
                      <a:r>
                        <a:rPr lang="tr-TR" sz="1500" b="0" i="0" kern="1200" dirty="0">
                          <a:solidFill>
                            <a:schemeClr val="tx1"/>
                          </a:solidFill>
                          <a:effectLst/>
                          <a:latin typeface="+mn-lt"/>
                          <a:ea typeface="+mn-ea"/>
                          <a:cs typeface="+mn-cs"/>
                        </a:rPr>
                        <a:t> </a:t>
                      </a:r>
                      <a:endParaRPr lang="tr-TR"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marL="0" algn="ctr" defTabSz="755898" rtl="0" eaLnBrk="1" fontAlgn="ctr" latinLnBrk="0" hangingPunct="1"/>
                      <a:r>
                        <a:rPr lang="tr-TR" sz="1500" b="0" i="0" kern="1200" dirty="0">
                          <a:solidFill>
                            <a:schemeClr val="tx1"/>
                          </a:solidFill>
                          <a:effectLst/>
                          <a:latin typeface="+mn-lt"/>
                          <a:ea typeface="+mn-ea"/>
                          <a:cs typeface="+mn-cs"/>
                        </a:rPr>
                        <a:t>49.572</a:t>
                      </a:r>
                    </a:p>
                  </a:txBody>
                  <a:tcPr marL="0" marR="0" marT="0" marB="0" anchor="ctr"/>
                </a:tc>
                <a:tc>
                  <a:txBody>
                    <a:bodyPr/>
                    <a:lstStyle/>
                    <a:p>
                      <a:pPr algn="ctr" fontAlgn="t"/>
                      <a:r>
                        <a:rPr lang="tr-TR" sz="1000" dirty="0">
                          <a:effectLst/>
                        </a:rPr>
                        <a:t>25,25</a:t>
                      </a:r>
                    </a:p>
                  </a:txBody>
                  <a:tcPr marL="76200" marR="76200" marT="60960" marB="60960" anchor="ctr"/>
                </a:tc>
                <a:tc>
                  <a:txBody>
                    <a:bodyPr/>
                    <a:lstStyle/>
                    <a:p>
                      <a:pPr algn="ctr" fontAlgn="t"/>
                      <a:r>
                        <a:rPr lang="tr-TR" sz="1000">
                          <a:effectLst/>
                        </a:rPr>
                        <a:t>14,75</a:t>
                      </a:r>
                    </a:p>
                  </a:txBody>
                  <a:tcPr marL="76200" marR="76200" marT="60960" marB="60960" anchor="ctr"/>
                </a:tc>
                <a:tc>
                  <a:txBody>
                    <a:bodyPr/>
                    <a:lstStyle/>
                    <a:p>
                      <a:pPr algn="ctr" fontAlgn="t"/>
                      <a:r>
                        <a:rPr lang="tr-TR" sz="1000">
                          <a:effectLst/>
                        </a:rPr>
                        <a:t>14,25</a:t>
                      </a:r>
                    </a:p>
                  </a:txBody>
                  <a:tcPr marL="76200" marR="76200" marT="60960" marB="60960" anchor="ctr"/>
                </a:tc>
                <a:tc>
                  <a:txBody>
                    <a:bodyPr/>
                    <a:lstStyle/>
                    <a:p>
                      <a:pPr algn="ctr" fontAlgn="t"/>
                      <a:r>
                        <a:rPr lang="tr-TR" sz="1000" dirty="0">
                          <a:effectLst/>
                        </a:rPr>
                        <a:t>16,75</a:t>
                      </a:r>
                    </a:p>
                  </a:txBody>
                  <a:tcPr marL="76200" marR="76200" marT="60960" marB="60960" anchor="ctr"/>
                </a:tc>
                <a:tc>
                  <a:txBody>
                    <a:bodyPr/>
                    <a:lstStyle/>
                    <a:p>
                      <a:pPr algn="ctr" fontAlgn="ctr"/>
                      <a:r>
                        <a:rPr lang="tr-TR" sz="900" b="1" i="0" u="none" strike="noStrike" dirty="0">
                          <a:solidFill>
                            <a:srgbClr val="333333"/>
                          </a:solidFill>
                          <a:effectLst/>
                          <a:latin typeface="Arial" panose="020B0604020202020204" pitchFamily="34" charset="0"/>
                        </a:rPr>
                        <a:t>71</a:t>
                      </a:r>
                    </a:p>
                  </a:txBody>
                  <a:tcPr marL="0" marR="0" marT="0" marB="0" anchor="ctr">
                    <a:solidFill>
                      <a:schemeClr val="bg1">
                        <a:lumMod val="85000"/>
                      </a:schemeClr>
                    </a:solidFill>
                  </a:tcPr>
                </a:tc>
                <a:tc>
                  <a:txBody>
                    <a:bodyPr/>
                    <a:lstStyle/>
                    <a:p>
                      <a:pPr algn="ctr" fontAlgn="t"/>
                      <a:r>
                        <a:rPr lang="tr-TR" sz="1000" dirty="0">
                          <a:effectLst/>
                        </a:rPr>
                        <a:t>25,75</a:t>
                      </a:r>
                    </a:p>
                  </a:txBody>
                  <a:tcPr marL="76200" marR="76200" marT="60960" marB="60960" anchor="ctr"/>
                </a:tc>
                <a:tc>
                  <a:txBody>
                    <a:bodyPr/>
                    <a:lstStyle/>
                    <a:p>
                      <a:pPr algn="ctr" fontAlgn="t"/>
                      <a:r>
                        <a:rPr lang="tr-TR" sz="1000">
                          <a:effectLst/>
                        </a:rPr>
                        <a:t>4,50</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11,75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53,75</a:t>
                      </a: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7" name="34 Oval">
            <a:extLst>
              <a:ext uri="{FF2B5EF4-FFF2-40B4-BE49-F238E27FC236}">
                <a16:creationId xmlns:a16="http://schemas.microsoft.com/office/drawing/2014/main" id="{4E790697-B5AE-49E1-B19B-0054FBDEF831}"/>
              </a:ext>
            </a:extLst>
          </p:cNvPr>
          <p:cNvSpPr/>
          <p:nvPr/>
        </p:nvSpPr>
        <p:spPr>
          <a:xfrm>
            <a:off x="35496" y="0"/>
            <a:ext cx="1270065" cy="1227945"/>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6940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987824" y="1923678"/>
            <a:ext cx="5904656" cy="1446550"/>
          </a:xfrm>
          <a:prstGeom prst="rect">
            <a:avLst/>
          </a:prstGeom>
          <a:noFill/>
        </p:spPr>
        <p:txBody>
          <a:bodyPr wrap="square" rtlCol="0">
            <a:spAutoFit/>
          </a:bodyPr>
          <a:lstStyle/>
          <a:p>
            <a:r>
              <a:rPr lang="tr-TR"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HEMŞİRELİK</a:t>
            </a:r>
          </a:p>
        </p:txBody>
      </p:sp>
      <p:sp>
        <p:nvSpPr>
          <p:cNvPr id="5" name="34 Oval">
            <a:extLst>
              <a:ext uri="{FF2B5EF4-FFF2-40B4-BE49-F238E27FC236}">
                <a16:creationId xmlns:a16="http://schemas.microsoft.com/office/drawing/2014/main" id="{AB14BA40-E1F8-4D78-9B95-704BF536E22E}"/>
              </a:ext>
            </a:extLst>
          </p:cNvPr>
          <p:cNvSpPr/>
          <p:nvPr/>
        </p:nvSpPr>
        <p:spPr>
          <a:xfrm>
            <a:off x="144117" y="1168884"/>
            <a:ext cx="2808311" cy="295613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1440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HEMŞİRELİK</a:t>
            </a:r>
            <a:endParaRPr lang="id-ID" sz="2800" dirty="0"/>
          </a:p>
        </p:txBody>
      </p:sp>
      <p:grpSp>
        <p:nvGrpSpPr>
          <p:cNvPr id="3" name="Group 18"/>
          <p:cNvGrpSpPr/>
          <p:nvPr/>
        </p:nvGrpSpPr>
        <p:grpSpPr>
          <a:xfrm>
            <a:off x="179512" y="555526"/>
            <a:ext cx="8856984" cy="129614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a:solidFill>
                    <a:schemeClr val="tx2">
                      <a:lumMod val="75000"/>
                    </a:schemeClr>
                  </a:solidFill>
                </a:rPr>
                <a:t> </a:t>
              </a:r>
              <a:r>
                <a:rPr lang="tr-TR" sz="1800" dirty="0">
                  <a:solidFill>
                    <a:schemeClr val="tx1">
                      <a:lumMod val="95000"/>
                      <a:lumOff val="5000"/>
                    </a:schemeClr>
                  </a:solidFill>
                </a:rPr>
                <a:t>Hemşirelik programının amacı, birey, aile ve toplum sağlığının korunması, hastalık halinde, hekim tarafından saptanan tedavinin uygulanması, hasta bakımının planlanması ve örgütlenmesi ve uygulanması ile ilgili hizmetler yürütecek sağlık personelini yetiştirmektir.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0" y="1923678"/>
            <a:ext cx="8856989" cy="1368152"/>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137153"/>
            </a:xfrm>
            <a:prstGeom prst="rect">
              <a:avLst/>
            </a:prstGeom>
          </p:spPr>
          <p:txBody>
            <a:bodyPr wrap="square">
              <a:spAutoFit/>
            </a:bodyP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a:t> </a:t>
              </a:r>
              <a:r>
                <a:rPr lang="tr-TR" sz="1800" dirty="0"/>
                <a:t>Eğitim süresince kültür dersleri, sağlık mesleği ile ilgili temel bilim dersleri ile Anatomi-Fizyoloji, Dahiliye Hastalıkları Bakımı, Cerrah Hastalıkları Bakımı, Çocuk Sağlığı Hastalıkları Bakımı, Ruh Sağlığı ve Psikiyatri gibi uygulama dersleri okutulmaktadır. Hem teorik hem uygulamalı eğitim verilmektedir.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0883"/>
            <a:ext cx="8856984" cy="1375123"/>
            <a:chOff x="395536" y="771550"/>
            <a:chExt cx="8424936" cy="1397101"/>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97100"/>
            </a:xfrm>
            <a:prstGeom prst="rect">
              <a:avLst/>
            </a:prstGeom>
          </p:spPr>
          <p:txBody>
            <a:bodyPr wrap="square">
              <a:spAutoFit/>
            </a:bodyPr>
            <a:lstStyle/>
            <a:p>
              <a:pPr algn="just"/>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a:t> :</a:t>
              </a:r>
              <a:r>
                <a:rPr lang="tr-TR" sz="1400" dirty="0"/>
                <a:t> </a:t>
              </a:r>
              <a:r>
                <a:rPr lang="tr-TR" sz="1800" dirty="0"/>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a:t>
              </a:r>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HEMŞİRELİK</a:t>
            </a:r>
            <a:endParaRPr lang="id-ID" dirty="0"/>
          </a:p>
        </p:txBody>
      </p:sp>
      <p:grpSp>
        <p:nvGrpSpPr>
          <p:cNvPr id="3" name="Group 27"/>
          <p:cNvGrpSpPr/>
          <p:nvPr/>
        </p:nvGrpSpPr>
        <p:grpSpPr>
          <a:xfrm>
            <a:off x="107504" y="774247"/>
            <a:ext cx="4968552"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a:solidFill>
                      <a:schemeClr val="tx1">
                        <a:lumMod val="95000"/>
                        <a:lumOff val="5000"/>
                      </a:schemeClr>
                    </a:solidFill>
                  </a:rPr>
                  <a:t> </a:t>
                </a:r>
                <a:r>
                  <a:rPr lang="tr-TR" sz="1600" dirty="0">
                    <a:solidFill>
                      <a:schemeClr val="tx1">
                        <a:lumMod val="95000"/>
                        <a:lumOff val="5000"/>
                      </a:schemeClr>
                    </a:solidFill>
                  </a:rPr>
                  <a:t>Hemşirelik eğitimi, lisans düzeyinde 4 yılda verilmektedir. Hasta için öngörülen tedavileri uygular, takip eder, hastayı gözler, yazılı rapor tutar. Hemşire ayrıca, polikliniklerde hastanın muayene ve teşhis işlemlerine yardımcı olur, hastaya açıklayıcı bilgi verir, ameliyathanede, fiziksel ortamı hazırlar, ameliyat ekibine yardımcı olur, ayılma odasında hastanın ameliyat sonrası ön bakımını yapar. Koruyucu sağlık hizmetleri alanında hemşire, ana-çocuk sağlığı ve aile planlaması hizmetlerinin yürütülmesi, sağlık eğitiminin verilmesi, bulaşıcı hastalıklardan korunma ve istatistiksel bilgilerin toplanması ve değerlendirilmesinde görev alır.</a:t>
                </a:r>
                <a:endParaRPr lang="id-ID" sz="1600" dirty="0">
                  <a:solidFill>
                    <a:schemeClr val="tx1">
                      <a:lumMod val="95000"/>
                      <a:lumOff val="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5436096" y="627534"/>
            <a:ext cx="3563888"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r>
                <a:rPr lang="tr-TR" sz="1600" dirty="0">
                  <a:solidFill>
                    <a:schemeClr val="tx1">
                      <a:lumMod val="95000"/>
                      <a:lumOff val="5000"/>
                    </a:schemeClr>
                  </a:solidFill>
                </a:rPr>
                <a:t> Hemşireler, Özel ve Devlet Hastaneleri, Sağlık Ocakları, Dispanser, Tıp Merkezi, AÇSAP(Ana çocuk sağlığı ve aile planlaması merkezi), Kreşler, Toplum Sağlığı Merkezi,Diş Hastaneleri, Huzur Evleri, Acil Sağlık Hizmetleri İstasyonu gibi tüm sağlık kurum ve kuruluşlarında görev alırlar.</a:t>
              </a:r>
              <a:endParaRPr lang="id-ID" sz="16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sz="2400" b="1" dirty="0"/>
              <a:t>HEMŞİRELİK</a:t>
            </a:r>
            <a:r>
              <a:rPr lang="tr-TR" b="1" dirty="0"/>
              <a:t> </a:t>
            </a:r>
            <a:r>
              <a:rPr lang="tr-TR" sz="24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3694868339"/>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İSTANBUL ÜNİVERSİTESİ-CERRAHPAŞA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70.385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33,25</a:t>
                      </a:r>
                    </a:p>
                  </a:txBody>
                  <a:tcPr marL="76200" marR="76200" marT="60960" marB="60960" anchor="ctr"/>
                </a:tc>
                <a:tc>
                  <a:txBody>
                    <a:bodyPr/>
                    <a:lstStyle/>
                    <a:p>
                      <a:pPr algn="ctr" fontAlgn="t"/>
                      <a:r>
                        <a:rPr lang="tr-TR" sz="1000">
                          <a:effectLst/>
                        </a:rPr>
                        <a:t>13,00</a:t>
                      </a:r>
                    </a:p>
                  </a:txBody>
                  <a:tcPr marL="76200" marR="76200" marT="60960" marB="60960" anchor="ctr"/>
                </a:tc>
                <a:tc>
                  <a:txBody>
                    <a:bodyPr/>
                    <a:lstStyle/>
                    <a:p>
                      <a:pPr algn="ctr" fontAlgn="t"/>
                      <a:r>
                        <a:rPr lang="tr-TR" sz="1000">
                          <a:effectLst/>
                        </a:rPr>
                        <a:t>13,25</a:t>
                      </a:r>
                    </a:p>
                  </a:txBody>
                  <a:tcPr marL="76200" marR="76200" marT="60960" marB="60960" anchor="ctr"/>
                </a:tc>
                <a:tc>
                  <a:txBody>
                    <a:bodyPr/>
                    <a:lstStyle/>
                    <a:p>
                      <a:pPr algn="ctr" fontAlgn="t"/>
                      <a:r>
                        <a:rPr lang="tr-TR" sz="1000" dirty="0">
                          <a:effectLst/>
                        </a:rPr>
                        <a:t>18,00</a:t>
                      </a:r>
                    </a:p>
                  </a:txBody>
                  <a:tcPr marL="76200" marR="76200" marT="60960" marB="60960" anchor="ctr"/>
                </a:tc>
                <a:tc>
                  <a:txBody>
                    <a:bodyPr/>
                    <a:lstStyle/>
                    <a:p>
                      <a:pPr algn="ctr" fontAlgn="ctr"/>
                      <a:r>
                        <a:rPr lang="tr-TR" sz="900" b="1" i="0" u="none" strike="noStrike" dirty="0">
                          <a:solidFill>
                            <a:srgbClr val="333333"/>
                          </a:solidFill>
                          <a:effectLst/>
                          <a:latin typeface="Arial" panose="020B0604020202020204" pitchFamily="34" charset="0"/>
                        </a:rPr>
                        <a:t>77,5</a:t>
                      </a:r>
                    </a:p>
                  </a:txBody>
                  <a:tcPr marL="7620" marR="7620" marT="7620" marB="0" anchor="ctr">
                    <a:solidFill>
                      <a:schemeClr val="bg1">
                        <a:lumMod val="85000"/>
                      </a:schemeClr>
                    </a:solidFill>
                  </a:tcPr>
                </a:tc>
                <a:tc>
                  <a:txBody>
                    <a:bodyPr/>
                    <a:lstStyle/>
                    <a:p>
                      <a:pPr algn="ctr" fontAlgn="t"/>
                      <a:r>
                        <a:rPr lang="tr-TR" sz="1000" dirty="0">
                          <a:effectLst/>
                        </a:rPr>
                        <a:t>15,75</a:t>
                      </a:r>
                    </a:p>
                  </a:txBody>
                  <a:tcPr marL="76200" marR="76200" marT="60960" marB="60960" anchor="ctr"/>
                </a:tc>
                <a:tc>
                  <a:txBody>
                    <a:bodyPr/>
                    <a:lstStyle/>
                    <a:p>
                      <a:pPr algn="ctr" fontAlgn="t"/>
                      <a:r>
                        <a:rPr lang="tr-TR" sz="1000">
                          <a:effectLst/>
                        </a:rPr>
                        <a:t>4,75</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8,50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40,75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YOZGAT BOZOK ÜNİVERSİTESİ </a:t>
                      </a:r>
                    </a:p>
                    <a:p>
                      <a:pPr algn="ctr" fontAlgn="ctr"/>
                      <a:r>
                        <a:rPr lang="tr-TR" sz="1500" b="0" i="0" kern="1200" dirty="0">
                          <a:solidFill>
                            <a:schemeClr val="tx1"/>
                          </a:solidFill>
                          <a:effectLst/>
                          <a:latin typeface="+mn-lt"/>
                          <a:ea typeface="+mn-ea"/>
                          <a:cs typeface="+mn-cs"/>
                        </a:rPr>
                        <a:t> (Sağlık Yüksek Okulu)</a:t>
                      </a:r>
                      <a:endParaRPr lang="tr-TR"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marL="0" algn="ctr" defTabSz="755898" rtl="0" eaLnBrk="1" fontAlgn="ctr" latinLnBrk="0" hangingPunct="1"/>
                      <a:r>
                        <a:rPr lang="tr-TR" sz="1500" b="0" i="0" kern="1200" dirty="0">
                          <a:solidFill>
                            <a:schemeClr val="tx1"/>
                          </a:solidFill>
                          <a:effectLst/>
                          <a:latin typeface="+mn-lt"/>
                          <a:ea typeface="+mn-ea"/>
                          <a:cs typeface="+mn-cs"/>
                        </a:rPr>
                        <a:t>205.419</a:t>
                      </a:r>
                    </a:p>
                  </a:txBody>
                  <a:tcPr marL="0" marR="0" marT="0" marB="0" anchor="ctr"/>
                </a:tc>
                <a:tc>
                  <a:txBody>
                    <a:bodyPr/>
                    <a:lstStyle/>
                    <a:p>
                      <a:pPr algn="ctr" fontAlgn="t"/>
                      <a:r>
                        <a:rPr lang="tr-TR" sz="1000" dirty="0">
                          <a:effectLst/>
                        </a:rPr>
                        <a:t>21,50</a:t>
                      </a:r>
                    </a:p>
                  </a:txBody>
                  <a:tcPr marL="76200" marR="76200" marT="60960" marB="60960" anchor="ctr"/>
                </a:tc>
                <a:tc>
                  <a:txBody>
                    <a:bodyPr/>
                    <a:lstStyle/>
                    <a:p>
                      <a:pPr algn="ctr" fontAlgn="t"/>
                      <a:r>
                        <a:rPr lang="tr-TR" sz="1000">
                          <a:effectLst/>
                        </a:rPr>
                        <a:t>5,25</a:t>
                      </a:r>
                    </a:p>
                  </a:txBody>
                  <a:tcPr marL="76200" marR="76200" marT="60960" marB="60960" anchor="ctr"/>
                </a:tc>
                <a:tc>
                  <a:txBody>
                    <a:bodyPr/>
                    <a:lstStyle/>
                    <a:p>
                      <a:pPr algn="ctr" fontAlgn="t"/>
                      <a:r>
                        <a:rPr lang="tr-TR" sz="1000">
                          <a:effectLst/>
                        </a:rPr>
                        <a:t>8,25</a:t>
                      </a:r>
                    </a:p>
                  </a:txBody>
                  <a:tcPr marL="76200" marR="76200" marT="60960" marB="60960" anchor="ctr"/>
                </a:tc>
                <a:tc>
                  <a:txBody>
                    <a:bodyPr/>
                    <a:lstStyle/>
                    <a:p>
                      <a:pPr algn="ctr" fontAlgn="t"/>
                      <a:r>
                        <a:rPr lang="tr-TR" sz="1000" dirty="0">
                          <a:effectLst/>
                        </a:rPr>
                        <a:t>12,25</a:t>
                      </a:r>
                    </a:p>
                  </a:txBody>
                  <a:tcPr marL="76200" marR="76200" marT="60960" marB="60960" anchor="ctr"/>
                </a:tc>
                <a:tc>
                  <a:txBody>
                    <a:bodyPr/>
                    <a:lstStyle/>
                    <a:p>
                      <a:pPr algn="ctr" fontAlgn="ctr"/>
                      <a:r>
                        <a:rPr lang="tr-TR" sz="900" b="1" i="0" u="none" strike="noStrike" dirty="0">
                          <a:solidFill>
                            <a:srgbClr val="333333"/>
                          </a:solidFill>
                          <a:effectLst/>
                          <a:latin typeface="Arial" panose="020B0604020202020204" pitchFamily="34" charset="0"/>
                        </a:rPr>
                        <a:t>47,25</a:t>
                      </a:r>
                    </a:p>
                  </a:txBody>
                  <a:tcPr marL="0" marR="0" marT="0" marB="0" anchor="ctr">
                    <a:solidFill>
                      <a:schemeClr val="bg1">
                        <a:lumMod val="85000"/>
                      </a:schemeClr>
                    </a:solidFill>
                  </a:tcPr>
                </a:tc>
                <a:tc>
                  <a:txBody>
                    <a:bodyPr/>
                    <a:lstStyle/>
                    <a:p>
                      <a:pPr algn="ctr" fontAlgn="t"/>
                      <a:r>
                        <a:rPr lang="tr-TR" sz="1000" dirty="0">
                          <a:effectLst/>
                        </a:rPr>
                        <a:t>9,50</a:t>
                      </a:r>
                    </a:p>
                  </a:txBody>
                  <a:tcPr marL="76200" marR="76200" marT="60960" marB="60960" anchor="ctr"/>
                </a:tc>
                <a:tc>
                  <a:txBody>
                    <a:bodyPr/>
                    <a:lstStyle/>
                    <a:p>
                      <a:pPr algn="ctr" fontAlgn="t"/>
                      <a:r>
                        <a:rPr lang="tr-TR" sz="1000">
                          <a:effectLst/>
                        </a:rPr>
                        <a:t>0,75</a:t>
                      </a:r>
                    </a:p>
                  </a:txBody>
                  <a:tcPr marL="76200" marR="76200" marT="60960" marB="60960" anchor="ctr"/>
                </a:tc>
                <a:tc>
                  <a:txBody>
                    <a:bodyPr/>
                    <a:lstStyle/>
                    <a:p>
                      <a:pPr algn="ctr" fontAlgn="t"/>
                      <a:r>
                        <a:rPr lang="tr-TR" sz="1000">
                          <a:effectLst/>
                        </a:rPr>
                        <a:t>10,00</a:t>
                      </a:r>
                    </a:p>
                  </a:txBody>
                  <a:tcPr marL="76200" marR="76200" marT="60960" marB="60960" anchor="ctr"/>
                </a:tc>
                <a:tc>
                  <a:txBody>
                    <a:bodyPr/>
                    <a:lstStyle/>
                    <a:p>
                      <a:pPr algn="ctr" fontAlgn="t"/>
                      <a:r>
                        <a:rPr lang="tr-TR" sz="1000" dirty="0">
                          <a:effectLst/>
                        </a:rPr>
                        <a:t>6,25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26,5</a:t>
                      </a: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FCB067E3-6399-4D43-ABE5-AA61DBED28AD}"/>
              </a:ext>
            </a:extLst>
          </p:cNvPr>
          <p:cNvSpPr/>
          <p:nvPr/>
        </p:nvSpPr>
        <p:spPr>
          <a:xfrm>
            <a:off x="-36511" y="-24347"/>
            <a:ext cx="1728192" cy="1732002"/>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397834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339752" y="1971585"/>
            <a:ext cx="6336704" cy="1200329"/>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lang="tr-TR" sz="7200" b="1" dirty="0">
                <a:ln w="13462">
                  <a:solidFill>
                    <a:prstClr val="white"/>
                  </a:solidFill>
                  <a:prstDash val="solid"/>
                </a:ln>
                <a:solidFill>
                  <a:prstClr val="black">
                    <a:lumMod val="85000"/>
                    <a:lumOff val="15000"/>
                  </a:prstClr>
                </a:solidFill>
                <a:effectLst>
                  <a:outerShdw dist="38100" dir="2700000" algn="bl" rotWithShape="0">
                    <a:srgbClr val="738AC8"/>
                  </a:outerShdw>
                </a:effectLst>
                <a:latin typeface="Calibri"/>
              </a:rPr>
              <a:t>ERGOTERAPİ</a:t>
            </a:r>
            <a:endParaRPr kumimoji="0" lang="tr-TR"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endParaRPr>
          </a:p>
        </p:txBody>
      </p:sp>
      <p:sp>
        <p:nvSpPr>
          <p:cNvPr id="8" name="34 Oval">
            <a:extLst>
              <a:ext uri="{FF2B5EF4-FFF2-40B4-BE49-F238E27FC236}">
                <a16:creationId xmlns:a16="http://schemas.microsoft.com/office/drawing/2014/main" id="{77F36507-58E2-458E-BFCE-C1B478A687FC}"/>
              </a:ext>
            </a:extLst>
          </p:cNvPr>
          <p:cNvSpPr/>
          <p:nvPr/>
        </p:nvSpPr>
        <p:spPr>
          <a:xfrm>
            <a:off x="251520" y="1351325"/>
            <a:ext cx="2376264" cy="244084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350031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ERGOTERAPİ</a:t>
            </a:r>
            <a:endParaRPr lang="id-ID" sz="2800" dirty="0"/>
          </a:p>
        </p:txBody>
      </p:sp>
      <p:grpSp>
        <p:nvGrpSpPr>
          <p:cNvPr id="3" name="Group 18"/>
          <p:cNvGrpSpPr/>
          <p:nvPr/>
        </p:nvGrpSpPr>
        <p:grpSpPr>
          <a:xfrm>
            <a:off x="179512" y="555526"/>
            <a:ext cx="8856984" cy="2160240"/>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Programın Amacı:</a:t>
              </a:r>
              <a:r>
                <a:rPr lang="tr-TR" sz="1400" dirty="0">
                  <a:solidFill>
                    <a:schemeClr val="tx1">
                      <a:lumMod val="85000"/>
                      <a:lumOff val="15000"/>
                    </a:schemeClr>
                  </a:solidFill>
                </a:rPr>
                <a:t> </a:t>
              </a:r>
              <a:r>
                <a:rPr lang="tr-TR" sz="1600" dirty="0" err="1">
                  <a:solidFill>
                    <a:schemeClr val="tx1">
                      <a:lumMod val="85000"/>
                      <a:lumOff val="15000"/>
                    </a:schemeClr>
                  </a:solidFill>
                </a:rPr>
                <a:t>Ergoterapinin</a:t>
              </a:r>
              <a:r>
                <a:rPr lang="tr-TR" sz="1600" dirty="0">
                  <a:solidFill>
                    <a:schemeClr val="tx1">
                      <a:lumMod val="85000"/>
                      <a:lumOff val="15000"/>
                    </a:schemeClr>
                  </a:solidFill>
                </a:rPr>
                <a:t> temel amacı kişilerin günlük yaşam aktivitelerine katılımını sağlamaktır. </a:t>
              </a:r>
              <a:r>
                <a:rPr lang="tr-TR" sz="1600" dirty="0" err="1">
                  <a:solidFill>
                    <a:schemeClr val="tx1">
                      <a:lumMod val="85000"/>
                      <a:lumOff val="15000"/>
                    </a:schemeClr>
                  </a:solidFill>
                </a:rPr>
                <a:t>Ergoterapistler</a:t>
              </a:r>
              <a:r>
                <a:rPr lang="tr-TR" sz="1600" dirty="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a:t>
              </a:r>
              <a:r>
                <a:rPr lang="tr-TR" sz="1600" dirty="0" err="1">
                  <a:solidFill>
                    <a:schemeClr val="tx1">
                      <a:lumMod val="85000"/>
                      <a:lumOff val="15000"/>
                    </a:schemeClr>
                  </a:solidFill>
                </a:rPr>
                <a:t>Ergoterapi</a:t>
              </a:r>
              <a:r>
                <a:rPr lang="tr-TR" sz="1600" dirty="0">
                  <a:solidFill>
                    <a:schemeClr val="tx1">
                      <a:lumMod val="85000"/>
                      <a:lumOff val="15000"/>
                    </a:schemeClr>
                  </a:solidFill>
                </a:rPr>
                <a:t>, çeşitli aktivitelerle kişilerin potansiyel yeteneklerini geliştirerek günlük yaşam aktivitelerine katılımını ve bu aktivitelerdeki bağımsızlığını sağlamayı amaçlar. Yaşlılar, engelliler, sokak çocukları, madde bağımlıları, </a:t>
              </a:r>
              <a:r>
                <a:rPr lang="tr-TR" sz="1600" dirty="0" err="1">
                  <a:solidFill>
                    <a:schemeClr val="tx1">
                      <a:lumMod val="85000"/>
                      <a:lumOff val="15000"/>
                    </a:schemeClr>
                  </a:solidFill>
                </a:rPr>
                <a:t>AIDS’li</a:t>
              </a:r>
              <a:r>
                <a:rPr lang="tr-TR" sz="1600" dirty="0">
                  <a:solidFill>
                    <a:schemeClr val="tx1">
                      <a:lumMod val="85000"/>
                      <a:lumOff val="15000"/>
                    </a:schemeClr>
                  </a:solidFill>
                </a:rPr>
                <a:t> kişiler gibi dezavantajlı grupların istihdam sorunlarını azaltmak, tüm yaş gruplarında sağlıkla ilgili yaşam kalitesini artırmak, çevresel düzenlemeler yapmak için mesleki uygulamalarda bulunurlar.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07" y="2859782"/>
            <a:ext cx="8856989" cy="1981384"/>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966410"/>
            </a:xfrm>
            <a:prstGeom prst="rect">
              <a:avLst/>
            </a:prstGeom>
          </p:spPr>
          <p:txBody>
            <a:bodyPr wrap="square">
              <a:spAutoFit/>
            </a:bodyP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a:t> </a:t>
              </a:r>
              <a:r>
                <a:rPr lang="tr-TR" sz="1800" dirty="0"/>
                <a:t> Birinci yılda, Araştırma Yöntemlerine Giriş, Büyüme ve Gelişim, Sağlık Stratejileri, Drama, Yaşam Kalitesi, Anatomi, Fizyoloji, Stresle Başa Çıkma Yöntemleri gibi dersler görmektedirler. Sonraki yıllarda ise </a:t>
              </a:r>
              <a:r>
                <a:rPr lang="tr-TR" sz="1800" dirty="0" err="1"/>
                <a:t>Nöroanatomi</a:t>
              </a:r>
              <a:r>
                <a:rPr lang="tr-TR" sz="1800" dirty="0"/>
                <a:t>, Temel Ölçme ve Değerlendirme Teknikleri, Engellilik ve Sağlık Politikaları, Yeme Bozuklukları, Kanser ve </a:t>
              </a:r>
              <a:r>
                <a:rPr lang="tr-TR" sz="1800" dirty="0" err="1"/>
                <a:t>Ergoterapi</a:t>
              </a:r>
              <a:r>
                <a:rPr lang="tr-TR" sz="1800" dirty="0"/>
                <a:t>, Öz Yönetim, Motor Öğrenme, Kadın Sağlığı derslerinden bazılarıdır.</a:t>
              </a:r>
              <a:endParaRPr lang="tr-TR" sz="20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TIP</a:t>
            </a:r>
            <a:endParaRPr lang="id-ID" dirty="0"/>
          </a:p>
        </p:txBody>
      </p:sp>
      <p:grpSp>
        <p:nvGrpSpPr>
          <p:cNvPr id="5" name="Group 27"/>
          <p:cNvGrpSpPr/>
          <p:nvPr/>
        </p:nvGrpSpPr>
        <p:grpSpPr>
          <a:xfrm>
            <a:off x="107505" y="771549"/>
            <a:ext cx="4536504" cy="4176461"/>
            <a:chOff x="6337108" y="2129498"/>
            <a:chExt cx="1540216" cy="1570953"/>
          </a:xfrm>
        </p:grpSpPr>
        <p:grpSp>
          <p:nvGrpSpPr>
            <p:cNvPr id="8" name="Group 13"/>
            <p:cNvGrpSpPr/>
            <p:nvPr/>
          </p:nvGrpSpPr>
          <p:grpSpPr>
            <a:xfrm>
              <a:off x="6337108" y="2129498"/>
              <a:ext cx="1540216" cy="1570953"/>
              <a:chOff x="3948362" y="2570685"/>
              <a:chExt cx="1973242" cy="2012621"/>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570685"/>
                <a:ext cx="1941921" cy="19419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İşler: </a:t>
                </a:r>
                <a:r>
                  <a:rPr lang="tr-TR" sz="1400" dirty="0">
                    <a:solidFill>
                      <a:schemeClr val="tx2">
                        <a:lumMod val="75000"/>
                      </a:schemeClr>
                    </a:solidFill>
                  </a:rPr>
                  <a:t>Tıp </a:t>
                </a:r>
                <a:r>
                  <a:rPr lang="tr-TR" sz="1600" dirty="0">
                    <a:solidFill>
                      <a:schemeClr val="tx2">
                        <a:lumMod val="75000"/>
                      </a:schemeClr>
                    </a:solidFill>
                  </a:rPr>
                  <a:t>fakültesinden mezun olan öğrenciler Tıp doktoru </a:t>
                </a:r>
                <a:r>
                  <a:rPr lang="tr-TR" sz="1600" dirty="0" err="1">
                    <a:solidFill>
                      <a:schemeClr val="tx2">
                        <a:lumMod val="75000"/>
                      </a:schemeClr>
                    </a:solidFill>
                  </a:rPr>
                  <a:t>ünvanıyla</a:t>
                </a:r>
                <a:r>
                  <a:rPr lang="tr-TR" sz="1600" dirty="0">
                    <a:solidFill>
                      <a:schemeClr val="tx2">
                        <a:lumMod val="7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sz="1600" dirty="0" err="1">
                    <a:solidFill>
                      <a:schemeClr val="tx2">
                        <a:lumMod val="75000"/>
                      </a:schemeClr>
                    </a:solidFill>
                  </a:rPr>
                  <a:t>ünvanı</a:t>
                </a:r>
                <a:r>
                  <a:rPr lang="tr-TR" sz="1600" dirty="0">
                    <a:solidFill>
                      <a:schemeClr val="tx2">
                        <a:lumMod val="75000"/>
                      </a:schemeClr>
                    </a:solidFill>
                  </a:rPr>
                  <a:t> kazanırlar.</a:t>
                </a:r>
              </a:p>
              <a:p>
                <a:br>
                  <a:rPr lang="tr-TR" sz="1600" dirty="0"/>
                </a:br>
                <a:endParaRPr lang="tr-TR" sz="1600" dirty="0">
                  <a:solidFill>
                    <a:schemeClr val="tx1">
                      <a:lumMod val="95000"/>
                      <a:lumOff val="5000"/>
                    </a:schemeClr>
                  </a:solidFill>
                </a:endParaRPr>
              </a:p>
              <a:p>
                <a:pPr algn="ctr"/>
                <a:endParaRPr lang="id-ID" sz="1200" dirty="0">
                  <a:solidFill>
                    <a:schemeClr val="tx1">
                      <a:lumMod val="95000"/>
                      <a:lumOff val="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18" name="Group 23"/>
          <p:cNvGrpSpPr/>
          <p:nvPr/>
        </p:nvGrpSpPr>
        <p:grpSpPr>
          <a:xfrm>
            <a:off x="4716016" y="699542"/>
            <a:ext cx="4248471"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Çalışma Alanları: </a:t>
              </a:r>
              <a:r>
                <a:rPr lang="tr-TR" dirty="0">
                  <a:solidFill>
                    <a:schemeClr val="tx1">
                      <a:lumMod val="95000"/>
                      <a:lumOff val="5000"/>
                    </a:schemeClr>
                  </a:solidFill>
                </a:rPr>
                <a:t>Tıp fakültesinden mezun olan öğrenciler Tıp doktoru </a:t>
              </a:r>
              <a:r>
                <a:rPr lang="tr-TR" dirty="0" err="1">
                  <a:solidFill>
                    <a:schemeClr val="tx1">
                      <a:lumMod val="95000"/>
                      <a:lumOff val="5000"/>
                    </a:schemeClr>
                  </a:solidFill>
                </a:rPr>
                <a:t>ünvanıyla</a:t>
              </a:r>
              <a:r>
                <a:rPr lang="tr-TR" dirty="0">
                  <a:solidFill>
                    <a:schemeClr val="tx1">
                      <a:lumMod val="95000"/>
                      <a:lumOff val="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dirty="0" err="1">
                  <a:solidFill>
                    <a:schemeClr val="tx1">
                      <a:lumMod val="95000"/>
                      <a:lumOff val="5000"/>
                    </a:schemeClr>
                  </a:solidFill>
                </a:rPr>
                <a:t>ünvanı</a:t>
              </a:r>
              <a:r>
                <a:rPr lang="tr-TR" dirty="0">
                  <a:solidFill>
                    <a:schemeClr val="tx1">
                      <a:lumMod val="95000"/>
                      <a:lumOff val="5000"/>
                    </a:schemeClr>
                  </a:solidFill>
                </a:rPr>
                <a:t> kazanırlar</a:t>
              </a:r>
              <a:r>
                <a:rPr lang="tr-TR" sz="1200" dirty="0"/>
                <a:t>.</a:t>
              </a:r>
            </a:p>
            <a:p>
              <a:pPr algn="ctr"/>
              <a:endParaRPr lang="id-ID" sz="1200" dirty="0"/>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1+#ppt_w/2"/>
                                          </p:val>
                                        </p:tav>
                                        <p:tav tm="100000">
                                          <p:val>
                                            <p:strVal val="#ppt_x"/>
                                          </p:val>
                                        </p:tav>
                                      </p:tavLst>
                                    </p:anim>
                                    <p:anim calcmode="lin" valueType="num">
                                      <p:cBhvr additive="base">
                                        <p:cTn id="13"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ERGOTERAPİ</a:t>
            </a:r>
            <a:endParaRPr lang="id-ID" dirty="0"/>
          </a:p>
        </p:txBody>
      </p:sp>
      <p:grpSp>
        <p:nvGrpSpPr>
          <p:cNvPr id="3" name="Group 27"/>
          <p:cNvGrpSpPr/>
          <p:nvPr/>
        </p:nvGrpSpPr>
        <p:grpSpPr>
          <a:xfrm>
            <a:off x="107504" y="627535"/>
            <a:ext cx="5112568"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lumMod val="85000"/>
                      <a:lumOff val="1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20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err="1">
                    <a:solidFill>
                      <a:schemeClr val="tx1">
                        <a:lumMod val="85000"/>
                        <a:lumOff val="15000"/>
                      </a:schemeClr>
                    </a:solidFill>
                  </a:rPr>
                  <a:t>Ergoterapi</a:t>
                </a:r>
                <a:r>
                  <a:rPr lang="tr-TR" sz="1600" dirty="0">
                    <a:solidFill>
                      <a:schemeClr val="tx1">
                        <a:lumMod val="85000"/>
                        <a:lumOff val="15000"/>
                      </a:schemeClr>
                    </a:solidFill>
                  </a:rPr>
                  <a:t> Bölümünden mezun olanlar “</a:t>
                </a:r>
                <a:r>
                  <a:rPr lang="tr-TR" sz="1600" dirty="0" err="1">
                    <a:solidFill>
                      <a:schemeClr val="tx1">
                        <a:lumMod val="85000"/>
                        <a:lumOff val="15000"/>
                      </a:schemeClr>
                    </a:solidFill>
                  </a:rPr>
                  <a:t>Ergoterapist</a:t>
                </a:r>
                <a:r>
                  <a:rPr lang="tr-TR" sz="1600" dirty="0">
                    <a:solidFill>
                      <a:schemeClr val="tx1">
                        <a:lumMod val="85000"/>
                        <a:lumOff val="15000"/>
                      </a:schemeClr>
                    </a:solidFill>
                  </a:rPr>
                  <a:t>” veya ‘İş ve Uğraşı Terapisti’ unvanı alarak mezun olurlar. </a:t>
                </a:r>
                <a:r>
                  <a:rPr lang="tr-TR" sz="1600" dirty="0" err="1">
                    <a:solidFill>
                      <a:schemeClr val="tx1">
                        <a:lumMod val="85000"/>
                        <a:lumOff val="15000"/>
                      </a:schemeClr>
                    </a:solidFill>
                  </a:rPr>
                  <a:t>Ergoterapistler</a:t>
                </a:r>
                <a:r>
                  <a:rPr lang="tr-TR" sz="1600" dirty="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 </a:t>
                </a:r>
                <a:r>
                  <a:rPr lang="tr-TR" sz="1600" dirty="0" err="1">
                    <a:solidFill>
                      <a:schemeClr val="tx1">
                        <a:lumMod val="85000"/>
                        <a:lumOff val="15000"/>
                      </a:schemeClr>
                    </a:solidFill>
                  </a:rPr>
                  <a:t>Ergoterapistler</a:t>
                </a:r>
                <a:r>
                  <a:rPr lang="tr-TR" sz="1600" dirty="0">
                    <a:solidFill>
                      <a:schemeClr val="tx1">
                        <a:lumMod val="85000"/>
                        <a:lumOff val="15000"/>
                      </a:schemeClr>
                    </a:solidFill>
                  </a:rPr>
                  <a:t> kişilere fonksiyonel aktiviteler kazandırabilmek amacıyla, gerekirse özel teknikler öğreterek kişilerin kendine bakım, giyinme, yemek yeme gibi becerilerini geliştirmeye çalışır, yardımcı cihaz kullanımına yönelik eğitimler verir. Hastaların ev ve iş yerlerinde gerekli düzenlemeler yaparak güvenli ve en üst düzeyde bağımsız bir yaşam düzeni oluşturmalarını destekler.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102020"/>
            </a:xfrm>
            <a:prstGeom prst="roundRect">
              <a:avLst/>
            </a:prstGeom>
            <a:noFill/>
          </p:spPr>
          <p:txBody>
            <a:bodyPr wrap="square" rtlCol="0">
              <a:spAutoFit/>
            </a:bodyPr>
            <a:lstStyle/>
            <a:p>
              <a:pPr algn="ctr"/>
              <a:endParaRPr lang="id-ID" sz="1050" b="1" dirty="0">
                <a:solidFill>
                  <a:schemeClr val="tx1">
                    <a:lumMod val="85000"/>
                    <a:lumOff val="15000"/>
                  </a:schemeClr>
                </a:solidFill>
              </a:endParaRPr>
            </a:p>
          </p:txBody>
        </p:sp>
      </p:grpSp>
      <p:grpSp>
        <p:nvGrpSpPr>
          <p:cNvPr id="5" name="Group 23"/>
          <p:cNvGrpSpPr/>
          <p:nvPr/>
        </p:nvGrpSpPr>
        <p:grpSpPr>
          <a:xfrm>
            <a:off x="5292080" y="627534"/>
            <a:ext cx="3816424"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a:solidFill>
                    <a:schemeClr val="tx1">
                      <a:lumMod val="85000"/>
                      <a:lumOff val="15000"/>
                    </a:schemeClr>
                  </a:solidFill>
                </a:rPr>
                <a:t> </a:t>
              </a:r>
              <a:r>
                <a:rPr lang="tr-TR" sz="1600" dirty="0" err="1">
                  <a:solidFill>
                    <a:schemeClr val="tx1">
                      <a:lumMod val="85000"/>
                      <a:lumOff val="15000"/>
                    </a:schemeClr>
                  </a:solidFill>
                </a:rPr>
                <a:t>Ergoterapistler</a:t>
              </a:r>
              <a:r>
                <a:rPr lang="tr-TR" sz="1600" dirty="0">
                  <a:solidFill>
                    <a:schemeClr val="tx1">
                      <a:lumMod val="85000"/>
                      <a:lumOff val="15000"/>
                    </a:schemeClr>
                  </a:solidFill>
                </a:rPr>
                <a:t>, hastaneler, sağlık merkezleri, geriatri merkezleri, sosyal aktivite merkezleri, halk sağlığı ve iş sağlığı merkezleri ile rehabilitasyon merkezlerinde görev alabilir, akıl ve ruh sağlığı merkezlerinde, hastaların kendi ev ya da iş yerlerinde ve özel eğitim kurumlarında çalışabilirler. Mezunlar ayrıca, gelişim geriliği olan veya zihinsel engelli çocuklarla da çalışarak farklı rehabilitasyon alanlarında uzmanlaşabilirler.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a:t> 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1685251129"/>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HACETTEPE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134.294</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23,50</a:t>
                      </a:r>
                    </a:p>
                  </a:txBody>
                  <a:tcPr marL="76200" marR="76200" marT="60960" marB="60960" anchor="ctr"/>
                </a:tc>
                <a:tc>
                  <a:txBody>
                    <a:bodyPr/>
                    <a:lstStyle/>
                    <a:p>
                      <a:pPr algn="ctr" fontAlgn="t"/>
                      <a:r>
                        <a:rPr lang="tr-TR" sz="1000">
                          <a:effectLst/>
                        </a:rPr>
                        <a:t>13,75</a:t>
                      </a:r>
                    </a:p>
                  </a:txBody>
                  <a:tcPr marL="76200" marR="76200" marT="60960" marB="60960" anchor="ctr"/>
                </a:tc>
                <a:tc>
                  <a:txBody>
                    <a:bodyPr/>
                    <a:lstStyle/>
                    <a:p>
                      <a:pPr algn="ctr" fontAlgn="t"/>
                      <a:r>
                        <a:rPr lang="tr-TR" sz="1000">
                          <a:effectLst/>
                        </a:rPr>
                        <a:t>11,75</a:t>
                      </a:r>
                    </a:p>
                  </a:txBody>
                  <a:tcPr marL="76200" marR="76200" marT="60960" marB="60960" anchor="ctr"/>
                </a:tc>
                <a:tc>
                  <a:txBody>
                    <a:bodyPr/>
                    <a:lstStyle/>
                    <a:p>
                      <a:pPr algn="ctr" fontAlgn="t"/>
                      <a:r>
                        <a:rPr lang="tr-TR" sz="1000" dirty="0">
                          <a:effectLst/>
                        </a:rPr>
                        <a:t>10,50</a:t>
                      </a:r>
                    </a:p>
                  </a:txBody>
                  <a:tcPr marL="76200" marR="76200" marT="60960" marB="60960" anchor="ctr"/>
                </a:tc>
                <a:tc>
                  <a:txBody>
                    <a:bodyPr/>
                    <a:lstStyle/>
                    <a:p>
                      <a:pPr algn="ctr" fontAlgn="ctr"/>
                      <a:r>
                        <a:rPr lang="tr-TR" sz="1050" b="1" i="0" u="none" strike="noStrike" dirty="0">
                          <a:solidFill>
                            <a:srgbClr val="333333"/>
                          </a:solidFill>
                          <a:effectLst/>
                          <a:latin typeface="Arial" panose="020B0604020202020204" pitchFamily="34" charset="0"/>
                        </a:rPr>
                        <a:t>59,5</a:t>
                      </a:r>
                    </a:p>
                  </a:txBody>
                  <a:tcPr marL="7620" marR="7620" marT="7620" marB="0" anchor="ctr">
                    <a:solidFill>
                      <a:schemeClr val="bg1">
                        <a:lumMod val="85000"/>
                      </a:schemeClr>
                    </a:solidFill>
                  </a:tcPr>
                </a:tc>
                <a:tc>
                  <a:txBody>
                    <a:bodyPr/>
                    <a:lstStyle/>
                    <a:p>
                      <a:pPr algn="ctr" fontAlgn="t"/>
                      <a:r>
                        <a:rPr lang="tr-TR" sz="1000" dirty="0">
                          <a:effectLst/>
                        </a:rPr>
                        <a:t>9,25</a:t>
                      </a:r>
                    </a:p>
                  </a:txBody>
                  <a:tcPr marL="76200" marR="76200" marT="60960" marB="60960" anchor="ctr"/>
                </a:tc>
                <a:tc>
                  <a:txBody>
                    <a:bodyPr/>
                    <a:lstStyle/>
                    <a:p>
                      <a:pPr algn="ctr" fontAlgn="t"/>
                      <a:r>
                        <a:rPr lang="tr-TR" sz="1000">
                          <a:effectLst/>
                        </a:rPr>
                        <a:t>4,75</a:t>
                      </a:r>
                    </a:p>
                  </a:txBody>
                  <a:tcPr marL="76200" marR="76200" marT="60960" marB="60960" anchor="ctr"/>
                </a:tc>
                <a:tc>
                  <a:txBody>
                    <a:bodyPr/>
                    <a:lstStyle/>
                    <a:p>
                      <a:pPr algn="ctr" fontAlgn="t"/>
                      <a:r>
                        <a:rPr lang="tr-TR" sz="1000">
                          <a:effectLst/>
                        </a:rPr>
                        <a:t>3,75</a:t>
                      </a:r>
                    </a:p>
                  </a:txBody>
                  <a:tcPr marL="76200" marR="76200" marT="60960" marB="60960" anchor="ctr"/>
                </a:tc>
                <a:tc>
                  <a:txBody>
                    <a:bodyPr/>
                    <a:lstStyle/>
                    <a:p>
                      <a:pPr algn="ctr" fontAlgn="t"/>
                      <a:r>
                        <a:rPr lang="tr-TR" sz="1000" dirty="0">
                          <a:effectLst/>
                        </a:rPr>
                        <a:t>11,75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29,5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ÇANKIRI KARATEKİN ÜNİVERSİTESİ </a:t>
                      </a:r>
                      <a:r>
                        <a:rPr lang="tr-TR" sz="1500" b="0" i="0" kern="1200" dirty="0">
                          <a:solidFill>
                            <a:schemeClr val="tx1"/>
                          </a:solidFill>
                          <a:effectLst/>
                          <a:latin typeface="+mn-lt"/>
                          <a:ea typeface="+mn-ea"/>
                          <a:cs typeface="+mn-cs"/>
                        </a:rPr>
                        <a:t> </a:t>
                      </a:r>
                      <a:endParaRPr lang="tr-TR"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marL="0" algn="ctr" defTabSz="755898" rtl="0" eaLnBrk="1" fontAlgn="ctr" latinLnBrk="0" hangingPunct="1"/>
                      <a:r>
                        <a:rPr lang="tr-TR" sz="1500" b="0" i="0" kern="1200" dirty="0">
                          <a:solidFill>
                            <a:schemeClr val="tx1"/>
                          </a:solidFill>
                          <a:effectLst/>
                          <a:latin typeface="+mn-lt"/>
                          <a:ea typeface="+mn-ea"/>
                          <a:cs typeface="+mn-cs"/>
                        </a:rPr>
                        <a:t>312.580</a:t>
                      </a:r>
                    </a:p>
                  </a:txBody>
                  <a:tcPr marL="0" marR="0" marT="0" marB="0" anchor="ctr"/>
                </a:tc>
                <a:tc>
                  <a:txBody>
                    <a:bodyPr/>
                    <a:lstStyle/>
                    <a:p>
                      <a:pPr algn="ctr" fontAlgn="t"/>
                      <a:r>
                        <a:rPr lang="tr-TR" sz="1000" dirty="0">
                          <a:effectLst/>
                        </a:rPr>
                        <a:t>24,25</a:t>
                      </a:r>
                    </a:p>
                  </a:txBody>
                  <a:tcPr marL="76200" marR="76200" marT="60960" marB="60960" anchor="ctr"/>
                </a:tc>
                <a:tc>
                  <a:txBody>
                    <a:bodyPr/>
                    <a:lstStyle/>
                    <a:p>
                      <a:pPr algn="ctr" fontAlgn="t"/>
                      <a:r>
                        <a:rPr lang="tr-TR" sz="1000">
                          <a:effectLst/>
                        </a:rPr>
                        <a:t>10,00</a:t>
                      </a:r>
                    </a:p>
                  </a:txBody>
                  <a:tcPr marL="76200" marR="76200" marT="60960" marB="60960" anchor="ctr"/>
                </a:tc>
                <a:tc>
                  <a:txBody>
                    <a:bodyPr/>
                    <a:lstStyle/>
                    <a:p>
                      <a:pPr algn="ctr" fontAlgn="t"/>
                      <a:r>
                        <a:rPr lang="tr-TR" sz="1000">
                          <a:effectLst/>
                        </a:rPr>
                        <a:t>10,00</a:t>
                      </a:r>
                    </a:p>
                  </a:txBody>
                  <a:tcPr marL="76200" marR="76200" marT="60960" marB="60960" anchor="ctr"/>
                </a:tc>
                <a:tc>
                  <a:txBody>
                    <a:bodyPr/>
                    <a:lstStyle/>
                    <a:p>
                      <a:pPr algn="ctr" fontAlgn="t"/>
                      <a:r>
                        <a:rPr lang="tr-TR" sz="1000" dirty="0">
                          <a:effectLst/>
                        </a:rPr>
                        <a:t>6,75</a:t>
                      </a:r>
                    </a:p>
                  </a:txBody>
                  <a:tcPr marL="76200" marR="76200" marT="60960" marB="60960" anchor="ctr"/>
                </a:tc>
                <a:tc>
                  <a:txBody>
                    <a:bodyPr/>
                    <a:lstStyle/>
                    <a:p>
                      <a:pPr algn="ctr" fontAlgn="ctr"/>
                      <a:r>
                        <a:rPr lang="tr-TR" sz="900" b="1" i="0" u="none" strike="noStrike" dirty="0">
                          <a:solidFill>
                            <a:srgbClr val="333333"/>
                          </a:solidFill>
                          <a:effectLst/>
                          <a:latin typeface="Arial" panose="020B0604020202020204" pitchFamily="34" charset="0"/>
                        </a:rPr>
                        <a:t>51</a:t>
                      </a:r>
                    </a:p>
                  </a:txBody>
                  <a:tcPr marL="0" marR="0" marT="0" marB="0" anchor="ctr">
                    <a:solidFill>
                      <a:schemeClr val="bg1">
                        <a:lumMod val="85000"/>
                      </a:schemeClr>
                    </a:solidFill>
                  </a:tcPr>
                </a:tc>
                <a:tc>
                  <a:txBody>
                    <a:bodyPr/>
                    <a:lstStyle/>
                    <a:p>
                      <a:pPr algn="ctr" fontAlgn="t"/>
                      <a:r>
                        <a:rPr lang="tr-TR" sz="1000" dirty="0">
                          <a:effectLst/>
                        </a:rPr>
                        <a:t>3,00</a:t>
                      </a:r>
                    </a:p>
                  </a:txBody>
                  <a:tcPr marL="76200" marR="76200" marT="60960" marB="60960" anchor="ctr"/>
                </a:tc>
                <a:tc>
                  <a:txBody>
                    <a:bodyPr/>
                    <a:lstStyle/>
                    <a:p>
                      <a:pPr algn="ctr" fontAlgn="t"/>
                      <a:r>
                        <a:rPr lang="tr-TR" sz="1000">
                          <a:effectLst/>
                        </a:rPr>
                        <a:t>1,00</a:t>
                      </a:r>
                    </a:p>
                  </a:txBody>
                  <a:tcPr marL="76200" marR="76200" marT="60960" marB="60960" anchor="ctr"/>
                </a:tc>
                <a:tc>
                  <a:txBody>
                    <a:bodyPr/>
                    <a:lstStyle/>
                    <a:p>
                      <a:pPr algn="ctr" fontAlgn="t"/>
                      <a:r>
                        <a:rPr lang="tr-TR" sz="1000">
                          <a:effectLst/>
                        </a:rPr>
                        <a:t>1,75</a:t>
                      </a:r>
                    </a:p>
                  </a:txBody>
                  <a:tcPr marL="76200" marR="76200" marT="60960" marB="60960" anchor="ctr"/>
                </a:tc>
                <a:tc>
                  <a:txBody>
                    <a:bodyPr/>
                    <a:lstStyle/>
                    <a:p>
                      <a:pPr algn="ctr" fontAlgn="t"/>
                      <a:r>
                        <a:rPr lang="tr-TR" sz="1000" dirty="0">
                          <a:effectLst/>
                        </a:rPr>
                        <a:t>4,75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10,5</a:t>
                      </a: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7" name="34 Oval">
            <a:extLst>
              <a:ext uri="{FF2B5EF4-FFF2-40B4-BE49-F238E27FC236}">
                <a16:creationId xmlns:a16="http://schemas.microsoft.com/office/drawing/2014/main" id="{603DE388-6A56-49E0-856F-2DCBA9580DBD}"/>
              </a:ext>
            </a:extLst>
          </p:cNvPr>
          <p:cNvSpPr/>
          <p:nvPr/>
        </p:nvSpPr>
        <p:spPr>
          <a:xfrm>
            <a:off x="17262" y="58894"/>
            <a:ext cx="1241936" cy="134761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28727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275856" y="1923678"/>
            <a:ext cx="6336704" cy="1862048"/>
          </a:xfrm>
          <a:prstGeom prst="rect">
            <a:avLst/>
          </a:prstGeom>
          <a:noFill/>
        </p:spPr>
        <p:txBody>
          <a:bodyPr wrap="square" rtlCol="0">
            <a:spAutoFit/>
          </a:bodyPr>
          <a:lstStyle/>
          <a:p>
            <a:pPr marL="0" marR="0" lvl="0" indent="0" algn="l" defTabSz="755898" rtl="0" eaLnBrk="1" fontAlgn="auto" latinLnBrk="0" hangingPunct="1">
              <a:lnSpc>
                <a:spcPct val="100000"/>
              </a:lnSpc>
              <a:spcBef>
                <a:spcPts val="0"/>
              </a:spcBef>
              <a:spcAft>
                <a:spcPts val="0"/>
              </a:spcAft>
              <a:buClrTx/>
              <a:buSzTx/>
              <a:buFontTx/>
              <a:buNone/>
              <a:tabLst/>
              <a:defRPr/>
            </a:pPr>
            <a:r>
              <a:rPr lang="tr-TR" sz="11500" b="1" dirty="0">
                <a:ln w="13462">
                  <a:solidFill>
                    <a:prstClr val="white"/>
                  </a:solidFill>
                  <a:prstDash val="solid"/>
                </a:ln>
                <a:solidFill>
                  <a:prstClr val="black">
                    <a:lumMod val="85000"/>
                    <a:lumOff val="15000"/>
                  </a:prstClr>
                </a:solidFill>
                <a:effectLst>
                  <a:outerShdw dist="38100" dir="2700000" algn="bl" rotWithShape="0">
                    <a:srgbClr val="738AC8"/>
                  </a:outerShdw>
                </a:effectLst>
                <a:latin typeface="Calibri"/>
              </a:rPr>
              <a:t>HUKUK</a:t>
            </a:r>
            <a:endParaRPr kumimoji="0" lang="tr-TR" sz="115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endParaRPr>
          </a:p>
        </p:txBody>
      </p:sp>
      <p:sp>
        <p:nvSpPr>
          <p:cNvPr id="6" name="34 Oval">
            <a:extLst>
              <a:ext uri="{FF2B5EF4-FFF2-40B4-BE49-F238E27FC236}">
                <a16:creationId xmlns:a16="http://schemas.microsoft.com/office/drawing/2014/main" id="{974A9BB0-AB5F-45D1-B1CB-543CDF90F96C}"/>
              </a:ext>
            </a:extLst>
          </p:cNvPr>
          <p:cNvSpPr/>
          <p:nvPr/>
        </p:nvSpPr>
        <p:spPr>
          <a:xfrm>
            <a:off x="269961" y="1275606"/>
            <a:ext cx="2854241" cy="288412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3748163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HUKUK</a:t>
            </a:r>
            <a:endParaRPr lang="id-ID" dirty="0"/>
          </a:p>
        </p:txBody>
      </p:sp>
      <p:grpSp>
        <p:nvGrpSpPr>
          <p:cNvPr id="3" name="Group 18"/>
          <p:cNvGrpSpPr/>
          <p:nvPr/>
        </p:nvGrpSpPr>
        <p:grpSpPr>
          <a:xfrm>
            <a:off x="179512" y="699543"/>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a:t> </a:t>
              </a:r>
              <a:r>
                <a:rPr lang="tr-TR" sz="1800" dirty="0">
                  <a:solidFill>
                    <a:schemeClr val="tx2">
                      <a:lumMod val="75000"/>
                    </a:schemeClr>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1995686"/>
            <a:ext cx="8856984" cy="1337488"/>
            <a:chOff x="395536" y="771551"/>
            <a:chExt cx="8424936" cy="144039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440391"/>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800" dirty="0"/>
                <a:t>Hukuk programında hukuk felsefesi ve sosyolojisi, Türk hukuk tarihi, anayasa hukuku, Roma özel hukuku, medeni hukuk, idare hukuku, devletler umumi hukuku, İslam hukuku, borçlar hukuku, ceza hukuku, ticaret hukuku ve vergi hukuku gibi meslek dersleri verilir. </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363835"/>
            <a:ext cx="8856984" cy="1584179"/>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08722"/>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800" dirty="0"/>
                <a:t>Sosyal Bilimlere ilgi duyması, başkalarını anlayabilmesi ve etkileyebilmesi, ikna gücü yüksek olması, düşüncelerini sözel olarak iyi ifade edebilmesi, sağlam bir mantık ve sezgi gücüne sahip olması, objektif olması, değişik görüş ve yeniliklere açık olması, okuma ve araştırmayı sevmesi, olaylar arasında ilişki kurabilme yeteneğine sahip olması, yorum yapma ve değerlendirme gücü yüksek olması.</a:t>
              </a:r>
            </a:p>
          </p:txBody>
        </p:sp>
      </p:grpSp>
    </p:spTree>
    <p:extLst>
      <p:ext uri="{BB962C8B-B14F-4D97-AF65-F5344CB8AC3E}">
        <p14:creationId xmlns:p14="http://schemas.microsoft.com/office/powerpoint/2010/main" val="287387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HUKUK</a:t>
            </a:r>
            <a:endParaRPr lang="id-ID" dirty="0"/>
          </a:p>
        </p:txBody>
      </p:sp>
      <p:grpSp>
        <p:nvGrpSpPr>
          <p:cNvPr id="3" name="Group 27"/>
          <p:cNvGrpSpPr/>
          <p:nvPr/>
        </p:nvGrpSpPr>
        <p:grpSpPr>
          <a:xfrm>
            <a:off x="107504" y="774245"/>
            <a:ext cx="4320480" cy="4101755"/>
            <a:chOff x="6337108" y="2157598"/>
            <a:chExt cx="1540216" cy="1542852"/>
          </a:xfrm>
        </p:grpSpPr>
        <p:grpSp>
          <p:nvGrpSpPr>
            <p:cNvPr id="4" name="Group 13"/>
            <p:cNvGrpSpPr/>
            <p:nvPr/>
          </p:nvGrpSpPr>
          <p:grpSpPr>
            <a:xfrm>
              <a:off x="6337108" y="2157598"/>
              <a:ext cx="1540216" cy="1542852"/>
              <a:chOff x="3948362" y="2606686"/>
              <a:chExt cx="1973242" cy="1976620"/>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86"/>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a:t>
                </a:r>
                <a:r>
                  <a:rPr lang="tr-TR" sz="18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İşler</a:t>
                </a:r>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sz="1700" dirty="0">
                    <a:solidFill>
                      <a:schemeClr val="tx2">
                        <a:lumMod val="75000"/>
                      </a:schemeClr>
                    </a:solidFill>
                  </a:rPr>
                  <a:t>Mezunlar, </a:t>
                </a:r>
                <a:r>
                  <a:rPr lang="tr-TR" sz="1700" dirty="0" err="1">
                    <a:solidFill>
                      <a:schemeClr val="tx2">
                        <a:lumMod val="75000"/>
                      </a:schemeClr>
                    </a:solidFill>
                  </a:rPr>
                  <a:t>genelikle</a:t>
                </a:r>
                <a:r>
                  <a:rPr lang="tr-TR" sz="1700" dirty="0">
                    <a:solidFill>
                      <a:schemeClr val="tx2">
                        <a:lumMod val="75000"/>
                      </a:schemeClr>
                    </a:solidFill>
                  </a:rPr>
                  <a:t> ‘Hakim’, ‘Savcı’ ve ‘Avukat’ unvanı ile çalışmaktadır. Bir kısmı da ‘Danışman’ olarak görev yapar. Avukat olmak isteyenler, bir yıllık staj süresinin yarısını mahkemelerde yarısını da tecrübeli bir avukatın yanında geçirirler. Hakim veya savcı olmak isteyen kişiler gerekli nitelikleri taşımları halinde yazılı sınav ve sözlü mülakat aşamalarını geçtikten sonra başlayan staj dönemini ve staj sonunda yapılan sınavı tamamladığı takdirde mesleğe kabul edilir</a:t>
                </a:r>
                <a:r>
                  <a:rPr lang="tr-TR" sz="1800" dirty="0"/>
                  <a:t>.</a:t>
                </a:r>
                <a:r>
                  <a:rPr lang="tr-TR" sz="1800" dirty="0">
                    <a:solidFill>
                      <a:schemeClr val="tx2">
                        <a:lumMod val="75000"/>
                      </a:schemeClr>
                    </a:solidFill>
                  </a:rPr>
                  <a:t> </a:t>
                </a:r>
                <a:br>
                  <a:rPr lang="tr-TR" sz="1800" dirty="0">
                    <a:solidFill>
                      <a:schemeClr val="tx2">
                        <a:lumMod val="75000"/>
                      </a:schemeClr>
                    </a:solidFill>
                  </a:rPr>
                </a:br>
                <a:endParaRPr lang="tr-TR" sz="1800" dirty="0">
                  <a:solidFill>
                    <a:schemeClr val="tx2">
                      <a:lumMod val="75000"/>
                    </a:schemeClr>
                  </a:solidFill>
                </a:endParaRPr>
              </a:p>
              <a:p>
                <a:pPr algn="just"/>
                <a:endParaRPr lang="id-ID" sz="16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572000" y="699542"/>
            <a:ext cx="4427984"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a:solidFill>
                    <a:schemeClr val="tx2">
                      <a:lumMod val="75000"/>
                    </a:schemeClr>
                  </a:solidFill>
                </a:rPr>
                <a:t>Avukatlar kendilerine büro açabilecekleri gibi, kamu kuruluşları veya özel kuruluşlarda avukat veya hukuk müşaviri olarak da görev alabilirler. Avukatlar insanların ya da firmaların hukuki sorunlarıyla uğraşırlar. Avukatlık genellikle serbest yürütülen bir meslektir. İş bulma olanağı ve kazanç durumu, bulunulan bölgenin ekonomik ve toplumsal koşullarına ve avukatın yeteneklerine bağlıdır. Bunun dışında, hukuk fakültesini bitirenler, kaymakamlık, noterlik, müfettişlik, Dışişleri Bakanlığı’nda çeşitli kademelerde memurluk gibi alanlarda da çalışabilmektedirler. Hukuk iş alanı geniş olan bir bölümdür. Hem kamu kuruluşlarında hem de özel şirketlerde çalışma imkanı vardır. Hakimlere ve savcılara kendi yasaları hükümlerince bazı maddi ayrıcalıklar tanınmıştır.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104482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4">
              <a:shade val="50000"/>
            </a:schemeClr>
          </a:lnRef>
          <a:fillRef idx="1">
            <a:schemeClr val="accent4"/>
          </a:fillRef>
          <a:effectRef idx="0">
            <a:schemeClr val="accent4"/>
          </a:effectRef>
          <a:fontRef idx="minor">
            <a:schemeClr val="lt1"/>
          </a:fontRef>
        </p:style>
        <p:txBody>
          <a:bodyPr/>
          <a:lstStyle/>
          <a:p>
            <a:r>
              <a:rPr lang="tr-TR" sz="2800" b="1" dirty="0"/>
              <a:t>HUKUK</a:t>
            </a:r>
            <a:r>
              <a:rPr lang="tr-TR" b="1" dirty="0"/>
              <a:t> </a:t>
            </a:r>
            <a:r>
              <a:rPr lang="tr-TR" sz="28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nvGraphicFramePr>
        <p:xfrm>
          <a:off x="251520" y="1851671"/>
          <a:ext cx="8568948" cy="2285422"/>
        </p:xfrm>
        <a:graphic>
          <a:graphicData uri="http://schemas.openxmlformats.org/drawingml/2006/table">
            <a:tbl>
              <a:tblPr>
                <a:tableStyleId>{E8B1032C-EA38-4F05-BA0D-38AFFFC7BED3}</a:tableStyleId>
              </a:tblPr>
              <a:tblGrid>
                <a:gridCol w="517092">
                  <a:extLst>
                    <a:ext uri="{9D8B030D-6E8A-4147-A177-3AD203B41FA5}">
                      <a16:colId xmlns:a16="http://schemas.microsoft.com/office/drawing/2014/main" val="4077741070"/>
                    </a:ext>
                  </a:extLst>
                </a:gridCol>
                <a:gridCol w="3181502">
                  <a:extLst>
                    <a:ext uri="{9D8B030D-6E8A-4147-A177-3AD203B41FA5}">
                      <a16:colId xmlns:a16="http://schemas.microsoft.com/office/drawing/2014/main" val="637871821"/>
                    </a:ext>
                  </a:extLst>
                </a:gridCol>
                <a:gridCol w="785543">
                  <a:extLst>
                    <a:ext uri="{9D8B030D-6E8A-4147-A177-3AD203B41FA5}">
                      <a16:colId xmlns:a16="http://schemas.microsoft.com/office/drawing/2014/main" val="1007740401"/>
                    </a:ext>
                  </a:extLst>
                </a:gridCol>
                <a:gridCol w="382951">
                  <a:extLst>
                    <a:ext uri="{9D8B030D-6E8A-4147-A177-3AD203B41FA5}">
                      <a16:colId xmlns:a16="http://schemas.microsoft.com/office/drawing/2014/main" val="1831596060"/>
                    </a:ext>
                  </a:extLst>
                </a:gridCol>
                <a:gridCol w="382951">
                  <a:extLst>
                    <a:ext uri="{9D8B030D-6E8A-4147-A177-3AD203B41FA5}">
                      <a16:colId xmlns:a16="http://schemas.microsoft.com/office/drawing/2014/main" val="2913889713"/>
                    </a:ext>
                  </a:extLst>
                </a:gridCol>
                <a:gridCol w="382951">
                  <a:extLst>
                    <a:ext uri="{9D8B030D-6E8A-4147-A177-3AD203B41FA5}">
                      <a16:colId xmlns:a16="http://schemas.microsoft.com/office/drawing/2014/main" val="4003093894"/>
                    </a:ext>
                  </a:extLst>
                </a:gridCol>
                <a:gridCol w="382951">
                  <a:extLst>
                    <a:ext uri="{9D8B030D-6E8A-4147-A177-3AD203B41FA5}">
                      <a16:colId xmlns:a16="http://schemas.microsoft.com/office/drawing/2014/main" val="3431682350"/>
                    </a:ext>
                  </a:extLst>
                </a:gridCol>
                <a:gridCol w="490963">
                  <a:extLst>
                    <a:ext uri="{9D8B030D-6E8A-4147-A177-3AD203B41FA5}">
                      <a16:colId xmlns:a16="http://schemas.microsoft.com/office/drawing/2014/main" val="1956331424"/>
                    </a:ext>
                  </a:extLst>
                </a:gridCol>
                <a:gridCol w="382951">
                  <a:extLst>
                    <a:ext uri="{9D8B030D-6E8A-4147-A177-3AD203B41FA5}">
                      <a16:colId xmlns:a16="http://schemas.microsoft.com/office/drawing/2014/main" val="2991701058"/>
                    </a:ext>
                  </a:extLst>
                </a:gridCol>
                <a:gridCol w="382951">
                  <a:extLst>
                    <a:ext uri="{9D8B030D-6E8A-4147-A177-3AD203B41FA5}">
                      <a16:colId xmlns:a16="http://schemas.microsoft.com/office/drawing/2014/main" val="139873067"/>
                    </a:ext>
                  </a:extLst>
                </a:gridCol>
                <a:gridCol w="382951">
                  <a:extLst>
                    <a:ext uri="{9D8B030D-6E8A-4147-A177-3AD203B41FA5}">
                      <a16:colId xmlns:a16="http://schemas.microsoft.com/office/drawing/2014/main" val="2759362643"/>
                    </a:ext>
                  </a:extLst>
                </a:gridCol>
                <a:gridCol w="382951">
                  <a:extLst>
                    <a:ext uri="{9D8B030D-6E8A-4147-A177-3AD203B41FA5}">
                      <a16:colId xmlns:a16="http://schemas.microsoft.com/office/drawing/2014/main" val="3541913727"/>
                    </a:ext>
                  </a:extLst>
                </a:gridCol>
                <a:gridCol w="530240">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Edebiyat.</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Tar.</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Coğ.</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100" b="0" i="0" u="none" strike="noStrike" dirty="0">
                          <a:solidFill>
                            <a:srgbClr val="000000"/>
                          </a:solidFill>
                          <a:effectLst/>
                          <a:latin typeface="Calibri" panose="020F0502020204030204" pitchFamily="34" charset="0"/>
                        </a:rPr>
                        <a:t>GALATASARAY ÜNİV. - (Fransızca) </a:t>
                      </a:r>
                    </a:p>
                  </a:txBody>
                  <a:tcPr marL="7620" marR="7620" marT="7620" marB="0" anchor="ctr"/>
                </a:tc>
                <a:tc>
                  <a:txBody>
                    <a:bodyPr/>
                    <a:lstStyle/>
                    <a:p>
                      <a:pPr algn="ctr" fontAlgn="ctr"/>
                      <a:r>
                        <a:rPr lang="tr-TR" sz="1000" b="0" i="0" u="none" strike="noStrike" dirty="0">
                          <a:solidFill>
                            <a:srgbClr val="000000"/>
                          </a:solidFill>
                          <a:effectLst/>
                          <a:latin typeface="Calibri" panose="020F0502020204030204" pitchFamily="34" charset="0"/>
                        </a:rPr>
                        <a:t>213</a:t>
                      </a:r>
                    </a:p>
                  </a:txBody>
                  <a:tcPr marL="7620" marR="7620" marT="7620" marB="0" anchor="ctr"/>
                </a:tc>
                <a:tc>
                  <a:txBody>
                    <a:bodyPr/>
                    <a:lstStyle/>
                    <a:p>
                      <a:pPr algn="ctr" fontAlgn="ctr"/>
                      <a:r>
                        <a:rPr lang="tr-TR" sz="1000" b="0" i="0" u="none" strike="noStrike" dirty="0">
                          <a:solidFill>
                            <a:srgbClr val="000000"/>
                          </a:solidFill>
                          <a:effectLst/>
                          <a:latin typeface="Calibri" panose="020F0502020204030204" pitchFamily="34" charset="0"/>
                        </a:rPr>
                        <a:t>36,25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15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20</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13</a:t>
                      </a:r>
                    </a:p>
                  </a:txBody>
                  <a:tcPr marL="7620" marR="7620" marT="7620" marB="0" anchor="ctr"/>
                </a:tc>
                <a:tc>
                  <a:txBody>
                    <a:bodyPr/>
                    <a:lstStyle/>
                    <a:p>
                      <a:pPr algn="ctr" fontAlgn="ctr"/>
                      <a:r>
                        <a:rPr lang="tr-TR" sz="1100" b="1" i="0" u="none" strike="noStrike">
                          <a:solidFill>
                            <a:srgbClr val="000000"/>
                          </a:solidFill>
                          <a:effectLst/>
                          <a:latin typeface="Calibri" panose="020F0502020204030204" pitchFamily="34" charset="0"/>
                        </a:rPr>
                        <a:t>84</a:t>
                      </a:r>
                    </a:p>
                  </a:txBody>
                  <a:tcPr marL="7620" marR="7620" marT="7620" marB="0" anchor="ctr">
                    <a:solidFill>
                      <a:schemeClr val="bg1">
                        <a:lumMod val="85000"/>
                      </a:schemeClr>
                    </a:solidFill>
                  </a:tcPr>
                </a:tc>
                <a:tc>
                  <a:txBody>
                    <a:bodyPr/>
                    <a:lstStyle/>
                    <a:p>
                      <a:pPr algn="ctr" fontAlgn="ctr"/>
                      <a:r>
                        <a:rPr lang="tr-TR" sz="1000" b="0" i="0" u="none" strike="noStrike">
                          <a:solidFill>
                            <a:srgbClr val="000000"/>
                          </a:solidFill>
                          <a:effectLst/>
                          <a:latin typeface="Calibri" panose="020F0502020204030204" pitchFamily="34" charset="0"/>
                        </a:rPr>
                        <a:t>32,5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21,5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7,5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4,75</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66</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100" b="0" i="0" u="none" strike="noStrike" dirty="0">
                          <a:solidFill>
                            <a:srgbClr val="000000"/>
                          </a:solidFill>
                          <a:effectLst/>
                          <a:latin typeface="Calibri" panose="020F0502020204030204" pitchFamily="34" charset="0"/>
                        </a:rPr>
                        <a:t>KIRIKKALE ÜNİV. - (İÖ)</a:t>
                      </a:r>
                    </a:p>
                  </a:txBody>
                  <a:tcPr marL="7620" marR="7620" marT="7620" marB="0" anchor="ctr"/>
                </a:tc>
                <a:tc>
                  <a:txBody>
                    <a:bodyPr/>
                    <a:lstStyle/>
                    <a:p>
                      <a:pPr algn="ctr" fontAlgn="ctr"/>
                      <a:r>
                        <a:rPr lang="tr-TR" sz="1000" b="0" i="0" u="none" strike="noStrike" dirty="0">
                          <a:solidFill>
                            <a:srgbClr val="000000"/>
                          </a:solidFill>
                          <a:effectLst/>
                          <a:latin typeface="Calibri" panose="020F0502020204030204" pitchFamily="34" charset="0"/>
                        </a:rPr>
                        <a:t>71923</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26,25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13</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16,75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ctr"/>
                      <a:r>
                        <a:rPr lang="tr-TR" sz="1100" b="1" i="0" u="none" strike="noStrike">
                          <a:solidFill>
                            <a:srgbClr val="000000"/>
                          </a:solidFill>
                          <a:effectLst/>
                          <a:latin typeface="Calibri" panose="020F0502020204030204" pitchFamily="34" charset="0"/>
                        </a:rPr>
                        <a:t>56</a:t>
                      </a:r>
                    </a:p>
                  </a:txBody>
                  <a:tcPr marL="7620" marR="7620" marT="7620" marB="0" anchor="ctr">
                    <a:solidFill>
                      <a:schemeClr val="bg1">
                        <a:lumMod val="85000"/>
                      </a:schemeClr>
                    </a:solidFill>
                  </a:tcPr>
                </a:tc>
                <a:tc>
                  <a:txBody>
                    <a:bodyPr/>
                    <a:lstStyle/>
                    <a:p>
                      <a:pPr algn="ctr" fontAlgn="ctr"/>
                      <a:r>
                        <a:rPr lang="tr-TR" sz="10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15,25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ctr"/>
                      <a:r>
                        <a:rPr lang="tr-TR" sz="10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37</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7" name="34 Oval">
            <a:extLst>
              <a:ext uri="{FF2B5EF4-FFF2-40B4-BE49-F238E27FC236}">
                <a16:creationId xmlns:a16="http://schemas.microsoft.com/office/drawing/2014/main" id="{3033C686-4FA5-49ED-A8A6-1B6DE53DF8A1}"/>
              </a:ext>
            </a:extLst>
          </p:cNvPr>
          <p:cNvSpPr/>
          <p:nvPr/>
        </p:nvSpPr>
        <p:spPr>
          <a:xfrm>
            <a:off x="61575" y="-24347"/>
            <a:ext cx="1486089" cy="146219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25210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347864" y="1512600"/>
            <a:ext cx="4320480" cy="2646878"/>
          </a:xfrm>
          <a:prstGeom prst="rect">
            <a:avLst/>
          </a:prstGeom>
          <a:noFill/>
        </p:spPr>
        <p:txBody>
          <a:bodyPr wrap="square" rtlCol="0">
            <a:spAutoFit/>
          </a:bodyPr>
          <a:lstStyle/>
          <a:p>
            <a:pPr marL="0" marR="0" lvl="0" indent="0" algn="l" defTabSz="755898" rtl="0" eaLnBrk="1" fontAlgn="auto" latinLnBrk="0" hangingPunct="1">
              <a:lnSpc>
                <a:spcPct val="100000"/>
              </a:lnSpc>
              <a:spcBef>
                <a:spcPts val="0"/>
              </a:spcBef>
              <a:spcAft>
                <a:spcPts val="0"/>
              </a:spcAft>
              <a:buClrTx/>
              <a:buSzTx/>
              <a:buFontTx/>
              <a:buNone/>
              <a:tabLst/>
              <a:defRPr/>
            </a:pPr>
            <a:r>
              <a:rPr lang="tr-TR" sz="16600" b="1" dirty="0">
                <a:ln w="13462">
                  <a:solidFill>
                    <a:prstClr val="white"/>
                  </a:solidFill>
                  <a:prstDash val="solid"/>
                </a:ln>
                <a:solidFill>
                  <a:prstClr val="black">
                    <a:lumMod val="85000"/>
                    <a:lumOff val="15000"/>
                  </a:prstClr>
                </a:solidFill>
                <a:effectLst>
                  <a:outerShdw dist="38100" dir="2700000" algn="bl" rotWithShape="0">
                    <a:srgbClr val="738AC8"/>
                  </a:outerShdw>
                </a:effectLst>
                <a:latin typeface="Calibri"/>
              </a:rPr>
              <a:t>PDR</a:t>
            </a:r>
            <a:endParaRPr kumimoji="0" lang="tr-TR" sz="1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endParaRPr>
          </a:p>
        </p:txBody>
      </p:sp>
      <p:sp>
        <p:nvSpPr>
          <p:cNvPr id="5" name="34 Oval">
            <a:extLst>
              <a:ext uri="{FF2B5EF4-FFF2-40B4-BE49-F238E27FC236}">
                <a16:creationId xmlns:a16="http://schemas.microsoft.com/office/drawing/2014/main" id="{DD3DA593-282E-44D0-B757-AC2A16E2AD0B}"/>
              </a:ext>
            </a:extLst>
          </p:cNvPr>
          <p:cNvSpPr/>
          <p:nvPr/>
        </p:nvSpPr>
        <p:spPr>
          <a:xfrm>
            <a:off x="336567" y="1626643"/>
            <a:ext cx="2579249" cy="2532835"/>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dirty="0"/>
          </a:p>
        </p:txBody>
      </p:sp>
    </p:spTree>
    <p:extLst>
      <p:ext uri="{BB962C8B-B14F-4D97-AF65-F5344CB8AC3E}">
        <p14:creationId xmlns:p14="http://schemas.microsoft.com/office/powerpoint/2010/main" val="349604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2800" b="1" dirty="0"/>
              <a:t>REHBERLİK VE PSİKJOLOJİK DANIŞMANLIK</a:t>
            </a:r>
            <a:endParaRPr lang="id-ID" sz="2800" dirty="0"/>
          </a:p>
        </p:txBody>
      </p:sp>
      <p:grpSp>
        <p:nvGrpSpPr>
          <p:cNvPr id="3" name="Group 18"/>
          <p:cNvGrpSpPr/>
          <p:nvPr/>
        </p:nvGrpSpPr>
        <p:grpSpPr>
          <a:xfrm>
            <a:off x="179512" y="555527"/>
            <a:ext cx="8856984" cy="136815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400" dirty="0">
                  <a:solidFill>
                    <a:schemeClr val="tx2">
                      <a:lumMod val="75000"/>
                    </a:schemeClr>
                  </a:solidFill>
                </a:rPr>
                <a:t> </a:t>
              </a:r>
              <a:r>
                <a:rPr lang="tr-TR" dirty="0">
                  <a:solidFill>
                    <a:schemeClr val="tx2">
                      <a:lumMod val="75000"/>
                    </a:schemeClr>
                  </a:solidFill>
                </a:rPr>
                <a:t>Programın amacı öğrencileri, bireylerin akademik, mesleki,kişisel ve sosyal gereksinimlerine yönelik hizmet veren psikolojik danışmanlar olmaları için gerekli kuramsal bilgi ve becerilerle donatmaktır. Bireylerin gelişimlerini ve çevrelerine uyumlarını güçleştiren faktörleri ortadan kaldırarak, onlara en üst düzeyde gelişme ortamı sağlama; gizil güçlerini geliştirebilecekleri eğitim programlarına ve mesleklere yönelmelerine yardımcı olma konusunda eğitim yapmaktır. </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2067694"/>
            <a:ext cx="8856984" cy="1368152"/>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121843"/>
            </a:xfrm>
            <a:prstGeom prst="rect">
              <a:avLst/>
            </a:prstGeom>
          </p:spPr>
          <p:txBody>
            <a:bodyPr wrap="square">
              <a:spAutoFit/>
            </a:bodyPr>
            <a:lstStyle/>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a:t>Rehberlik ve psikolojik danışmanlık programlarında eğitime giriş, eğitim sosyolojisi, eğitim felsefesi, eğitim tarihi, istatistik ve araştırma gibi temel dersler yanında, öğrenme psikolojisi, çocukluk, gençlik psikolojisi, sosyal psikoloji, ölçme ve değerlendirme, psikometri, ruh sağlığı, rehberlik, psikolojik danışma mesleki rehberlik, özel eğitim programları, uyumsuz çocukların eğitimi, zihin özürlü çocukların eğitimi gibi alan dersleri okutulmakta ve uygulamalar yaptırılmaktadır.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7851"/>
            <a:ext cx="8856984" cy="1440163"/>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032449"/>
            </a:xfrm>
            <a:prstGeom prst="rect">
              <a:avLst/>
            </a:prstGeom>
          </p:spPr>
          <p:txBody>
            <a:bodyPr wrap="square">
              <a:spAutoFit/>
            </a:bodyP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a:t>Rehberlik ve psikolojik danışmanlık programına girmek isteyen bir kimsenin 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 İnsanlara yardım etmekten hoşlanan bir kimse için rehberlik, doyum sağlayıcı bir çalışma alanı olabilir.</a:t>
              </a:r>
            </a:p>
          </p:txBody>
        </p:sp>
      </p:grpSp>
    </p:spTree>
    <p:extLst>
      <p:ext uri="{BB962C8B-B14F-4D97-AF65-F5344CB8AC3E}">
        <p14:creationId xmlns:p14="http://schemas.microsoft.com/office/powerpoint/2010/main" val="425984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tr-TR" b="1" dirty="0"/>
              <a:t>REHBERLİK VE PSİKJOLOJİK DANIŞMANLIK</a:t>
            </a:r>
            <a:endParaRPr lang="id-ID" dirty="0"/>
          </a:p>
        </p:txBody>
      </p:sp>
      <p:grpSp>
        <p:nvGrpSpPr>
          <p:cNvPr id="3" name="Group 27"/>
          <p:cNvGrpSpPr/>
          <p:nvPr/>
        </p:nvGrpSpPr>
        <p:grpSpPr>
          <a:xfrm>
            <a:off x="107504" y="771549"/>
            <a:ext cx="482453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2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dirty="0">
                    <a:solidFill>
                      <a:schemeClr val="tx2">
                        <a:lumMod val="75000"/>
                      </a:schemeClr>
                    </a:solidFill>
                  </a:rPr>
                  <a:t>Rehberlik ve psikolojik danışmanlık programı bitirenler okullarda Rehberlik ve Araştırma merkezinde ve dershanelerde “Rehberlik Öğretmen” olarak görev alırlar Rehberlik öğretmeni başarısız veya uyum güçlüğü gösteren öğrencilerle veya onların aileleri ile görüşür; onların davranışlarını gözlemler, testler uygular ve sorunların kaynağını ortaya çıkarmaya çalışır, tüm öğrencilerin, yetenek ve ilgilerine uygun programlara yönelmelerine ve sağlıklı bir kişilik geliştirmelerine yardımcı olur; bunun için bireylere bireysel olarak veya gruplar halinde psikolojik danışma ve rehberlik hizmeti verir, ailelere çocuk eğitimi konusunda danışmanlık yapar, özel eğitime ihtiyacı olan öğrencileri ilgili kurumlara yönlendirir.</a:t>
                </a:r>
              </a:p>
              <a:p>
                <a:pPr algn="just"/>
                <a:endParaRPr lang="id-ID" sz="12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5220072" y="843558"/>
            <a:ext cx="3779912" cy="3744416"/>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a:solidFill>
                    <a:schemeClr val="tx2">
                      <a:lumMod val="75000"/>
                    </a:schemeClr>
                  </a:solidFill>
                </a:rPr>
                <a:t>Mezunlar, Devlet Okulları ve Özel Okullar, Rehberlik Araştırma Merkezleri, Özel Eğitim Kurumları, Emniyet Genel Müdürlüğü, Adalet Bakanlığı, TSK, Aile ve Sosyal Politikalar Bakanlığı, çeşitli kamu ve özel kuruluşların insan kaynakları geliştirme bölümlerinde ve diğer ruh sağlığı hizmeti veren kurumlarda çalışırlar.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177994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3200" b="1" dirty="0"/>
              <a:t> PDR BAŞARI SIRALAMASI VE NETLERİ</a:t>
            </a:r>
            <a:endParaRPr lang="id-ID" sz="3200"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802712263"/>
              </p:ext>
            </p:extLst>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TDE</a:t>
                      </a:r>
                    </a:p>
                  </a:txBody>
                  <a:tcPr marL="7620" marR="7620" marT="7620" marB="0" anchor="ctr">
                    <a:solidFill>
                      <a:schemeClr val="accent6">
                        <a:lumMod val="75000"/>
                      </a:schemeClr>
                    </a:solidFill>
                  </a:tcPr>
                </a:tc>
                <a:tc>
                  <a:txBody>
                    <a:bodyPr/>
                    <a:lstStyle/>
                    <a:p>
                      <a:pPr algn="ctr" fontAlgn="ctr"/>
                      <a:r>
                        <a:rPr lang="tr-TR" sz="1100" b="0" i="0" u="none" strike="noStrike">
                          <a:solidFill>
                            <a:srgbClr val="FFFFFF"/>
                          </a:solidFill>
                          <a:effectLst/>
                          <a:latin typeface="Calibri" panose="020F0502020204030204" pitchFamily="34" charset="0"/>
                        </a:rPr>
                        <a:t>Tar.</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Coğ.</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BOĞAZİÇİ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12.551</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indent="0" algn="ctr" fontAlgn="t">
                        <a:buFont typeface="+mj-lt"/>
                        <a:buNone/>
                      </a:pPr>
                      <a:r>
                        <a:rPr lang="tr-TR" sz="1000" dirty="0">
                          <a:effectLst/>
                        </a:rPr>
                        <a:t>33</a:t>
                      </a:r>
                    </a:p>
                  </a:txBody>
                  <a:tcPr marL="76200" marR="76200" marT="60960" marB="60960" anchor="ctr"/>
                </a:tc>
                <a:tc>
                  <a:txBody>
                    <a:bodyPr/>
                    <a:lstStyle/>
                    <a:p>
                      <a:pPr marL="0" indent="0" algn="ctr" fontAlgn="t">
                        <a:buFont typeface="+mj-lt"/>
                        <a:buNone/>
                      </a:pPr>
                      <a:r>
                        <a:rPr lang="tr-TR" sz="1000" dirty="0">
                          <a:effectLst/>
                        </a:rPr>
                        <a:t>12,75</a:t>
                      </a:r>
                    </a:p>
                  </a:txBody>
                  <a:tcPr marL="76200" marR="76200" marT="60960" marB="60960" anchor="ctr"/>
                </a:tc>
                <a:tc>
                  <a:txBody>
                    <a:bodyPr/>
                    <a:lstStyle/>
                    <a:p>
                      <a:pPr marL="0" indent="0" algn="ctr" fontAlgn="t">
                        <a:buFont typeface="+mj-lt"/>
                        <a:buNone/>
                      </a:pPr>
                      <a:r>
                        <a:rPr lang="tr-TR" sz="1000" dirty="0">
                          <a:effectLst/>
                        </a:rPr>
                        <a:t>23</a:t>
                      </a:r>
                    </a:p>
                  </a:txBody>
                  <a:tcPr marL="76200" marR="76200" marT="60960" marB="60960" anchor="ctr"/>
                </a:tc>
                <a:tc>
                  <a:txBody>
                    <a:bodyPr/>
                    <a:lstStyle/>
                    <a:p>
                      <a:pPr marL="0" indent="0" algn="ctr" fontAlgn="t">
                        <a:buFont typeface="+mj-lt"/>
                        <a:buNone/>
                      </a:pPr>
                      <a:r>
                        <a:rPr lang="tr-TR" sz="1000" dirty="0">
                          <a:effectLst/>
                        </a:rPr>
                        <a:t>0,00</a:t>
                      </a:r>
                    </a:p>
                  </a:txBody>
                  <a:tcPr marL="76200" marR="76200" marT="60960" marB="60960" anchor="ctr"/>
                </a:tc>
                <a:tc>
                  <a:txBody>
                    <a:bodyPr/>
                    <a:lstStyle/>
                    <a:p>
                      <a:pPr marL="0" indent="0" algn="ctr" fontAlgn="ctr">
                        <a:buFont typeface="+mj-lt"/>
                        <a:buNone/>
                      </a:pPr>
                      <a:r>
                        <a:rPr lang="tr-TR" sz="1000" b="1" i="0" u="none" strike="noStrike" dirty="0">
                          <a:solidFill>
                            <a:srgbClr val="000000"/>
                          </a:solidFill>
                          <a:effectLst/>
                          <a:latin typeface="Calibri" panose="020F0502020204030204" pitchFamily="34" charset="0"/>
                        </a:rPr>
                        <a:t>68,75</a:t>
                      </a:r>
                    </a:p>
                  </a:txBody>
                  <a:tcPr marL="7620" marR="7620" marT="7620" marB="0" anchor="ctr">
                    <a:solidFill>
                      <a:schemeClr val="bg1">
                        <a:lumMod val="85000"/>
                      </a:schemeClr>
                    </a:solidFill>
                  </a:tcPr>
                </a:tc>
                <a:tc>
                  <a:txBody>
                    <a:bodyPr/>
                    <a:lstStyle/>
                    <a:p>
                      <a:pPr marL="0" indent="0" algn="ctr" fontAlgn="t">
                        <a:buFont typeface="+mj-lt"/>
                        <a:buNone/>
                      </a:pPr>
                      <a:r>
                        <a:rPr lang="tr-TR" sz="1000" dirty="0">
                          <a:effectLst/>
                        </a:rPr>
                        <a:t>19,25</a:t>
                      </a:r>
                    </a:p>
                  </a:txBody>
                  <a:tcPr marL="76200" marR="76200" marT="60960" marB="60960" anchor="ctr"/>
                </a:tc>
                <a:tc>
                  <a:txBody>
                    <a:bodyPr/>
                    <a:lstStyle/>
                    <a:p>
                      <a:pPr marL="0" indent="0" algn="ctr" fontAlgn="t">
                        <a:buFont typeface="+mj-lt"/>
                        <a:buNone/>
                      </a:pPr>
                      <a:r>
                        <a:rPr lang="tr-TR" sz="1000" dirty="0">
                          <a:effectLst/>
                        </a:rPr>
                        <a:t>17,75</a:t>
                      </a:r>
                    </a:p>
                  </a:txBody>
                  <a:tcPr marL="76200" marR="76200" marT="60960" marB="60960" anchor="ctr"/>
                </a:tc>
                <a:tc>
                  <a:txBody>
                    <a:bodyPr/>
                    <a:lstStyle/>
                    <a:p>
                      <a:pPr marL="0" indent="0" algn="ctr" fontAlgn="t">
                        <a:buFont typeface="+mj-lt"/>
                        <a:buNone/>
                      </a:pPr>
                      <a:r>
                        <a:rPr lang="tr-TR" sz="1000" dirty="0">
                          <a:effectLst/>
                        </a:rPr>
                        <a:t>4</a:t>
                      </a:r>
                    </a:p>
                  </a:txBody>
                  <a:tcPr marL="76200" marR="76200" marT="60960" marB="60960" anchor="ctr"/>
                </a:tc>
                <a:tc>
                  <a:txBody>
                    <a:bodyPr/>
                    <a:lstStyle/>
                    <a:p>
                      <a:pPr marL="0" indent="0" algn="ctr" fontAlgn="t">
                        <a:buFont typeface="+mj-lt"/>
                        <a:buNone/>
                      </a:pPr>
                      <a:r>
                        <a:rPr lang="tr-TR" sz="1000" dirty="0">
                          <a:effectLst/>
                        </a:rPr>
                        <a:t>6</a:t>
                      </a:r>
                    </a:p>
                  </a:txBody>
                  <a:tcPr marL="76200" marR="76200" marT="60960" marB="60960" anchor="ctr"/>
                </a:tc>
                <a:tc>
                  <a:txBody>
                    <a:bodyPr/>
                    <a:lstStyle/>
                    <a:p>
                      <a:pPr marL="0" indent="0" algn="ctr" fontAlgn="ctr">
                        <a:buFont typeface="+mj-lt"/>
                        <a:buNone/>
                      </a:pPr>
                      <a:r>
                        <a:rPr lang="tr-TR" sz="1000" b="1" i="0" u="none" strike="noStrike" dirty="0">
                          <a:solidFill>
                            <a:srgbClr val="000000"/>
                          </a:solidFill>
                          <a:effectLst/>
                          <a:latin typeface="Calibri" panose="020F0502020204030204" pitchFamily="34" charset="0"/>
                        </a:rPr>
                        <a:t>47</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u="sng" kern="1200" dirty="0">
                          <a:solidFill>
                            <a:schemeClr val="tx1"/>
                          </a:solidFill>
                          <a:effectLst/>
                          <a:latin typeface="+mn-lt"/>
                          <a:ea typeface="+mn-ea"/>
                          <a:cs typeface="+mn-cs"/>
                        </a:rPr>
                        <a:t>HAKKARİ ÜNİVERSİTESİ</a:t>
                      </a:r>
                      <a:endParaRPr lang="tr-TR"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197.856</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24,25</a:t>
                      </a:r>
                    </a:p>
                  </a:txBody>
                  <a:tcPr marL="76200" marR="76200" marT="60960" marB="60960" anchor="ctr"/>
                </a:tc>
                <a:tc>
                  <a:txBody>
                    <a:bodyPr/>
                    <a:lstStyle/>
                    <a:p>
                      <a:pPr algn="ctr" fontAlgn="t"/>
                      <a:r>
                        <a:rPr lang="tr-TR" sz="1000">
                          <a:effectLst/>
                        </a:rPr>
                        <a:t>16,25</a:t>
                      </a:r>
                    </a:p>
                  </a:txBody>
                  <a:tcPr marL="76200" marR="76200" marT="60960" marB="60960" anchor="ctr"/>
                </a:tc>
                <a:tc>
                  <a:txBody>
                    <a:bodyPr/>
                    <a:lstStyle/>
                    <a:p>
                      <a:pPr algn="ctr" fontAlgn="t"/>
                      <a:r>
                        <a:rPr lang="tr-TR" sz="1000" dirty="0">
                          <a:effectLst/>
                        </a:rPr>
                        <a:t>3,00</a:t>
                      </a:r>
                    </a:p>
                  </a:txBody>
                  <a:tcPr marL="76200" marR="76200" marT="60960" marB="60960" anchor="ctr"/>
                </a:tc>
                <a:tc>
                  <a:txBody>
                    <a:bodyPr/>
                    <a:lstStyle/>
                    <a:p>
                      <a:pPr algn="ctr" fontAlgn="t"/>
                      <a:r>
                        <a:rPr lang="tr-TR" sz="1000" dirty="0">
                          <a:effectLst/>
                        </a:rPr>
                        <a:t>5,50</a:t>
                      </a:r>
                    </a:p>
                  </a:txBody>
                  <a:tcPr marL="76200" marR="76200" marT="60960" marB="60960" anchor="ctr"/>
                </a:tc>
                <a:tc>
                  <a:txBody>
                    <a:bodyPr/>
                    <a:lstStyle/>
                    <a:p>
                      <a:pPr algn="ctr" fontAlgn="ctr"/>
                      <a:r>
                        <a:rPr lang="tr-TR" sz="1000" b="1" i="0" u="none" strike="noStrike" dirty="0">
                          <a:solidFill>
                            <a:srgbClr val="000000"/>
                          </a:solidFill>
                          <a:effectLst/>
                          <a:latin typeface="Calibri" panose="020F0502020204030204" pitchFamily="34" charset="0"/>
                        </a:rPr>
                        <a:t>49</a:t>
                      </a:r>
                    </a:p>
                  </a:txBody>
                  <a:tcPr marL="7620" marR="7620" marT="7620" marB="0" anchor="ctr">
                    <a:solidFill>
                      <a:schemeClr val="bg1">
                        <a:lumMod val="85000"/>
                      </a:schemeClr>
                    </a:solidFill>
                  </a:tcPr>
                </a:tc>
                <a:tc>
                  <a:txBody>
                    <a:bodyPr/>
                    <a:lstStyle/>
                    <a:p>
                      <a:pPr algn="ctr" fontAlgn="t"/>
                      <a:r>
                        <a:rPr lang="tr-TR" sz="1000" dirty="0">
                          <a:effectLst/>
                        </a:rPr>
                        <a:t>1,75</a:t>
                      </a:r>
                    </a:p>
                  </a:txBody>
                  <a:tcPr marL="76200" marR="76200" marT="60960" marB="60960" anchor="ctr"/>
                </a:tc>
                <a:tc>
                  <a:txBody>
                    <a:bodyPr/>
                    <a:lstStyle/>
                    <a:p>
                      <a:pPr algn="ctr" fontAlgn="t"/>
                      <a:r>
                        <a:rPr lang="tr-TR" sz="1000" dirty="0">
                          <a:effectLst/>
                        </a:rPr>
                        <a:t>16,75</a:t>
                      </a:r>
                    </a:p>
                  </a:txBody>
                  <a:tcPr marL="76200" marR="76200" marT="60960" marB="60960" anchor="ctr"/>
                </a:tc>
                <a:tc>
                  <a:txBody>
                    <a:bodyPr/>
                    <a:lstStyle/>
                    <a:p>
                      <a:pPr algn="ctr" fontAlgn="t"/>
                      <a:r>
                        <a:rPr lang="tr-TR" sz="1000" dirty="0">
                          <a:effectLst/>
                        </a:rPr>
                        <a:t>4,25</a:t>
                      </a:r>
                    </a:p>
                  </a:txBody>
                  <a:tcPr marL="76200" marR="76200" marT="60960" marB="60960" anchor="ctr"/>
                </a:tc>
                <a:tc>
                  <a:txBody>
                    <a:bodyPr/>
                    <a:lstStyle/>
                    <a:p>
                      <a:pPr algn="ctr" fontAlgn="t"/>
                      <a:r>
                        <a:rPr lang="tr-TR" sz="1000" dirty="0">
                          <a:effectLst/>
                        </a:rPr>
                        <a:t>6,00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28,75</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DE891A85-F9E1-4BA9-AA35-0418F097FA56}"/>
              </a:ext>
            </a:extLst>
          </p:cNvPr>
          <p:cNvSpPr/>
          <p:nvPr/>
        </p:nvSpPr>
        <p:spPr>
          <a:xfrm>
            <a:off x="61575" y="-24347"/>
            <a:ext cx="1486089" cy="146219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dirty="0"/>
          </a:p>
        </p:txBody>
      </p:sp>
    </p:spTree>
    <p:extLst>
      <p:ext uri="{BB962C8B-B14F-4D97-AF65-F5344CB8AC3E}">
        <p14:creationId xmlns:p14="http://schemas.microsoft.com/office/powerpoint/2010/main" val="31295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a:t> TIP </a:t>
            </a:r>
            <a:r>
              <a:rPr lang="tr-TR" sz="3200" b="1" dirty="0"/>
              <a:t>BAŞARI SIRALAMASI VE NETLERİ</a:t>
            </a:r>
            <a:endParaRPr lang="id-ID" dirty="0"/>
          </a:p>
        </p:txBody>
      </p:sp>
      <p:sp>
        <p:nvSpPr>
          <p:cNvPr id="35" name="34 Oval"/>
          <p:cNvSpPr/>
          <p:nvPr/>
        </p:nvSpPr>
        <p:spPr>
          <a:xfrm>
            <a:off x="0" y="-16757"/>
            <a:ext cx="1270065" cy="129995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pic>
        <p:nvPicPr>
          <p:cNvPr id="36" name="35 Resim" descr="LOGOSON7.png"/>
          <p:cNvPicPr>
            <a:picLocks noChangeAspect="1"/>
          </p:cNvPicPr>
          <p:nvPr/>
        </p:nvPicPr>
        <p:blipFill>
          <a:blip r:embed="rId4"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extLst>
              <p:ext uri="{D42A27DB-BD31-4B8C-83A1-F6EECF244321}">
                <p14:modId xmlns:p14="http://schemas.microsoft.com/office/powerpoint/2010/main" val="3567480624"/>
              </p:ext>
            </p:extLst>
          </p:nvPr>
        </p:nvGraphicFramePr>
        <p:xfrm>
          <a:off x="251520" y="1851671"/>
          <a:ext cx="8568948" cy="2285422"/>
        </p:xfrm>
        <a:graphic>
          <a:graphicData uri="http://schemas.openxmlformats.org/drawingml/2006/table">
            <a:tbl>
              <a:tblPr>
                <a:tableStyleId>{E8B1032C-EA38-4F05-BA0D-38AFFFC7BED3}</a:tableStyleId>
              </a:tblPr>
              <a:tblGrid>
                <a:gridCol w="517092">
                  <a:extLst>
                    <a:ext uri="{9D8B030D-6E8A-4147-A177-3AD203B41FA5}">
                      <a16:colId xmlns:a16="http://schemas.microsoft.com/office/drawing/2014/main" val="4077741070"/>
                    </a:ext>
                  </a:extLst>
                </a:gridCol>
                <a:gridCol w="3181502">
                  <a:extLst>
                    <a:ext uri="{9D8B030D-6E8A-4147-A177-3AD203B41FA5}">
                      <a16:colId xmlns:a16="http://schemas.microsoft.com/office/drawing/2014/main" val="637871821"/>
                    </a:ext>
                  </a:extLst>
                </a:gridCol>
                <a:gridCol w="785543">
                  <a:extLst>
                    <a:ext uri="{9D8B030D-6E8A-4147-A177-3AD203B41FA5}">
                      <a16:colId xmlns:a16="http://schemas.microsoft.com/office/drawing/2014/main" val="1007740401"/>
                    </a:ext>
                  </a:extLst>
                </a:gridCol>
                <a:gridCol w="382951">
                  <a:extLst>
                    <a:ext uri="{9D8B030D-6E8A-4147-A177-3AD203B41FA5}">
                      <a16:colId xmlns:a16="http://schemas.microsoft.com/office/drawing/2014/main" val="1831596060"/>
                    </a:ext>
                  </a:extLst>
                </a:gridCol>
                <a:gridCol w="382951">
                  <a:extLst>
                    <a:ext uri="{9D8B030D-6E8A-4147-A177-3AD203B41FA5}">
                      <a16:colId xmlns:a16="http://schemas.microsoft.com/office/drawing/2014/main" val="2913889713"/>
                    </a:ext>
                  </a:extLst>
                </a:gridCol>
                <a:gridCol w="382951">
                  <a:extLst>
                    <a:ext uri="{9D8B030D-6E8A-4147-A177-3AD203B41FA5}">
                      <a16:colId xmlns:a16="http://schemas.microsoft.com/office/drawing/2014/main" val="4003093894"/>
                    </a:ext>
                  </a:extLst>
                </a:gridCol>
                <a:gridCol w="382951">
                  <a:extLst>
                    <a:ext uri="{9D8B030D-6E8A-4147-A177-3AD203B41FA5}">
                      <a16:colId xmlns:a16="http://schemas.microsoft.com/office/drawing/2014/main" val="3431682350"/>
                    </a:ext>
                  </a:extLst>
                </a:gridCol>
                <a:gridCol w="490963">
                  <a:extLst>
                    <a:ext uri="{9D8B030D-6E8A-4147-A177-3AD203B41FA5}">
                      <a16:colId xmlns:a16="http://schemas.microsoft.com/office/drawing/2014/main" val="1956331424"/>
                    </a:ext>
                  </a:extLst>
                </a:gridCol>
                <a:gridCol w="382951">
                  <a:extLst>
                    <a:ext uri="{9D8B030D-6E8A-4147-A177-3AD203B41FA5}">
                      <a16:colId xmlns:a16="http://schemas.microsoft.com/office/drawing/2014/main" val="2991701058"/>
                    </a:ext>
                  </a:extLst>
                </a:gridCol>
                <a:gridCol w="382951">
                  <a:extLst>
                    <a:ext uri="{9D8B030D-6E8A-4147-A177-3AD203B41FA5}">
                      <a16:colId xmlns:a16="http://schemas.microsoft.com/office/drawing/2014/main" val="139873067"/>
                    </a:ext>
                  </a:extLst>
                </a:gridCol>
                <a:gridCol w="382951">
                  <a:extLst>
                    <a:ext uri="{9D8B030D-6E8A-4147-A177-3AD203B41FA5}">
                      <a16:colId xmlns:a16="http://schemas.microsoft.com/office/drawing/2014/main" val="2759362643"/>
                    </a:ext>
                  </a:extLst>
                </a:gridCol>
                <a:gridCol w="382951">
                  <a:extLst>
                    <a:ext uri="{9D8B030D-6E8A-4147-A177-3AD203B41FA5}">
                      <a16:colId xmlns:a16="http://schemas.microsoft.com/office/drawing/2014/main" val="3541913727"/>
                    </a:ext>
                  </a:extLst>
                </a:gridCol>
                <a:gridCol w="530240">
                  <a:extLst>
                    <a:ext uri="{9D8B030D-6E8A-4147-A177-3AD203B41FA5}">
                      <a16:colId xmlns:a16="http://schemas.microsoft.com/office/drawing/2014/main" val="642112372"/>
                    </a:ext>
                  </a:extLst>
                </a:gridCol>
              </a:tblGrid>
              <a:tr h="256909">
                <a:tc>
                  <a:txBody>
                    <a:bodyPr/>
                    <a:lstStyle/>
                    <a:p>
                      <a:pPr algn="ctr" fontAlgn="ctr"/>
                      <a:r>
                        <a:rPr lang="tr-TR" sz="1100" b="0" u="none" strike="noStrike">
                          <a:solidFill>
                            <a:srgbClr val="FFFFFF"/>
                          </a:solidFill>
                          <a:effectLst/>
                        </a:rPr>
                        <a:t> </a:t>
                      </a:r>
                      <a:endParaRPr lang="tr-TR" sz="1100" b="0" i="0" u="none" strike="noStrike">
                        <a:solidFill>
                          <a:srgbClr val="FFFFFF"/>
                        </a:solidFill>
                        <a:effectLst/>
                        <a:latin typeface="Calibri" panose="020F0502020204030204" pitchFamily="34" charset="0"/>
                      </a:endParaRPr>
                    </a:p>
                  </a:txBody>
                  <a:tcPr marL="7620" marR="7620" marT="7620" marB="0" anchor="ct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Fiz.</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Kim.</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Biy.</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100" b="0" u="none" strike="noStrike" dirty="0">
                          <a:solidFill>
                            <a:srgbClr val="000000"/>
                          </a:solidFill>
                          <a:effectLst/>
                        </a:rPr>
                        <a:t>İstanbul Üniversitesi Cerraha Paşa</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200" b="1" i="0" u="none" strike="noStrike" dirty="0">
                          <a:solidFill>
                            <a:srgbClr val="4F6228"/>
                          </a:solidFill>
                          <a:effectLst/>
                          <a:latin typeface="Calibri" panose="020F0502020204030204" pitchFamily="34" charset="0"/>
                        </a:rPr>
                        <a:t>495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33,75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17,5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35,5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17,5</a:t>
                      </a:r>
                    </a:p>
                  </a:txBody>
                  <a:tcPr marL="7620" marR="7620" marT="7620" marB="0" anchor="ctr"/>
                </a:tc>
                <a:tc>
                  <a:txBody>
                    <a:bodyPr/>
                    <a:lstStyle/>
                    <a:p>
                      <a:pPr algn="ctr" fontAlgn="ctr"/>
                      <a:r>
                        <a:rPr lang="tr-TR" sz="1200" b="1" i="0" u="none" strike="noStrike" dirty="0">
                          <a:solidFill>
                            <a:srgbClr val="262626"/>
                          </a:solidFill>
                          <a:effectLst/>
                          <a:latin typeface="Calibri" panose="020F0502020204030204" pitchFamily="34" charset="0"/>
                        </a:rPr>
                        <a:t>104</a:t>
                      </a:r>
                    </a:p>
                  </a:txBody>
                  <a:tcPr marL="7620" marR="7620" marT="7620" marB="0" anchor="ctr">
                    <a:solidFill>
                      <a:schemeClr val="bg1">
                        <a:lumMod val="85000"/>
                      </a:schemeClr>
                    </a:solidFill>
                  </a:tcPr>
                </a:tc>
                <a:tc>
                  <a:txBody>
                    <a:bodyPr/>
                    <a:lstStyle/>
                    <a:p>
                      <a:pPr algn="ctr" fontAlgn="ctr"/>
                      <a:r>
                        <a:rPr lang="tr-TR" sz="1000" b="1" i="0" u="none" strike="noStrike">
                          <a:solidFill>
                            <a:srgbClr val="262626"/>
                          </a:solidFill>
                          <a:effectLst/>
                          <a:latin typeface="Calibri" panose="020F0502020204030204" pitchFamily="34" charset="0"/>
                        </a:rPr>
                        <a:t>35,5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11,5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11,8</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13</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72</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100" b="0" i="0" u="none" strike="noStrike" dirty="0">
                          <a:solidFill>
                            <a:srgbClr val="000000"/>
                          </a:solidFill>
                          <a:effectLst/>
                          <a:latin typeface="Calibri" panose="020F0502020204030204" pitchFamily="34" charset="0"/>
                        </a:rPr>
                        <a:t>Kafkas Üniversitesi</a:t>
                      </a:r>
                    </a:p>
                  </a:txBody>
                  <a:tcPr marL="7620" marR="7620" marT="7620" marB="0" anchor="ctr"/>
                </a:tc>
                <a:tc>
                  <a:txBody>
                    <a:bodyPr/>
                    <a:lstStyle/>
                    <a:p>
                      <a:pPr algn="ctr" fontAlgn="ctr"/>
                      <a:r>
                        <a:rPr lang="tr-TR" sz="1200" b="1" i="0" u="none" strike="noStrike" dirty="0">
                          <a:solidFill>
                            <a:srgbClr val="4F6228"/>
                          </a:solidFill>
                          <a:effectLst/>
                          <a:latin typeface="Calibri" panose="020F0502020204030204" pitchFamily="34" charset="0"/>
                        </a:rPr>
                        <a:t>22835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29,50</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16,8</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18,5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15,3</a:t>
                      </a:r>
                    </a:p>
                  </a:txBody>
                  <a:tcPr marL="7620" marR="7620" marT="7620" marB="0" anchor="ctr"/>
                </a:tc>
                <a:tc>
                  <a:txBody>
                    <a:bodyPr/>
                    <a:lstStyle/>
                    <a:p>
                      <a:pPr algn="ctr" fontAlgn="ctr"/>
                      <a:r>
                        <a:rPr lang="tr-TR" sz="1200" b="1" i="0" u="none" strike="noStrike">
                          <a:solidFill>
                            <a:srgbClr val="262626"/>
                          </a:solidFill>
                          <a:effectLst/>
                          <a:latin typeface="Calibri" panose="020F0502020204030204" pitchFamily="34" charset="0"/>
                        </a:rPr>
                        <a:t>80</a:t>
                      </a:r>
                    </a:p>
                  </a:txBody>
                  <a:tcPr marL="7620" marR="7620" marT="7620" marB="0" anchor="ctr">
                    <a:solidFill>
                      <a:schemeClr val="bg1">
                        <a:lumMod val="85000"/>
                      </a:schemeClr>
                    </a:solidFill>
                  </a:tcPr>
                </a:tc>
                <a:tc>
                  <a:txBody>
                    <a:bodyPr/>
                    <a:lstStyle/>
                    <a:p>
                      <a:pPr algn="ctr" fontAlgn="ctr"/>
                      <a:r>
                        <a:rPr lang="tr-TR" sz="1000" b="1" i="0" u="none" strike="noStrike">
                          <a:solidFill>
                            <a:srgbClr val="262626"/>
                          </a:solidFill>
                          <a:effectLst/>
                          <a:latin typeface="Calibri" panose="020F0502020204030204" pitchFamily="34" charset="0"/>
                        </a:rPr>
                        <a:t>27</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9</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10,5</a:t>
                      </a:r>
                    </a:p>
                  </a:txBody>
                  <a:tcPr marL="7620" marR="7620" marT="7620" marB="0" anchor="ctr"/>
                </a:tc>
                <a:tc>
                  <a:txBody>
                    <a:bodyPr/>
                    <a:lstStyle/>
                    <a:p>
                      <a:pPr algn="ctr" fontAlgn="ctr"/>
                      <a:r>
                        <a:rPr lang="tr-TR" sz="1000" b="1" i="0" u="none" strike="noStrike">
                          <a:solidFill>
                            <a:srgbClr val="262626"/>
                          </a:solidFill>
                          <a:effectLst/>
                          <a:latin typeface="Calibri" panose="020F0502020204030204" pitchFamily="34" charset="0"/>
                        </a:rPr>
                        <a:t>10,5</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57</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tint val="75000"/>
                  </a:prstClr>
                </a:solidFill>
                <a:effectLst/>
                <a:uLnTx/>
                <a:uFillTx/>
                <a:latin typeface="Calibri"/>
                <a:ea typeface="+mn-ea"/>
                <a:cs typeface="+mn-cs"/>
              </a:rP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2339752" y="1971585"/>
            <a:ext cx="6336704" cy="1446550"/>
          </a:xfrm>
          <a:prstGeom prst="rect">
            <a:avLst/>
          </a:prstGeom>
          <a:noFill/>
        </p:spPr>
        <p:txBody>
          <a:bodyPr wrap="square" rtlCol="0">
            <a:spAutoFit/>
          </a:bodyPr>
          <a:lstStyle/>
          <a:p>
            <a:pPr marL="0" marR="0" lvl="0" indent="0" algn="ctr" defTabSz="755898" rtl="0" eaLnBrk="1" fontAlgn="auto" latinLnBrk="0" hangingPunct="1">
              <a:lnSpc>
                <a:spcPct val="100000"/>
              </a:lnSpc>
              <a:spcBef>
                <a:spcPts val="0"/>
              </a:spcBef>
              <a:spcAft>
                <a:spcPts val="0"/>
              </a:spcAft>
              <a:buClrTx/>
              <a:buSzTx/>
              <a:buFontTx/>
              <a:buNone/>
              <a:tabLst/>
              <a:defRPr/>
            </a:pPr>
            <a:r>
              <a:rPr lang="tr-TR" sz="8800" b="1" dirty="0">
                <a:ln w="13462">
                  <a:solidFill>
                    <a:prstClr val="white"/>
                  </a:solidFill>
                  <a:prstDash val="solid"/>
                </a:ln>
                <a:solidFill>
                  <a:prstClr val="black">
                    <a:lumMod val="85000"/>
                    <a:lumOff val="15000"/>
                  </a:prstClr>
                </a:solidFill>
                <a:effectLst>
                  <a:outerShdw dist="38100" dir="2700000" algn="bl" rotWithShape="0">
                    <a:srgbClr val="738AC8"/>
                  </a:outerShdw>
                </a:effectLst>
                <a:latin typeface="Calibri"/>
              </a:rPr>
              <a:t>PSİKOLOJİ</a:t>
            </a:r>
            <a:endParaRPr kumimoji="0" lang="tr-TR" sz="88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738AC8"/>
                </a:outerShdw>
              </a:effectLst>
              <a:uLnTx/>
              <a:uFillTx/>
              <a:latin typeface="Calibri"/>
              <a:ea typeface="+mn-ea"/>
              <a:cs typeface="+mn-cs"/>
            </a:endParaRPr>
          </a:p>
        </p:txBody>
      </p:sp>
      <p:sp>
        <p:nvSpPr>
          <p:cNvPr id="9" name="34 Oval">
            <a:extLst>
              <a:ext uri="{FF2B5EF4-FFF2-40B4-BE49-F238E27FC236}">
                <a16:creationId xmlns:a16="http://schemas.microsoft.com/office/drawing/2014/main" id="{836951DF-A695-4227-9A0C-C89E9199CE0B}"/>
              </a:ext>
            </a:extLst>
          </p:cNvPr>
          <p:cNvSpPr/>
          <p:nvPr/>
        </p:nvSpPr>
        <p:spPr>
          <a:xfrm>
            <a:off x="251520" y="1360748"/>
            <a:ext cx="2547848" cy="2668223"/>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24077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2800" b="1" dirty="0"/>
              <a:t>PSİKOLOJİ</a:t>
            </a:r>
            <a:endParaRPr lang="id-ID" sz="2800" dirty="0"/>
          </a:p>
        </p:txBody>
      </p:sp>
      <p:grpSp>
        <p:nvGrpSpPr>
          <p:cNvPr id="3" name="Group 18"/>
          <p:cNvGrpSpPr/>
          <p:nvPr/>
        </p:nvGrpSpPr>
        <p:grpSpPr>
          <a:xfrm>
            <a:off x="179512" y="555526"/>
            <a:ext cx="8856984" cy="1152128"/>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800" dirty="0">
                  <a:solidFill>
                    <a:schemeClr val="tx1">
                      <a:lumMod val="85000"/>
                      <a:lumOff val="15000"/>
                    </a:schemeClr>
                  </a:solidFill>
                </a:rPr>
                <a:t> Psikoloji bölümü, insan davranışlarının gözlem ve deney yöntemlerini kullanarak bilimsel bir biçimde incelenmesi ve nedenlerinin ortaya çıkarılması konularında eğitim ve araştırma yapar.</a:t>
              </a:r>
              <a:endParaRPr lang="id-ID" sz="18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0" y="1779662"/>
            <a:ext cx="8856989" cy="1621344"/>
            <a:chOff x="395534" y="771551"/>
            <a:chExt cx="8424941" cy="139957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399573"/>
            </a:xfrm>
            <a:prstGeom prst="rect">
              <a:avLst/>
            </a:prstGeom>
          </p:spPr>
          <p:txBody>
            <a:bodyPr wrap="square">
              <a:spAutoFit/>
            </a:bodyP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a:t> </a:t>
              </a:r>
              <a:r>
                <a:rPr lang="tr-TR" sz="1800" dirty="0"/>
                <a:t>Psikoloji programında temel felsefe, mantık, istatistik ve sosyoloji gibi temel konularda verilen dersler ile psikolojiye giriş, öğrenme psikolojisi, deneysel psikoloji, çağdaş psikoloji akımları, gelişim psikolojisi (çocukluk, gençlik, yetişkinlik, yaşlılık), fizyolojik psikoloji, psikolojik testler, zekâ-kişilik psikolojisi, anormal davranış psikolojisi gibi alan dersleri verilmektedir. Ayrıca uygulamalı dersler </a:t>
              </a:r>
              <a:r>
                <a:rPr lang="tr-TR" sz="1800" dirty="0" err="1"/>
                <a:t>laboratuvarlarda</a:t>
              </a:r>
              <a:r>
                <a:rPr lang="tr-TR" sz="1800" dirty="0"/>
                <a:t> ve sahada sürdürülür.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0883"/>
            <a:ext cx="8856984" cy="1508106"/>
            <a:chOff x="395536" y="771550"/>
            <a:chExt cx="8424936" cy="1532210"/>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532209"/>
            </a:xfrm>
            <a:prstGeom prst="rect">
              <a:avLst/>
            </a:prstGeom>
          </p:spPr>
          <p:txBody>
            <a:bodyPr wrap="square">
              <a:spAutoFit/>
            </a:bodyPr>
            <a:lstStyle/>
            <a:p>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a:t> :</a:t>
              </a:r>
              <a:r>
                <a:rPr lang="tr-TR" sz="1400" dirty="0"/>
                <a:t> </a:t>
              </a:r>
              <a:r>
                <a:rPr lang="tr-TR" sz="1800" dirty="0"/>
                <a:t>Psikoloji eğitimi görmek isteyen bir öğrencinin normalin üzerinde akademik yeteneğe sahip olması, psikoloji yanında felsefe, sosyoloji ve matematiğe ilgi duyması, ayrıca insanları anlamaya istekli, bilimsel meraka sahip bir kimse olması gerekir.</a:t>
              </a:r>
            </a:p>
            <a:p>
              <a:br>
                <a:rPr lang="tr-TR" sz="1800" dirty="0"/>
              </a:br>
              <a:endParaRPr lang="tr-TR" sz="1800" dirty="0"/>
            </a:p>
          </p:txBody>
        </p:sp>
      </p:grpSp>
    </p:spTree>
    <p:extLst>
      <p:ext uri="{BB962C8B-B14F-4D97-AF65-F5344CB8AC3E}">
        <p14:creationId xmlns:p14="http://schemas.microsoft.com/office/powerpoint/2010/main" val="18959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tr-TR" b="1" dirty="0"/>
              <a:t>PSİKOLOJİ</a:t>
            </a:r>
            <a:endParaRPr lang="id-ID" dirty="0"/>
          </a:p>
        </p:txBody>
      </p:sp>
      <p:grpSp>
        <p:nvGrpSpPr>
          <p:cNvPr id="3" name="Group 27"/>
          <p:cNvGrpSpPr/>
          <p:nvPr/>
        </p:nvGrpSpPr>
        <p:grpSpPr>
          <a:xfrm>
            <a:off x="107504" y="627535"/>
            <a:ext cx="4464496"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800" dirty="0">
                    <a:solidFill>
                      <a:schemeClr val="tx1">
                        <a:lumMod val="85000"/>
                        <a:lumOff val="15000"/>
                      </a:schemeClr>
                    </a:solidFill>
                  </a:rPr>
                  <a:t>Psikoloji bölümünü bitirenler “”Psikolog”” unvanı ile görev almaktadırlar. Psikologlar genellikle uygulama alanında çalışırlar. Bir psikolog, çalıştığı kurumun niteliğine göre, ilgilendiği bireylere test, envanter gibi psikolojik ölçme araçları uygular, bireylerle görüşme yapar, sorunlarını anlamaya ve uygun çözümler bulunmasına yardımcı olmaya çalışır. Araştırma ve eğitim alanında çalışanlar gerekli ölçme araçlarını ve insan davranışlarını değiştirme yöntemlerini geliştirirler.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680520" y="627534"/>
            <a:ext cx="4427984"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a:solidFill>
                    <a:schemeClr val="tx1">
                      <a:lumMod val="85000"/>
                      <a:lumOff val="15000"/>
                    </a:schemeClr>
                  </a:solidFill>
                </a:rPr>
                <a:t> Psikoloji lisans programından mezun olanlar kamu ve özel sektörde, aralarında hastaneler, insan kaynakları departmanları, reklam firmaları, ceza evleri, danışma merkezleri, TSK, araştırma enstitüleri, anaokulları, huzurevlerinin de bulunduğu pek çok kuruluşun yanı sıra devlete bağlı kuruluşlarda da idari ve araştırmacı pozisyonlarında iş bulabilirler. Mezunların hangi seviyede ve ne sorumlulukta iş bulabilecekleri doğal olarak lisansüstü seviyede yapılacak olan eğitim ve elde edilecek niteliklerle (özellikle klinik, endüstriyel/örgüt, psikoterapi gibi uygulamalı alanlarda) farklılık göstermektedir.</a:t>
              </a:r>
            </a:p>
            <a:p>
              <a:pPr algn="just"/>
              <a:br>
                <a:rPr lang="tr-TR" sz="1600" dirty="0">
                  <a:solidFill>
                    <a:schemeClr val="tx1">
                      <a:lumMod val="85000"/>
                      <a:lumOff val="15000"/>
                    </a:schemeClr>
                  </a:solidFill>
                </a:rPr>
              </a:b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27745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2800" b="1" dirty="0"/>
              <a:t>PSİKOLOJİ BAŞARI SIRALAMASI VE NETLERİ</a:t>
            </a:r>
            <a:endParaRPr lang="id-ID" sz="2800"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nvGraphicFramePr>
        <p:xfrm>
          <a:off x="251520" y="1851671"/>
          <a:ext cx="8568948" cy="2285422"/>
        </p:xfrm>
        <a:graphic>
          <a:graphicData uri="http://schemas.openxmlformats.org/drawingml/2006/table">
            <a:tbl>
              <a:tblPr>
                <a:tableStyleId>{E8B1032C-EA38-4F05-BA0D-38AFFFC7BED3}</a:tableStyleId>
              </a:tblPr>
              <a:tblGrid>
                <a:gridCol w="517092">
                  <a:extLst>
                    <a:ext uri="{9D8B030D-6E8A-4147-A177-3AD203B41FA5}">
                      <a16:colId xmlns:a16="http://schemas.microsoft.com/office/drawing/2014/main" val="4077741070"/>
                    </a:ext>
                  </a:extLst>
                </a:gridCol>
                <a:gridCol w="2507244">
                  <a:extLst>
                    <a:ext uri="{9D8B030D-6E8A-4147-A177-3AD203B41FA5}">
                      <a16:colId xmlns:a16="http://schemas.microsoft.com/office/drawing/2014/main" val="637871821"/>
                    </a:ext>
                  </a:extLst>
                </a:gridCol>
                <a:gridCol w="1008112">
                  <a:extLst>
                    <a:ext uri="{9D8B030D-6E8A-4147-A177-3AD203B41FA5}">
                      <a16:colId xmlns:a16="http://schemas.microsoft.com/office/drawing/2014/main" val="1007740401"/>
                    </a:ext>
                  </a:extLst>
                </a:gridCol>
                <a:gridCol w="453650">
                  <a:extLst>
                    <a:ext uri="{9D8B030D-6E8A-4147-A177-3AD203B41FA5}">
                      <a16:colId xmlns:a16="http://schemas.microsoft.com/office/drawing/2014/main" val="1831596060"/>
                    </a:ext>
                  </a:extLst>
                </a:gridCol>
                <a:gridCol w="453650">
                  <a:extLst>
                    <a:ext uri="{9D8B030D-6E8A-4147-A177-3AD203B41FA5}">
                      <a16:colId xmlns:a16="http://schemas.microsoft.com/office/drawing/2014/main" val="2913889713"/>
                    </a:ext>
                  </a:extLst>
                </a:gridCol>
                <a:gridCol w="453650">
                  <a:extLst>
                    <a:ext uri="{9D8B030D-6E8A-4147-A177-3AD203B41FA5}">
                      <a16:colId xmlns:a16="http://schemas.microsoft.com/office/drawing/2014/main" val="4003093894"/>
                    </a:ext>
                  </a:extLst>
                </a:gridCol>
                <a:gridCol w="453650">
                  <a:extLst>
                    <a:ext uri="{9D8B030D-6E8A-4147-A177-3AD203B41FA5}">
                      <a16:colId xmlns:a16="http://schemas.microsoft.com/office/drawing/2014/main" val="3431682350"/>
                    </a:ext>
                  </a:extLst>
                </a:gridCol>
                <a:gridCol w="453650">
                  <a:extLst>
                    <a:ext uri="{9D8B030D-6E8A-4147-A177-3AD203B41FA5}">
                      <a16:colId xmlns:a16="http://schemas.microsoft.com/office/drawing/2014/main" val="1956331424"/>
                    </a:ext>
                  </a:extLst>
                </a:gridCol>
                <a:gridCol w="453650">
                  <a:extLst>
                    <a:ext uri="{9D8B030D-6E8A-4147-A177-3AD203B41FA5}">
                      <a16:colId xmlns:a16="http://schemas.microsoft.com/office/drawing/2014/main" val="2991701058"/>
                    </a:ext>
                  </a:extLst>
                </a:gridCol>
                <a:gridCol w="453650">
                  <a:extLst>
                    <a:ext uri="{9D8B030D-6E8A-4147-A177-3AD203B41FA5}">
                      <a16:colId xmlns:a16="http://schemas.microsoft.com/office/drawing/2014/main" val="139873067"/>
                    </a:ext>
                  </a:extLst>
                </a:gridCol>
                <a:gridCol w="453650">
                  <a:extLst>
                    <a:ext uri="{9D8B030D-6E8A-4147-A177-3AD203B41FA5}">
                      <a16:colId xmlns:a16="http://schemas.microsoft.com/office/drawing/2014/main" val="2759362643"/>
                    </a:ext>
                  </a:extLst>
                </a:gridCol>
                <a:gridCol w="453650">
                  <a:extLst>
                    <a:ext uri="{9D8B030D-6E8A-4147-A177-3AD203B41FA5}">
                      <a16:colId xmlns:a16="http://schemas.microsoft.com/office/drawing/2014/main" val="3541913727"/>
                    </a:ext>
                  </a:extLst>
                </a:gridCol>
                <a:gridCol w="453650">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Edebiyat.</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Tar.</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Coğ.</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BOĞAZİÇİ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1.553</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30,00</a:t>
                      </a:r>
                    </a:p>
                  </a:txBody>
                  <a:tcPr marL="76200" marR="76200" marT="60960" marB="60960" anchor="ctr"/>
                </a:tc>
                <a:tc>
                  <a:txBody>
                    <a:bodyPr/>
                    <a:lstStyle/>
                    <a:p>
                      <a:pPr algn="ctr" fontAlgn="t"/>
                      <a:r>
                        <a:rPr lang="tr-TR" sz="1000">
                          <a:effectLst/>
                        </a:rPr>
                        <a:t>16,25</a:t>
                      </a:r>
                    </a:p>
                  </a:txBody>
                  <a:tcPr marL="76200" marR="76200" marT="60960" marB="60960" anchor="ctr"/>
                </a:tc>
                <a:tc>
                  <a:txBody>
                    <a:bodyPr/>
                    <a:lstStyle/>
                    <a:p>
                      <a:pPr algn="ctr" fontAlgn="t"/>
                      <a:r>
                        <a:rPr lang="tr-TR" sz="1000" dirty="0">
                          <a:effectLst/>
                        </a:rPr>
                        <a:t>26,75</a:t>
                      </a:r>
                    </a:p>
                  </a:txBody>
                  <a:tcPr marL="76200" marR="76200" marT="60960" marB="60960" anchor="ctr"/>
                </a:tc>
                <a:tc>
                  <a:txBody>
                    <a:bodyPr/>
                    <a:lstStyle/>
                    <a:p>
                      <a:pPr algn="ctr" fontAlgn="t"/>
                      <a:r>
                        <a:rPr lang="tr-TR" sz="1000" dirty="0">
                          <a:effectLst/>
                        </a:rPr>
                        <a:t>9,00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82</a:t>
                      </a:r>
                    </a:p>
                  </a:txBody>
                  <a:tcPr marL="7620" marR="7620" marT="7620" marB="0" anchor="ctr">
                    <a:solidFill>
                      <a:schemeClr val="bg1">
                        <a:lumMod val="85000"/>
                      </a:schemeClr>
                    </a:solidFill>
                  </a:tcPr>
                </a:tc>
                <a:tc>
                  <a:txBody>
                    <a:bodyPr/>
                    <a:lstStyle/>
                    <a:p>
                      <a:pPr algn="ctr" fontAlgn="t"/>
                      <a:r>
                        <a:rPr lang="tr-TR" sz="1000" dirty="0">
                          <a:effectLst/>
                        </a:rPr>
                        <a:t>21,75</a:t>
                      </a:r>
                    </a:p>
                  </a:txBody>
                  <a:tcPr marL="76200" marR="76200" marT="60960" marB="60960" anchor="ctr"/>
                </a:tc>
                <a:tc>
                  <a:txBody>
                    <a:bodyPr/>
                    <a:lstStyle/>
                    <a:p>
                      <a:pPr algn="ctr" fontAlgn="t"/>
                      <a:r>
                        <a:rPr lang="tr-TR" sz="1000">
                          <a:effectLst/>
                        </a:rPr>
                        <a:t>21,50</a:t>
                      </a:r>
                    </a:p>
                  </a:txBody>
                  <a:tcPr marL="76200" marR="76200" marT="60960" marB="60960" anchor="ctr"/>
                </a:tc>
                <a:tc>
                  <a:txBody>
                    <a:bodyPr/>
                    <a:lstStyle/>
                    <a:p>
                      <a:pPr algn="ctr" fontAlgn="t"/>
                      <a:r>
                        <a:rPr lang="tr-TR" sz="1000">
                          <a:effectLst/>
                        </a:rPr>
                        <a:t>6,25</a:t>
                      </a:r>
                    </a:p>
                  </a:txBody>
                  <a:tcPr marL="76200" marR="76200" marT="60960" marB="60960" anchor="ctr"/>
                </a:tc>
                <a:tc>
                  <a:txBody>
                    <a:bodyPr/>
                    <a:lstStyle/>
                    <a:p>
                      <a:pPr algn="ctr" fontAlgn="t"/>
                      <a:r>
                        <a:rPr lang="tr-TR" sz="1000" dirty="0">
                          <a:effectLst/>
                        </a:rPr>
                        <a:t>4,75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54,25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MUŞ ALPARSLAN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205.171</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28,50</a:t>
                      </a:r>
                    </a:p>
                  </a:txBody>
                  <a:tcPr marL="76200" marR="76200" marT="60960" marB="60960" anchor="ctr"/>
                </a:tc>
                <a:tc>
                  <a:txBody>
                    <a:bodyPr/>
                    <a:lstStyle/>
                    <a:p>
                      <a:pPr algn="ctr" fontAlgn="t"/>
                      <a:r>
                        <a:rPr lang="tr-TR" sz="1000">
                          <a:effectLst/>
                        </a:rPr>
                        <a:t>15,25</a:t>
                      </a:r>
                    </a:p>
                  </a:txBody>
                  <a:tcPr marL="76200" marR="76200" marT="60960" marB="60960" anchor="ctr"/>
                </a:tc>
                <a:tc>
                  <a:txBody>
                    <a:bodyPr/>
                    <a:lstStyle/>
                    <a:p>
                      <a:pPr algn="ctr" fontAlgn="t"/>
                      <a:r>
                        <a:rPr lang="tr-TR" sz="1000">
                          <a:effectLst/>
                        </a:rPr>
                        <a:t>9,75</a:t>
                      </a:r>
                    </a:p>
                  </a:txBody>
                  <a:tcPr marL="76200" marR="76200" marT="60960" marB="60960" anchor="ctr"/>
                </a:tc>
                <a:tc>
                  <a:txBody>
                    <a:bodyPr/>
                    <a:lstStyle/>
                    <a:p>
                      <a:pPr algn="ctr" fontAlgn="t"/>
                      <a:r>
                        <a:rPr lang="tr-TR" sz="1000" dirty="0">
                          <a:effectLst/>
                        </a:rPr>
                        <a:t>-2,75</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50,75</a:t>
                      </a:r>
                    </a:p>
                  </a:txBody>
                  <a:tcPr marL="7620" marR="7620" marT="7620" marB="0" anchor="ctr">
                    <a:solidFill>
                      <a:schemeClr val="bg1">
                        <a:lumMod val="85000"/>
                      </a:schemeClr>
                    </a:solidFill>
                  </a:tcPr>
                </a:tc>
                <a:tc>
                  <a:txBody>
                    <a:bodyPr/>
                    <a:lstStyle/>
                    <a:p>
                      <a:pPr algn="ctr" fontAlgn="t"/>
                      <a:r>
                        <a:rPr lang="tr-TR" sz="1000" dirty="0">
                          <a:effectLst/>
                        </a:rPr>
                        <a:t>6,75</a:t>
                      </a:r>
                    </a:p>
                  </a:txBody>
                  <a:tcPr marL="76200" marR="76200" marT="60960" marB="60960" anchor="ctr"/>
                </a:tc>
                <a:tc>
                  <a:txBody>
                    <a:bodyPr/>
                    <a:lstStyle/>
                    <a:p>
                      <a:pPr algn="ctr" fontAlgn="t"/>
                      <a:r>
                        <a:rPr lang="tr-TR" sz="1000">
                          <a:effectLst/>
                        </a:rPr>
                        <a:t>13,75</a:t>
                      </a:r>
                    </a:p>
                  </a:txBody>
                  <a:tcPr marL="76200" marR="76200" marT="60960" marB="60960" anchor="ctr"/>
                </a:tc>
                <a:tc>
                  <a:txBody>
                    <a:bodyPr/>
                    <a:lstStyle/>
                    <a:p>
                      <a:pPr algn="ctr" fontAlgn="t"/>
                      <a:r>
                        <a:rPr lang="tr-TR" sz="1000">
                          <a:effectLst/>
                        </a:rPr>
                        <a:t>3,75</a:t>
                      </a:r>
                    </a:p>
                  </a:txBody>
                  <a:tcPr marL="76200" marR="76200" marT="60960" marB="60960" anchor="ctr"/>
                </a:tc>
                <a:tc>
                  <a:txBody>
                    <a:bodyPr/>
                    <a:lstStyle/>
                    <a:p>
                      <a:pPr algn="ctr" fontAlgn="t"/>
                      <a:r>
                        <a:rPr lang="tr-TR" sz="1000" dirty="0">
                          <a:effectLst/>
                        </a:rPr>
                        <a:t>3,50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27,75</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325934D7-74EE-4CF0-AED5-143DC90EC934}"/>
              </a:ext>
            </a:extLst>
          </p:cNvPr>
          <p:cNvSpPr/>
          <p:nvPr/>
        </p:nvSpPr>
        <p:spPr>
          <a:xfrm>
            <a:off x="7928" y="47543"/>
            <a:ext cx="1442224" cy="1437846"/>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92899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100186" y="1749465"/>
            <a:ext cx="5544616" cy="1938992"/>
          </a:xfrm>
          <a:prstGeom prst="rect">
            <a:avLst/>
          </a:prstGeom>
          <a:noFill/>
        </p:spPr>
        <p:txBody>
          <a:bodyPr wrap="square" rtlCol="0">
            <a:spAutoFit/>
          </a:bodyPr>
          <a:lstStyle/>
          <a:p>
            <a:pPr algn="ctr"/>
            <a:r>
              <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ÖZEL EĞİTİM ÖĞRETMENLİĞİ</a:t>
            </a:r>
          </a:p>
        </p:txBody>
      </p:sp>
      <p:sp>
        <p:nvSpPr>
          <p:cNvPr id="6" name="34 Oval">
            <a:extLst>
              <a:ext uri="{FF2B5EF4-FFF2-40B4-BE49-F238E27FC236}">
                <a16:creationId xmlns:a16="http://schemas.microsoft.com/office/drawing/2014/main" id="{2167C993-172C-40D4-B5A5-D22E5CB1F1B2}"/>
              </a:ext>
            </a:extLst>
          </p:cNvPr>
          <p:cNvSpPr/>
          <p:nvPr/>
        </p:nvSpPr>
        <p:spPr>
          <a:xfrm>
            <a:off x="179512" y="1147071"/>
            <a:ext cx="2843808" cy="284935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968335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tr-TR" sz="2800" b="1" dirty="0"/>
              <a:t>ÖZEL EĞİTİM ÖĞRETMENLİĞİ</a:t>
            </a:r>
            <a:endParaRPr lang="id-ID" sz="2800" dirty="0"/>
          </a:p>
        </p:txBody>
      </p:sp>
      <p:grpSp>
        <p:nvGrpSpPr>
          <p:cNvPr id="3" name="Group 18"/>
          <p:cNvGrpSpPr/>
          <p:nvPr/>
        </p:nvGrpSpPr>
        <p:grpSpPr>
          <a:xfrm>
            <a:off x="179512" y="555526"/>
            <a:ext cx="8856984" cy="136815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a:solidFill>
                    <a:schemeClr val="tx2">
                      <a:lumMod val="75000"/>
                    </a:schemeClr>
                  </a:solidFill>
                </a:rPr>
                <a:t> </a:t>
              </a:r>
              <a:r>
                <a:rPr lang="tr-TR" sz="1700" dirty="0">
                  <a:solidFill>
                    <a:schemeClr val="tx1">
                      <a:lumMod val="85000"/>
                      <a:lumOff val="15000"/>
                    </a:schemeClr>
                  </a:solidFill>
                </a:rPr>
                <a:t>Programın temel amacı, özel gereksinimli bireylere, toplumdaki diğer bireyler gibi bağımsız, üretken ve topluma aktif katılımcı olmalarını sağlayacak becerileri kazandırabilen, farklı öğretim tekniklerini ve yöntemlerini bilen ve kullanabilen, özel gereksinimli bireylere ve ailelerine destek hizmetleri sağlayabilen öğretmenler yetiştirmektir.</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2003819"/>
            <a:ext cx="8856984" cy="1504035"/>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273126"/>
            </a:xfrm>
            <a:prstGeom prst="rect">
              <a:avLst/>
            </a:prstGeom>
          </p:spPr>
          <p:txBody>
            <a:bodyPr wrap="square">
              <a:spAutoFit/>
            </a:bodyPr>
            <a:lstStyle/>
            <a:p>
              <a:pPr algn="just"/>
              <a:r>
                <a:rPr lang="tr-TR" sz="18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a:t> </a:t>
              </a:r>
              <a:r>
                <a:rPr lang="tr-TR" sz="1800" dirty="0"/>
                <a:t>Eğitim Bilimine Giriş, Psikolojiye Giriş, Eğitim Psikolojisi, Zihin Engelliler ve Eğitimi, Engellilere Yönelik Tutumların Değiştirilmesi, Sağlık Bilgisi ve İlk Yardım, Öğretim İlke ve Yöntemleri,Yasalar ve Özel Eğitim, Bireyselleştirilmiş Eğitim Programları, Sınıf Yönetimi, Aile Eğitimi ve Rehberliği, Okuma Yazma Öğretimi gibi dersler okutulmaktadır.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76538"/>
            <a:ext cx="8856984" cy="137147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819337"/>
            </a:xfrm>
            <a:prstGeom prst="rect">
              <a:avLst/>
            </a:prstGeom>
          </p:spPr>
          <p:txBody>
            <a:bodyPr wrap="square">
              <a:spAutoFit/>
            </a:bodyPr>
            <a:lstStyle/>
            <a:p>
              <a:pPr algn="just"/>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800" dirty="0"/>
                <a:t>Özel Eğitim Öğretmenliği Bölümünde okumak isteyenlerin; insanları tanımak ve onların sorunlarıyla ilgilenmek isteyen, iletişim becerilerini geliştirebilecek, insan haklarına duyarlı, yardımsever, hoşgörülü, sabırlı,insanların değişme ve gelişme gücüne sahip olduklarına inanan, yaşadığı çevreye duyarlı kişiler olmaları gerekir.</a:t>
              </a:r>
              <a:endParaRPr lang="tr-TR" dirty="0"/>
            </a:p>
          </p:txBody>
        </p:sp>
      </p:grpSp>
    </p:spTree>
    <p:extLst>
      <p:ext uri="{BB962C8B-B14F-4D97-AF65-F5344CB8AC3E}">
        <p14:creationId xmlns:p14="http://schemas.microsoft.com/office/powerpoint/2010/main" val="6987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tr-TR" b="1" dirty="0"/>
              <a:t>ÖZEL EĞİTİM ÖĞRETMENLİĞİ</a:t>
            </a:r>
            <a:endParaRPr lang="id-ID" dirty="0"/>
          </a:p>
        </p:txBody>
      </p:sp>
      <p:grpSp>
        <p:nvGrpSpPr>
          <p:cNvPr id="3" name="Group 27"/>
          <p:cNvGrpSpPr/>
          <p:nvPr/>
        </p:nvGrpSpPr>
        <p:grpSpPr>
          <a:xfrm>
            <a:off x="107504" y="771549"/>
            <a:ext cx="446449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a:t>
                </a:r>
                <a:r>
                  <a:rPr lang="tr-TR" sz="1400" dirty="0"/>
                  <a:t> </a:t>
                </a:r>
                <a:r>
                  <a:rPr lang="tr-TR" sz="1600" dirty="0">
                    <a:solidFill>
                      <a:schemeClr val="tx1">
                        <a:lumMod val="85000"/>
                        <a:lumOff val="15000"/>
                      </a:schemeClr>
                    </a:solidFill>
                  </a:rPr>
                  <a:t>Mezunlar ‘Özel Eğitim Öğretmeni’ unvanı alırlar. Müfredata göre faaliyetleri ve dersleri planlar, öğrenciler için bireysel eğitim planları hazırlar, öğrencilerin özel ihtiyaçları için kaynak sağlar, testler yapar, öğrencilere yeni beceriler öğretir ve var olan becerilerin üstüne yenilerini inşa eder, öğrencilere yetersiz oldukları konularında ve güçlüklerle başa çıkmaları konusunda yardımcı olur, öğrencilerin ihtiyaçları doğrultusunda </a:t>
                </a:r>
                <a:r>
                  <a:rPr lang="tr-TR" sz="1600" dirty="0" err="1">
                    <a:solidFill>
                      <a:schemeClr val="tx1">
                        <a:lumMod val="85000"/>
                        <a:lumOff val="15000"/>
                      </a:schemeClr>
                    </a:solidFill>
                  </a:rPr>
                  <a:t>ebeveyinlerle</a:t>
                </a:r>
                <a:r>
                  <a:rPr lang="tr-TR" sz="1600" dirty="0">
                    <a:solidFill>
                      <a:schemeClr val="tx1">
                        <a:lumMod val="85000"/>
                        <a:lumOff val="15000"/>
                      </a:schemeClr>
                    </a:solidFill>
                  </a:rPr>
                  <a:t>, bakıcılarla, tıp uzmanlarıyla ve diğer alanlardan eğitim uzmanlarıyla görüşür.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699542"/>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Çalışma </a:t>
              </a:r>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 </a:t>
              </a:r>
              <a:r>
                <a:rPr lang="tr-TR" sz="1600" dirty="0">
                  <a:solidFill>
                    <a:schemeClr val="tx1">
                      <a:lumMod val="85000"/>
                      <a:lumOff val="15000"/>
                    </a:schemeClr>
                  </a:solidFill>
                </a:rPr>
                <a:t>Özel Eğitim Öğretmenliği son yıllarda eğitim alanında en çok tercih edilen bölümler arasında yer almaktadır. Özel Eğitim Öğretmenliği Bölümü mezunlarının başlıca çalışma alanları öncelikli olarak eğitim hizmet alanları, Milli Eğitim Bakanlığına, özel eğitim okulları, özel eğitim sınıfları, özel okullar, özel eğitim ve rehabilitasyon merkezleri, rehberlik araştırma merkezleri, engelli bireylere odaklanan Sivil Toplum Kuruluşları, sağlık hizmet alanı, sosyal yardım hizmeti sunan bazı kurum ve kuruluşları içeren zengin kariyer olanakları sunmaktadır.</a:t>
              </a:r>
            </a:p>
            <a:p>
              <a:br>
                <a:rPr lang="tr-TR" dirty="0"/>
              </a:b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05975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3">
            <a:schemeClr val="lt1"/>
          </a:lnRef>
          <a:fillRef idx="1">
            <a:schemeClr val="accent5"/>
          </a:fillRef>
          <a:effectRef idx="1">
            <a:schemeClr val="accent5"/>
          </a:effectRef>
          <a:fontRef idx="minor">
            <a:schemeClr val="lt1"/>
          </a:fontRef>
        </p:style>
        <p:txBody>
          <a:bodyPr>
            <a:normAutofit/>
          </a:bodyPr>
          <a:lstStyle/>
          <a:p>
            <a:r>
              <a:rPr lang="tr-TR" sz="2000" b="1" dirty="0"/>
              <a:t>ÖZEL EĞİTİM ÖĞRETMENLİĞİ </a:t>
            </a:r>
            <a:br>
              <a:rPr lang="tr-TR" sz="2400" b="1" dirty="0"/>
            </a:br>
            <a:r>
              <a:rPr lang="tr-TR" sz="2000" b="1" dirty="0"/>
              <a:t>BAŞARI SIRALAMASI VE NETLERİ</a:t>
            </a:r>
            <a:endParaRPr lang="id-ID" sz="2000"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nvGraphicFramePr>
        <p:xfrm>
          <a:off x="251519" y="1851671"/>
          <a:ext cx="8713675" cy="2285422"/>
        </p:xfrm>
        <a:graphic>
          <a:graphicData uri="http://schemas.openxmlformats.org/drawingml/2006/table">
            <a:tbl>
              <a:tblPr>
                <a:tableStyleId>{E8B1032C-EA38-4F05-BA0D-38AFFFC7BED3}</a:tableStyleId>
              </a:tblPr>
              <a:tblGrid>
                <a:gridCol w="451876">
                  <a:extLst>
                    <a:ext uri="{9D8B030D-6E8A-4147-A177-3AD203B41FA5}">
                      <a16:colId xmlns:a16="http://schemas.microsoft.com/office/drawing/2014/main" val="4077741070"/>
                    </a:ext>
                  </a:extLst>
                </a:gridCol>
                <a:gridCol w="1636357">
                  <a:extLst>
                    <a:ext uri="{9D8B030D-6E8A-4147-A177-3AD203B41FA5}">
                      <a16:colId xmlns:a16="http://schemas.microsoft.com/office/drawing/2014/main" val="637871821"/>
                    </a:ext>
                  </a:extLst>
                </a:gridCol>
                <a:gridCol w="606975">
                  <a:extLst>
                    <a:ext uri="{9D8B030D-6E8A-4147-A177-3AD203B41FA5}">
                      <a16:colId xmlns:a16="http://schemas.microsoft.com/office/drawing/2014/main" val="1007740401"/>
                    </a:ext>
                  </a:extLst>
                </a:gridCol>
                <a:gridCol w="462959">
                  <a:extLst>
                    <a:ext uri="{9D8B030D-6E8A-4147-A177-3AD203B41FA5}">
                      <a16:colId xmlns:a16="http://schemas.microsoft.com/office/drawing/2014/main" val="1831596060"/>
                    </a:ext>
                  </a:extLst>
                </a:gridCol>
                <a:gridCol w="462959">
                  <a:extLst>
                    <a:ext uri="{9D8B030D-6E8A-4147-A177-3AD203B41FA5}">
                      <a16:colId xmlns:a16="http://schemas.microsoft.com/office/drawing/2014/main" val="2913889713"/>
                    </a:ext>
                  </a:extLst>
                </a:gridCol>
                <a:gridCol w="462959">
                  <a:extLst>
                    <a:ext uri="{9D8B030D-6E8A-4147-A177-3AD203B41FA5}">
                      <a16:colId xmlns:a16="http://schemas.microsoft.com/office/drawing/2014/main" val="4003093894"/>
                    </a:ext>
                  </a:extLst>
                </a:gridCol>
                <a:gridCol w="462959">
                  <a:extLst>
                    <a:ext uri="{9D8B030D-6E8A-4147-A177-3AD203B41FA5}">
                      <a16:colId xmlns:a16="http://schemas.microsoft.com/office/drawing/2014/main" val="3431682350"/>
                    </a:ext>
                  </a:extLst>
                </a:gridCol>
                <a:gridCol w="462959">
                  <a:extLst>
                    <a:ext uri="{9D8B030D-6E8A-4147-A177-3AD203B41FA5}">
                      <a16:colId xmlns:a16="http://schemas.microsoft.com/office/drawing/2014/main" val="1956331424"/>
                    </a:ext>
                  </a:extLst>
                </a:gridCol>
                <a:gridCol w="462959">
                  <a:extLst>
                    <a:ext uri="{9D8B030D-6E8A-4147-A177-3AD203B41FA5}">
                      <a16:colId xmlns:a16="http://schemas.microsoft.com/office/drawing/2014/main" val="2991701058"/>
                    </a:ext>
                  </a:extLst>
                </a:gridCol>
                <a:gridCol w="462959">
                  <a:extLst>
                    <a:ext uri="{9D8B030D-6E8A-4147-A177-3AD203B41FA5}">
                      <a16:colId xmlns:a16="http://schemas.microsoft.com/office/drawing/2014/main" val="139873067"/>
                    </a:ext>
                  </a:extLst>
                </a:gridCol>
                <a:gridCol w="462959">
                  <a:extLst>
                    <a:ext uri="{9D8B030D-6E8A-4147-A177-3AD203B41FA5}">
                      <a16:colId xmlns:a16="http://schemas.microsoft.com/office/drawing/2014/main" val="2759362643"/>
                    </a:ext>
                  </a:extLst>
                </a:gridCol>
                <a:gridCol w="462959">
                  <a:extLst>
                    <a:ext uri="{9D8B030D-6E8A-4147-A177-3AD203B41FA5}">
                      <a16:colId xmlns:a16="http://schemas.microsoft.com/office/drawing/2014/main" val="3541913727"/>
                    </a:ext>
                  </a:extLst>
                </a:gridCol>
                <a:gridCol w="462959">
                  <a:extLst>
                    <a:ext uri="{9D8B030D-6E8A-4147-A177-3AD203B41FA5}">
                      <a16:colId xmlns:a16="http://schemas.microsoft.com/office/drawing/2014/main" val="247928362"/>
                    </a:ext>
                  </a:extLst>
                </a:gridCol>
                <a:gridCol w="462959">
                  <a:extLst>
                    <a:ext uri="{9D8B030D-6E8A-4147-A177-3AD203B41FA5}">
                      <a16:colId xmlns:a16="http://schemas.microsoft.com/office/drawing/2014/main" val="3936810577"/>
                    </a:ext>
                  </a:extLst>
                </a:gridCol>
                <a:gridCol w="462959">
                  <a:extLst>
                    <a:ext uri="{9D8B030D-6E8A-4147-A177-3AD203B41FA5}">
                      <a16:colId xmlns:a16="http://schemas.microsoft.com/office/drawing/2014/main" val="312755300"/>
                    </a:ext>
                  </a:extLst>
                </a:gridCol>
                <a:gridCol w="462959">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TDE</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Tar1</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Coğ1</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Tar2</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Coğ2</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Fel.</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Din</a:t>
                      </a:r>
                    </a:p>
                  </a:txBody>
                  <a:tcPr marL="7620" marR="7620" marT="7620" marB="0" anchor="ctr">
                    <a:solidFill>
                      <a:schemeClr val="accent6">
                        <a:lumMod val="75000"/>
                      </a:schemeClr>
                    </a:solidFill>
                  </a:tcPr>
                </a:tc>
                <a:tc>
                  <a:txBody>
                    <a:bodyPr/>
                    <a:lstStyle/>
                    <a:p>
                      <a:pPr algn="ctr" fontAlgn="ct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HACETTEPE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2.282</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24</a:t>
                      </a:r>
                    </a:p>
                  </a:txBody>
                  <a:tcPr marL="76200" marR="76200" marT="60960" marB="60960" anchor="ctr"/>
                </a:tc>
                <a:tc>
                  <a:txBody>
                    <a:bodyPr/>
                    <a:lstStyle/>
                    <a:p>
                      <a:pPr algn="ctr" fontAlgn="t"/>
                      <a:r>
                        <a:rPr lang="tr-TR" sz="1000" dirty="0">
                          <a:effectLst/>
                        </a:rPr>
                        <a:t>15,5</a:t>
                      </a:r>
                    </a:p>
                  </a:txBody>
                  <a:tcPr marL="76200" marR="76200" marT="60960" marB="60960" anchor="ctr"/>
                </a:tc>
                <a:tc>
                  <a:txBody>
                    <a:bodyPr/>
                    <a:lstStyle/>
                    <a:p>
                      <a:pPr algn="ctr" fontAlgn="t"/>
                      <a:r>
                        <a:rPr lang="tr-TR" sz="1000" dirty="0">
                          <a:effectLst/>
                        </a:rPr>
                        <a:t>7,75</a:t>
                      </a:r>
                    </a:p>
                  </a:txBody>
                  <a:tcPr marL="76200" marR="76200" marT="60960" marB="60960" anchor="ctr"/>
                </a:tc>
                <a:tc>
                  <a:txBody>
                    <a:bodyPr/>
                    <a:lstStyle/>
                    <a:p>
                      <a:pPr algn="ctr" fontAlgn="t"/>
                      <a:r>
                        <a:rPr lang="tr-TR" sz="1000" dirty="0">
                          <a:effectLst/>
                        </a:rPr>
                        <a:t>1,50</a:t>
                      </a:r>
                    </a:p>
                  </a:txBody>
                  <a:tcPr marL="76200" marR="76200" marT="60960" marB="60960" anchor="ctr"/>
                </a:tc>
                <a:tc>
                  <a:txBody>
                    <a:bodyPr/>
                    <a:lstStyle/>
                    <a:p>
                      <a:pPr marL="0" marR="0" lvl="0" indent="0" algn="ctr" defTabSz="755898" rtl="0" eaLnBrk="1" fontAlgn="ctr" latinLnBrk="0" hangingPunct="1">
                        <a:lnSpc>
                          <a:spcPct val="100000"/>
                        </a:lnSpc>
                        <a:spcBef>
                          <a:spcPts val="0"/>
                        </a:spcBef>
                        <a:spcAft>
                          <a:spcPts val="0"/>
                        </a:spcAft>
                        <a:buClrTx/>
                        <a:buSzTx/>
                        <a:buFont typeface="+mj-lt"/>
                        <a:buNone/>
                        <a:tabLst/>
                        <a:defRPr/>
                      </a:pPr>
                      <a:r>
                        <a:rPr lang="tr-TR" sz="1000" b="1" i="0" u="none" strike="noStrike" dirty="0">
                          <a:solidFill>
                            <a:srgbClr val="000000"/>
                          </a:solidFill>
                          <a:effectLst/>
                          <a:latin typeface="Calibri" panose="020F0502020204030204" pitchFamily="34" charset="0"/>
                        </a:rPr>
                        <a:t>48,75</a:t>
                      </a:r>
                    </a:p>
                    <a:p>
                      <a:pPr marL="0" indent="0" algn="ctr" fontAlgn="ctr">
                        <a:buFont typeface="+mj-lt"/>
                        <a:buNone/>
                      </a:pPr>
                      <a:endParaRPr lang="tr-TR" sz="1000" b="1" i="0" u="none" strike="noStrike" dirty="0">
                        <a:solidFill>
                          <a:srgbClr val="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t"/>
                      <a:r>
                        <a:rPr lang="tr-TR" sz="1000" dirty="0">
                          <a:effectLst/>
                        </a:rPr>
                        <a:t>17,25</a:t>
                      </a:r>
                    </a:p>
                  </a:txBody>
                  <a:tcPr marL="76200" marR="76200" marT="60960" marB="60960" anchor="ctr"/>
                </a:tc>
                <a:tc>
                  <a:txBody>
                    <a:bodyPr/>
                    <a:lstStyle/>
                    <a:p>
                      <a:pPr algn="ctr" fontAlgn="t"/>
                      <a:r>
                        <a:rPr lang="tr-TR" sz="1000" dirty="0">
                          <a:effectLst/>
                        </a:rPr>
                        <a:t>7,50</a:t>
                      </a:r>
                    </a:p>
                  </a:txBody>
                  <a:tcPr marL="76200" marR="76200" marT="60960" marB="60960" anchor="ctr"/>
                </a:tc>
                <a:tc>
                  <a:txBody>
                    <a:bodyPr/>
                    <a:lstStyle/>
                    <a:p>
                      <a:pPr algn="ctr" fontAlgn="t"/>
                      <a:r>
                        <a:rPr lang="tr-TR" sz="1000" dirty="0">
                          <a:effectLst/>
                        </a:rPr>
                        <a:t>6,00</a:t>
                      </a:r>
                    </a:p>
                  </a:txBody>
                  <a:tcPr marL="76200" marR="76200" marT="60960" marB="60960" anchor="ctr"/>
                </a:tc>
                <a:tc>
                  <a:txBody>
                    <a:bodyPr/>
                    <a:lstStyle/>
                    <a:p>
                      <a:pPr algn="ctr" fontAlgn="t"/>
                      <a:r>
                        <a:rPr lang="tr-TR" sz="1000" dirty="0">
                          <a:effectLst/>
                        </a:rPr>
                        <a:t>7,50</a:t>
                      </a:r>
                    </a:p>
                  </a:txBody>
                  <a:tcPr marL="76200" marR="76200" marT="60960" marB="60960" anchor="ctr"/>
                </a:tc>
                <a:tc>
                  <a:txBody>
                    <a:bodyPr/>
                    <a:lstStyle/>
                    <a:p>
                      <a:pPr algn="ctr" fontAlgn="t"/>
                      <a:r>
                        <a:rPr lang="tr-TR" sz="1000" dirty="0">
                          <a:effectLst/>
                        </a:rPr>
                        <a:t>9,75</a:t>
                      </a:r>
                    </a:p>
                  </a:txBody>
                  <a:tcPr marL="76200" marR="76200" marT="60960" marB="60960" anchor="ctr"/>
                </a:tc>
                <a:tc>
                  <a:txBody>
                    <a:bodyPr/>
                    <a:lstStyle/>
                    <a:p>
                      <a:pPr algn="ctr" fontAlgn="t"/>
                      <a:r>
                        <a:rPr lang="tr-TR" sz="1000" dirty="0">
                          <a:effectLst/>
                        </a:rPr>
                        <a:t>9,75</a:t>
                      </a:r>
                    </a:p>
                  </a:txBody>
                  <a:tcPr marL="76200" marR="76200" marT="60960" marB="60960" anchor="ctr"/>
                </a:tc>
                <a:tc>
                  <a:txBody>
                    <a:bodyPr/>
                    <a:lstStyle/>
                    <a:p>
                      <a:pPr algn="ctr" fontAlgn="t"/>
                      <a:r>
                        <a:rPr lang="tr-TR" sz="1000" dirty="0">
                          <a:effectLst/>
                        </a:rPr>
                        <a:t>3,75</a:t>
                      </a:r>
                    </a:p>
                  </a:txBody>
                  <a:tcPr marL="76200" marR="76200" marT="60960" marB="60960" anchor="ctr"/>
                </a:tc>
                <a:tc>
                  <a:txBody>
                    <a:bodyPr/>
                    <a:lstStyle/>
                    <a:p>
                      <a:pPr marL="0" indent="0" algn="ctr" fontAlgn="ctr">
                        <a:buFont typeface="+mj-lt"/>
                        <a:buNone/>
                      </a:pPr>
                      <a:r>
                        <a:rPr lang="tr-TR" sz="1000" b="1" i="0" u="none" strike="noStrike" dirty="0">
                          <a:solidFill>
                            <a:srgbClr val="000000"/>
                          </a:solidFill>
                          <a:effectLst/>
                          <a:latin typeface="Calibri" panose="020F0502020204030204" pitchFamily="34" charset="0"/>
                        </a:rPr>
                        <a:t>61,5</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KIRIKKALE ÜNİVERSİTESİ </a:t>
                      </a:r>
                      <a:r>
                        <a:rPr lang="tr-TR" sz="1500" b="0" i="0" kern="1200" dirty="0">
                          <a:solidFill>
                            <a:schemeClr val="tx1"/>
                          </a:solidFill>
                          <a:effectLst/>
                          <a:latin typeface="+mn-lt"/>
                          <a:ea typeface="+mn-ea"/>
                          <a:cs typeface="+mn-cs"/>
                        </a:rPr>
                        <a:t> </a:t>
                      </a:r>
                      <a:endParaRPr lang="tr-TR"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ctr"/>
                      <a:r>
                        <a:rPr lang="tr-TR" sz="1400" b="0" i="0" kern="1200" dirty="0">
                          <a:solidFill>
                            <a:schemeClr val="tx1"/>
                          </a:solidFill>
                          <a:effectLst/>
                          <a:latin typeface="+mn-lt"/>
                          <a:ea typeface="+mn-ea"/>
                          <a:cs typeface="+mn-cs"/>
                        </a:rPr>
                        <a:t>14.084</a:t>
                      </a:r>
                      <a:endParaRPr lang="tr-TR"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tr-TR" sz="1000" dirty="0">
                          <a:effectLst/>
                        </a:rPr>
                        <a:t>20,50</a:t>
                      </a:r>
                    </a:p>
                  </a:txBody>
                  <a:tcPr marL="76200" marR="76200" marT="60960" marB="60960" anchor="ctr"/>
                </a:tc>
                <a:tc>
                  <a:txBody>
                    <a:bodyPr/>
                    <a:lstStyle/>
                    <a:p>
                      <a:pPr algn="ctr" fontAlgn="t"/>
                      <a:r>
                        <a:rPr lang="tr-TR" sz="1000" dirty="0">
                          <a:effectLst/>
                        </a:rPr>
                        <a:t>15,00</a:t>
                      </a:r>
                    </a:p>
                  </a:txBody>
                  <a:tcPr marL="76200" marR="76200" marT="60960" marB="60960" anchor="ctr"/>
                </a:tc>
                <a:tc>
                  <a:txBody>
                    <a:bodyPr/>
                    <a:lstStyle/>
                    <a:p>
                      <a:pPr algn="ctr" fontAlgn="t"/>
                      <a:r>
                        <a:rPr lang="tr-TR" sz="1000" dirty="0">
                          <a:effectLst/>
                        </a:rPr>
                        <a:t>7,25</a:t>
                      </a:r>
                    </a:p>
                  </a:txBody>
                  <a:tcPr marL="76200" marR="76200" marT="60960" marB="60960" anchor="ctr"/>
                </a:tc>
                <a:tc>
                  <a:txBody>
                    <a:bodyPr/>
                    <a:lstStyle/>
                    <a:p>
                      <a:pPr algn="ctr" fontAlgn="t"/>
                      <a:r>
                        <a:rPr lang="tr-TR" sz="1000" dirty="0">
                          <a:effectLst/>
                        </a:rPr>
                        <a:t>0,00</a:t>
                      </a:r>
                    </a:p>
                  </a:txBody>
                  <a:tcPr marL="76200" marR="76200" marT="60960" marB="60960" anchor="ctr"/>
                </a:tc>
                <a:tc>
                  <a:txBody>
                    <a:bodyPr/>
                    <a:lstStyle/>
                    <a:p>
                      <a:pPr algn="ctr" fontAlgn="ctr"/>
                      <a:r>
                        <a:rPr lang="tr-TR" sz="1000" b="1" i="0" u="none" strike="noStrike" dirty="0">
                          <a:solidFill>
                            <a:srgbClr val="000000"/>
                          </a:solidFill>
                          <a:effectLst/>
                          <a:latin typeface="Calibri" panose="020F0502020204030204" pitchFamily="34" charset="0"/>
                        </a:rPr>
                        <a:t>42,75</a:t>
                      </a:r>
                    </a:p>
                  </a:txBody>
                  <a:tcPr marL="7620" marR="7620" marT="7620" marB="0" anchor="ctr">
                    <a:solidFill>
                      <a:schemeClr val="bg1">
                        <a:lumMod val="85000"/>
                      </a:schemeClr>
                    </a:solidFill>
                  </a:tcPr>
                </a:tc>
                <a:tc>
                  <a:txBody>
                    <a:bodyPr/>
                    <a:lstStyle/>
                    <a:p>
                      <a:pPr algn="ctr" fontAlgn="t"/>
                      <a:r>
                        <a:rPr lang="tr-TR" sz="1000" dirty="0">
                          <a:effectLst/>
                        </a:rPr>
                        <a:t>20,50</a:t>
                      </a:r>
                    </a:p>
                  </a:txBody>
                  <a:tcPr marL="76200" marR="76200" marT="60960" marB="60960" anchor="ctr"/>
                </a:tc>
                <a:tc>
                  <a:txBody>
                    <a:bodyPr/>
                    <a:lstStyle/>
                    <a:p>
                      <a:pPr algn="ctr" fontAlgn="t"/>
                      <a:r>
                        <a:rPr lang="tr-TR" sz="1000">
                          <a:effectLst/>
                        </a:rPr>
                        <a:t>3,75</a:t>
                      </a:r>
                    </a:p>
                  </a:txBody>
                  <a:tcPr marL="76200" marR="76200" marT="60960" marB="60960" anchor="ctr"/>
                </a:tc>
                <a:tc>
                  <a:txBody>
                    <a:bodyPr/>
                    <a:lstStyle/>
                    <a:p>
                      <a:pPr algn="ctr" fontAlgn="t"/>
                      <a:r>
                        <a:rPr lang="tr-TR" sz="1000">
                          <a:effectLst/>
                        </a:rPr>
                        <a:t>4,75</a:t>
                      </a:r>
                    </a:p>
                  </a:txBody>
                  <a:tcPr marL="76200" marR="76200" marT="60960" marB="60960" anchor="ctr"/>
                </a:tc>
                <a:tc>
                  <a:txBody>
                    <a:bodyPr/>
                    <a:lstStyle/>
                    <a:p>
                      <a:pPr algn="ctr" fontAlgn="t"/>
                      <a:r>
                        <a:rPr lang="tr-TR" sz="1000">
                          <a:effectLst/>
                        </a:rPr>
                        <a:t>2,50</a:t>
                      </a:r>
                    </a:p>
                  </a:txBody>
                  <a:tcPr marL="76200" marR="76200" marT="60960" marB="60960" anchor="ctr"/>
                </a:tc>
                <a:tc>
                  <a:txBody>
                    <a:bodyPr/>
                    <a:lstStyle/>
                    <a:p>
                      <a:pPr algn="ctr" fontAlgn="t"/>
                      <a:r>
                        <a:rPr lang="tr-TR" sz="1000">
                          <a:effectLst/>
                        </a:rPr>
                        <a:t>7,25</a:t>
                      </a:r>
                    </a:p>
                  </a:txBody>
                  <a:tcPr marL="76200" marR="76200" marT="60960" marB="60960" anchor="ctr"/>
                </a:tc>
                <a:tc>
                  <a:txBody>
                    <a:bodyPr/>
                    <a:lstStyle/>
                    <a:p>
                      <a:pPr algn="ctr" fontAlgn="t"/>
                      <a:r>
                        <a:rPr lang="tr-TR" sz="1000">
                          <a:effectLst/>
                        </a:rPr>
                        <a:t>5,50</a:t>
                      </a:r>
                    </a:p>
                  </a:txBody>
                  <a:tcPr marL="76200" marR="76200" marT="60960" marB="60960" anchor="ctr"/>
                </a:tc>
                <a:tc>
                  <a:txBody>
                    <a:bodyPr/>
                    <a:lstStyle/>
                    <a:p>
                      <a:pPr algn="ctr" fontAlgn="t"/>
                      <a:r>
                        <a:rPr lang="tr-TR" sz="1000" dirty="0">
                          <a:effectLst/>
                        </a:rPr>
                        <a:t>6,00</a:t>
                      </a:r>
                    </a:p>
                  </a:txBody>
                  <a:tcPr marL="76200" marR="76200" marT="60960" marB="60960" anchor="ctr"/>
                </a:tc>
                <a:tc>
                  <a:txBody>
                    <a:bodyPr/>
                    <a:lstStyle/>
                    <a:p>
                      <a:pPr algn="ctr" fontAlgn="ctr"/>
                      <a:r>
                        <a:rPr lang="tr-TR" sz="1100" b="1" i="0" u="none" strike="noStrike" dirty="0">
                          <a:solidFill>
                            <a:srgbClr val="000000"/>
                          </a:solidFill>
                          <a:effectLst/>
                          <a:latin typeface="Calibri" panose="020F0502020204030204" pitchFamily="34" charset="0"/>
                        </a:rPr>
                        <a:t>50,25</a:t>
                      </a:r>
                    </a:p>
                  </a:txBody>
                  <a:tcPr marL="7620" marR="7620" marT="762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1D1F99CD-4F1D-458B-93EC-6EAF13E70790}"/>
              </a:ext>
            </a:extLst>
          </p:cNvPr>
          <p:cNvSpPr/>
          <p:nvPr/>
        </p:nvSpPr>
        <p:spPr>
          <a:xfrm>
            <a:off x="0" y="10424"/>
            <a:ext cx="1414081" cy="146219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11043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
          <p:cNvGrpSpPr/>
          <p:nvPr/>
        </p:nvGrpSpPr>
        <p:grpSpPr>
          <a:xfrm>
            <a:off x="1763688" y="1275606"/>
            <a:ext cx="5184576" cy="1008112"/>
            <a:chOff x="1763688" y="555526"/>
            <a:chExt cx="5184576" cy="1008112"/>
          </a:xfrm>
        </p:grpSpPr>
        <p:grpSp>
          <p:nvGrpSpPr>
            <p:cNvPr id="3" name="Group 18"/>
            <p:cNvGrpSpPr/>
            <p:nvPr/>
          </p:nvGrpSpPr>
          <p:grpSpPr>
            <a:xfrm>
              <a:off x="1763688" y="555526"/>
              <a:ext cx="5184576" cy="100811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pic>
          <p:nvPicPr>
            <p:cNvPr id="28" name="27 Resim" descr="logo site.png"/>
            <p:cNvPicPr>
              <a:picLocks noChangeAspect="1"/>
            </p:cNvPicPr>
            <p:nvPr/>
          </p:nvPicPr>
          <p:blipFill>
            <a:blip r:embed="rId2" cstate="print"/>
            <a:stretch>
              <a:fillRect/>
            </a:stretch>
          </p:blipFill>
          <p:spPr>
            <a:xfrm>
              <a:off x="3275856" y="627534"/>
              <a:ext cx="1835696" cy="857444"/>
            </a:xfrm>
            <a:prstGeom prst="rect">
              <a:avLst/>
            </a:prstGeom>
          </p:spPr>
        </p:pic>
      </p:grpSp>
      <p:sp>
        <p:nvSpPr>
          <p:cNvPr id="2" name="Title 1"/>
          <p:cNvSpPr>
            <a:spLocks noGrp="1"/>
          </p:cNvSpPr>
          <p:nvPr>
            <p:ph type="title"/>
          </p:nvPr>
        </p:nvSpPr>
        <p:spPr>
          <a:xfrm>
            <a:off x="0" y="-20538"/>
            <a:ext cx="9144000" cy="7920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3200" b="1" dirty="0"/>
              <a:t>SUNUMUMUZ BİTMİŞTİR…</a:t>
            </a:r>
            <a:endParaRPr lang="id-ID" sz="3200" b="1" dirty="0"/>
          </a:p>
        </p:txBody>
      </p:sp>
      <p:sp>
        <p:nvSpPr>
          <p:cNvPr id="39" name="38 Altbilgi Yer Tutucusu"/>
          <p:cNvSpPr>
            <a:spLocks noGrp="1"/>
          </p:cNvSpPr>
          <p:nvPr>
            <p:ph type="ftr" sz="quarter" idx="11"/>
          </p:nvPr>
        </p:nvSpPr>
        <p:spPr>
          <a:xfrm>
            <a:off x="323528" y="4890194"/>
            <a:ext cx="2895600" cy="273844"/>
          </a:xfrm>
        </p:spPr>
        <p:txBody>
          <a:bodyPr/>
          <a:lstStyle/>
          <a:p>
            <a:r>
              <a:rPr lang="tr-TR" b="1" dirty="0">
                <a:solidFill>
                  <a:schemeClr val="tx1">
                    <a:lumMod val="75000"/>
                    <a:lumOff val="25000"/>
                  </a:schemeClr>
                </a:solidFill>
              </a:rPr>
              <a:t>www.rehberlikservisim.com</a:t>
            </a:r>
          </a:p>
        </p:txBody>
      </p:sp>
      <p:grpSp>
        <p:nvGrpSpPr>
          <p:cNvPr id="4" name="22 Grup"/>
          <p:cNvGrpSpPr/>
          <p:nvPr/>
        </p:nvGrpSpPr>
        <p:grpSpPr>
          <a:xfrm>
            <a:off x="971600" y="2211710"/>
            <a:ext cx="7128792" cy="1152128"/>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b="1"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b="1" dirty="0"/>
                </a:p>
              </p:txBody>
            </p:sp>
          </p:grpSp>
          <p:sp>
            <p:nvSpPr>
              <p:cNvPr id="10" name="TextBox 9"/>
              <p:cNvSpPr txBox="1"/>
              <p:nvPr/>
            </p:nvSpPr>
            <p:spPr>
              <a:xfrm>
                <a:off x="4509642" y="2419044"/>
                <a:ext cx="1356516" cy="417875"/>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5" y="771551"/>
              <a:ext cx="8208912" cy="761746"/>
            </a:xfrm>
            <a:prstGeom prst="rect">
              <a:avLst/>
            </a:prstGeom>
          </p:spPr>
          <p:txBody>
            <a:bodyPr wrap="square">
              <a:spAutoFit/>
            </a:bodyPr>
            <a:lstStyle/>
            <a:p>
              <a:pPr algn="ctr"/>
              <a:endParaRPr lang="tr-TR" sz="1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sz="2400" b="1" dirty="0"/>
                <a:t>Muhammet YAVUZ</a:t>
              </a:r>
              <a:endParaRPr lang="tr-TR" sz="3200" b="1" dirty="0"/>
            </a:p>
          </p:txBody>
        </p:sp>
      </p:grpSp>
      <p:grpSp>
        <p:nvGrpSpPr>
          <p:cNvPr id="7" name="13 Grup"/>
          <p:cNvGrpSpPr/>
          <p:nvPr/>
        </p:nvGrpSpPr>
        <p:grpSpPr>
          <a:xfrm>
            <a:off x="471232" y="2500309"/>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30" name="29 Grup"/>
          <p:cNvGrpSpPr/>
          <p:nvPr/>
        </p:nvGrpSpPr>
        <p:grpSpPr>
          <a:xfrm>
            <a:off x="287016" y="3291830"/>
            <a:ext cx="8605464" cy="1584176"/>
            <a:chOff x="287016" y="3003799"/>
            <a:chExt cx="8605464" cy="1584176"/>
          </a:xfrm>
        </p:grpSpPr>
        <p:grpSp>
          <p:nvGrpSpPr>
            <p:cNvPr id="8" name="23 Grup"/>
            <p:cNvGrpSpPr/>
            <p:nvPr/>
          </p:nvGrpSpPr>
          <p:grpSpPr>
            <a:xfrm>
              <a:off x="287016" y="3003799"/>
              <a:ext cx="8605464" cy="158417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0" name="19 Dikdörtgen"/>
              <p:cNvSpPr/>
              <p:nvPr/>
            </p:nvSpPr>
            <p:spPr>
              <a:xfrm>
                <a:off x="395536" y="771551"/>
                <a:ext cx="8356440" cy="656661"/>
              </a:xfrm>
              <a:prstGeom prst="rect">
                <a:avLst/>
              </a:prstGeom>
            </p:spPr>
            <p:txBody>
              <a:bodyPr wrap="square">
                <a:spAutoFit/>
              </a:bodyPr>
              <a:lstStyle/>
              <a:p>
                <a:br>
                  <a:rPr lang="tr-TR" sz="1800" dirty="0"/>
                </a:br>
                <a:endParaRPr lang="tr-TR" sz="1800" dirty="0"/>
              </a:p>
            </p:txBody>
          </p:sp>
        </p:grpSp>
        <p:sp>
          <p:nvSpPr>
            <p:cNvPr id="27" name="26 Dikdörtgen"/>
            <p:cNvSpPr/>
            <p:nvPr/>
          </p:nvSpPr>
          <p:spPr>
            <a:xfrm>
              <a:off x="1115616" y="3147815"/>
              <a:ext cx="6696744" cy="1138773"/>
            </a:xfrm>
            <a:prstGeom prst="rect">
              <a:avLst/>
            </a:prstGeom>
          </p:spPr>
          <p:txBody>
            <a:bodyPr wrap="square">
              <a:spAutoFit/>
            </a:bodyPr>
            <a:lstStyle/>
            <a:p>
              <a:pPr algn="ctr"/>
              <a:r>
                <a:rPr lang="tr-TR" sz="2000" b="1" dirty="0"/>
                <a:t>Diğer meslekler hakkında bilgi almak için </a:t>
              </a:r>
              <a:r>
                <a:rPr lang="tr-TR" sz="2800" b="1" dirty="0">
                  <a:solidFill>
                    <a:schemeClr val="bg2">
                      <a:lumMod val="50000"/>
                    </a:schemeClr>
                  </a:solidFill>
                </a:rPr>
                <a:t>www.rehberlikservisim.com</a:t>
              </a:r>
              <a:endParaRPr lang="tr-TR" sz="2000" b="1" dirty="0">
                <a:solidFill>
                  <a:schemeClr val="bg2">
                    <a:lumMod val="50000"/>
                  </a:schemeClr>
                </a:solidFill>
              </a:endParaRPr>
            </a:p>
            <a:p>
              <a:pPr algn="ctr"/>
              <a:r>
                <a:rPr lang="tr-TR" sz="2000" b="1" dirty="0"/>
                <a:t>adresini ziyaret edin.</a:t>
              </a:r>
              <a:endParaRPr lang="id-ID" sz="2400" b="1"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3000"/>
                            </p:stCondLst>
                            <p:childTnLst>
                              <p:par>
                                <p:cTn id="39" presetID="26"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par>
                          <p:cTn id="55" fill="hold">
                            <p:stCondLst>
                              <p:cond delay="5000"/>
                            </p:stCondLst>
                            <p:childTnLst>
                              <p:par>
                                <p:cTn id="56" presetID="38" presetClass="entr" presetSubtype="0" accel="50000" fill="hold" grpId="0" nodeType="afterEffect">
                                  <p:stCondLst>
                                    <p:cond delay="0"/>
                                  </p:stCondLst>
                                  <p:iterate type="lt">
                                    <p:tmPct val="50000"/>
                                  </p:iterate>
                                  <p:childTnLst>
                                    <p:set>
                                      <p:cBhvr>
                                        <p:cTn id="57" dur="1" fill="hold">
                                          <p:stCondLst>
                                            <p:cond delay="0"/>
                                          </p:stCondLst>
                                        </p:cTn>
                                        <p:tgtEl>
                                          <p:spTgt spid="2"/>
                                        </p:tgtEl>
                                        <p:attrNameLst>
                                          <p:attrName>style.visibility</p:attrName>
                                        </p:attrNameLst>
                                      </p:cBhvr>
                                      <p:to>
                                        <p:strVal val="visible"/>
                                      </p:to>
                                    </p:set>
                                    <p:set>
                                      <p:cBhvr>
                                        <p:cTn id="58" dur="228" fill="hold">
                                          <p:stCondLst>
                                            <p:cond delay="0"/>
                                          </p:stCondLst>
                                        </p:cTn>
                                        <p:tgtEl>
                                          <p:spTgt spid="2"/>
                                        </p:tgtEl>
                                        <p:attrNameLst>
                                          <p:attrName>style.rotation</p:attrName>
                                        </p:attrNameLst>
                                      </p:cBhvr>
                                      <p:to>
                                        <p:strVal val="-45.0"/>
                                      </p:to>
                                    </p:set>
                                    <p:anim calcmode="lin" valueType="num">
                                      <p:cBhvr>
                                        <p:cTn id="59"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60"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F8D49706-4EFC-4D86-865D-7C0D18DE06C2}"/>
              </a:ext>
            </a:extLst>
          </p:cNvPr>
          <p:cNvSpPr>
            <a:spLocks noGrp="1"/>
          </p:cNvSpPr>
          <p:nvPr>
            <p:ph type="ftr" sz="quarter" idx="11"/>
          </p:nvPr>
        </p:nvSpPr>
        <p:spPr/>
        <p:txBody>
          <a:bodyPr/>
          <a:lstStyle/>
          <a:p>
            <a:r>
              <a:rPr lang="tr-TR"/>
              <a:t>www.rehberlikservisim.com</a:t>
            </a:r>
          </a:p>
        </p:txBody>
      </p:sp>
      <p:sp>
        <p:nvSpPr>
          <p:cNvPr id="13" name="Metin kutusu 12">
            <a:extLst>
              <a:ext uri="{FF2B5EF4-FFF2-40B4-BE49-F238E27FC236}">
                <a16:creationId xmlns:a16="http://schemas.microsoft.com/office/drawing/2014/main" id="{5BEA713F-4637-4D38-BB53-B030F482CE45}"/>
              </a:ext>
            </a:extLst>
          </p:cNvPr>
          <p:cNvSpPr txBox="1"/>
          <p:nvPr/>
        </p:nvSpPr>
        <p:spPr>
          <a:xfrm>
            <a:off x="3055348" y="1232518"/>
            <a:ext cx="5544616" cy="2800767"/>
          </a:xfrm>
          <a:prstGeom prst="rect">
            <a:avLst/>
          </a:prstGeom>
          <a:noFill/>
        </p:spPr>
        <p:txBody>
          <a:bodyPr wrap="square" rtlCol="0">
            <a:spAutoFit/>
          </a:bodyPr>
          <a:lstStyle/>
          <a:p>
            <a:pPr algn="ctr"/>
            <a:r>
              <a:rPr lang="tr-TR"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DİŞ HEKİMLİĞİ</a:t>
            </a:r>
          </a:p>
        </p:txBody>
      </p:sp>
      <p:sp>
        <p:nvSpPr>
          <p:cNvPr id="6" name="34 Oval">
            <a:extLst>
              <a:ext uri="{FF2B5EF4-FFF2-40B4-BE49-F238E27FC236}">
                <a16:creationId xmlns:a16="http://schemas.microsoft.com/office/drawing/2014/main" id="{52D45112-8F91-4573-908C-B214E183724B}"/>
              </a:ext>
            </a:extLst>
          </p:cNvPr>
          <p:cNvSpPr/>
          <p:nvPr/>
        </p:nvSpPr>
        <p:spPr>
          <a:xfrm>
            <a:off x="179512" y="1184877"/>
            <a:ext cx="2771800" cy="280076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277667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a:t>DİŞ HEKİMLİĞİ</a:t>
            </a:r>
            <a:endParaRPr lang="id-ID" sz="2800" dirty="0"/>
          </a:p>
        </p:txBody>
      </p:sp>
      <p:grpSp>
        <p:nvGrpSpPr>
          <p:cNvPr id="3" name="Group 18"/>
          <p:cNvGrpSpPr/>
          <p:nvPr/>
        </p:nvGrpSpPr>
        <p:grpSpPr>
          <a:xfrm>
            <a:off x="179512" y="555526"/>
            <a:ext cx="8856984" cy="93610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a:solidFill>
                    <a:schemeClr val="tx2">
                      <a:lumMod val="75000"/>
                    </a:schemeClr>
                  </a:solidFill>
                </a:rPr>
                <a:t> </a:t>
              </a:r>
              <a:r>
                <a:rPr lang="tr-TR" sz="2000" dirty="0">
                  <a:solidFill>
                    <a:schemeClr val="tx1">
                      <a:lumMod val="85000"/>
                      <a:lumOff val="15000"/>
                    </a:schemeClr>
                  </a:solidFill>
                </a:rPr>
                <a:t> </a:t>
              </a:r>
              <a:r>
                <a:rPr lang="tr-TR" sz="1800" dirty="0"/>
                <a:t> </a:t>
              </a:r>
              <a:r>
                <a:rPr lang="tr-TR" sz="1600" dirty="0" err="1">
                  <a:solidFill>
                    <a:schemeClr val="tx1">
                      <a:lumMod val="85000"/>
                      <a:lumOff val="15000"/>
                    </a:schemeClr>
                  </a:solidFill>
                </a:rPr>
                <a:t>Dişhekimliği</a:t>
              </a:r>
              <a:r>
                <a:rPr lang="tr-TR" sz="1600" dirty="0">
                  <a:solidFill>
                    <a:schemeClr val="tx1">
                      <a:lumMod val="85000"/>
                      <a:lumOff val="15000"/>
                    </a:schemeClr>
                  </a:solidFill>
                </a:rPr>
                <a:t>, baş, yüz, ağız, çeneler ve dişlerin normal yapısını; görevlerini, hastalıklarını inceleyen ve bu hastalıkların koruyucu, iyileştirici tedavilerini kendine uğraş edinen uzmanlar yetiştirmek. </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grpSp>
        <p:nvGrpSpPr>
          <p:cNvPr id="4" name="22 Grup"/>
          <p:cNvGrpSpPr/>
          <p:nvPr/>
        </p:nvGrpSpPr>
        <p:grpSpPr>
          <a:xfrm>
            <a:off x="179512" y="1563638"/>
            <a:ext cx="8856984" cy="1559788"/>
            <a:chOff x="395536" y="771551"/>
            <a:chExt cx="8424936" cy="1499049"/>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499049"/>
            </a:xfrm>
            <a:prstGeom prst="rect">
              <a:avLst/>
            </a:prstGeom>
          </p:spPr>
          <p:txBody>
            <a:bodyPr wrap="square">
              <a:spAutoFit/>
            </a:bodyPr>
            <a:lstStyle/>
            <a:p>
              <a:pPr algn="just"/>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400" dirty="0"/>
                <a:t> Türkiye’de diş hekimliği eğitimi liseden sonra 5 yıl olup, Temel Tıp - </a:t>
              </a:r>
              <a:r>
                <a:rPr lang="tr-TR" sz="1400" dirty="0" err="1"/>
                <a:t>Dişhekimliği</a:t>
              </a:r>
              <a:r>
                <a:rPr lang="tr-TR" sz="1400" dirty="0"/>
                <a:t> ve Klinik Diş hekimliği </a:t>
              </a:r>
              <a:r>
                <a:rPr lang="nn-NO" sz="1400" dirty="0"/>
                <a:t>eğitimi olarak iki aşamadan oluşur</a:t>
              </a:r>
              <a:r>
                <a:rPr lang="tr-TR" sz="1400" dirty="0"/>
                <a:t>.</a:t>
              </a:r>
              <a:r>
                <a:rPr lang="nn-NO" sz="1400" dirty="0"/>
                <a:t> </a:t>
              </a:r>
              <a:r>
                <a:rPr lang="tr-TR" sz="1400" dirty="0"/>
                <a:t>Beş yıllık eğitim boyunca öğrenciler hem teorik hem de pratik olarak yetiştirilir. Temel Diş hekimliği eğitiminde, öğrencilere temel fen bilimleri dersleri ile hekimlik nosyonunu almaları için temel tıp dersleri verilmektedir. Bu derslerin yanı sıra el becerilerini geliştirecek ve ağız-diş morfolojisini uygulayarak öğrenecekleri dersleri de alırlar. Eğitimin son iki yılında ise, meslek ağırlıklı teorik dersler ve pratik uygulamalar ağırlık kazanmaktadır.</a:t>
              </a:r>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004085"/>
            <a:ext cx="8856984" cy="2159953"/>
            <a:chOff x="395536" y="771550"/>
            <a:chExt cx="8424936" cy="1395650"/>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95649"/>
            </a:xfrm>
            <a:prstGeom prst="rect">
              <a:avLst/>
            </a:prstGeom>
          </p:spPr>
          <p:txBody>
            <a:bodyPr wrap="square">
              <a:spAutoFit/>
            </a:bodyPr>
            <a:lstStyle/>
            <a:p>
              <a:pPr algn="just"/>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dirty="0"/>
                <a:t> Diş hekimliği programına girebilmek için üstün bir akademik yeteneğin yanı sıra fen derslerinde başarılı olmak gerekir. Diş hekimliği eğitiminin uygulamalı kısmı, el ve parmak becerisi, uzay ilişkileri yeteneği ve estetik görüş gerektirmektedir. Bir diş hekimi hastaları ile iyi ilişki kurabilmeli, onların güvenini kazanabilmelidir. Bunun için diş hekimi olmayı düşünen bir kimsenin hoşgörülü, güler yüzlü olması ve insanlara içten ilgi duyması gerekir. Ayrıca bir diş hekiminin uzun süre ayakta çalışabilmesi için bedence güçlü olması beklenir. Diş hekimliği eğitimi oldukça masraflı bir eğitimdir. Öğrenciler uygulamalarda kullanacakları alet ve gereçleri kendileri sağlamak durumundadırlar ve bu da oldukça ağır bir mali yük getirmektedir.</a:t>
              </a:r>
            </a:p>
          </p:txBody>
        </p:sp>
      </p:grpSp>
    </p:spTree>
    <p:extLst>
      <p:ext uri="{BB962C8B-B14F-4D97-AF65-F5344CB8AC3E}">
        <p14:creationId xmlns:p14="http://schemas.microsoft.com/office/powerpoint/2010/main" val="189738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DİŞ HEKİMLİĞİ</a:t>
            </a:r>
            <a:endParaRPr lang="id-ID" dirty="0"/>
          </a:p>
        </p:txBody>
      </p:sp>
      <p:grpSp>
        <p:nvGrpSpPr>
          <p:cNvPr id="3" name="Group 27"/>
          <p:cNvGrpSpPr/>
          <p:nvPr/>
        </p:nvGrpSpPr>
        <p:grpSpPr>
          <a:xfrm>
            <a:off x="107504" y="774247"/>
            <a:ext cx="4464496"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18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a:solidFill>
                      <a:schemeClr val="tx1">
                        <a:lumMod val="85000"/>
                        <a:lumOff val="15000"/>
                      </a:schemeClr>
                    </a:solidFill>
                  </a:rPr>
                  <a:t> Beş yıllık teorik </a:t>
                </a:r>
                <a:r>
                  <a:rPr lang="tr-TR" sz="1600" i="1" dirty="0">
                    <a:solidFill>
                      <a:schemeClr val="tx1">
                        <a:lumMod val="85000"/>
                        <a:lumOff val="15000"/>
                      </a:schemeClr>
                    </a:solidFill>
                  </a:rPr>
                  <a:t>ve</a:t>
                </a:r>
                <a:r>
                  <a:rPr lang="tr-TR" sz="1600" dirty="0">
                    <a:solidFill>
                      <a:schemeClr val="tx1">
                        <a:lumMod val="85000"/>
                        <a:lumOff val="15000"/>
                      </a:schemeClr>
                    </a:solidFill>
                  </a:rPr>
                  <a:t> pratik öğretim ve sınavlarını başarıyla tamamlayan öğrencilere diş hekimi diploması verilir. Eğitimlerini başarı ile tamamlayan öğrencilerin meslek içinde uzmanlık veya doktora sınavlarına girerek akademik kariyere devam etmeleri veya o dalda uzman veya doktoralı diş hekimi olarak görev yapmaları mümkündür.</a:t>
                </a:r>
              </a:p>
              <a:p>
                <a:pPr algn="just"/>
                <a:r>
                  <a:rPr lang="tr-TR" sz="1600" dirty="0">
                    <a:solidFill>
                      <a:schemeClr val="tx1">
                        <a:lumMod val="85000"/>
                        <a:lumOff val="15000"/>
                      </a:schemeClr>
                    </a:solidFill>
                  </a:rPr>
                  <a:t>Diş hekimliği lisans eğitimini tamamlayan (diş hekimliği diplomasına sahip olan) diş hekimi yüksek lisansını iki alanda gerçekleştirebilir;</a:t>
                </a:r>
              </a:p>
              <a:p>
                <a:pPr algn="just"/>
                <a:r>
                  <a:rPr lang="tr-TR" sz="1600" b="1" dirty="0">
                    <a:solidFill>
                      <a:schemeClr val="bg1"/>
                    </a:solidFill>
                  </a:rPr>
                  <a:t>1-Uzmanlık</a:t>
                </a:r>
                <a:r>
                  <a:rPr lang="tr-TR" sz="1600" b="1" dirty="0">
                    <a:solidFill>
                      <a:schemeClr val="tx1"/>
                    </a:solidFill>
                  </a:rPr>
                  <a:t> (</a:t>
                </a:r>
                <a:r>
                  <a:rPr lang="tr-TR" sz="1600" dirty="0">
                    <a:solidFill>
                      <a:schemeClr val="tx1">
                        <a:lumMod val="85000"/>
                        <a:lumOff val="15000"/>
                      </a:schemeClr>
                    </a:solidFill>
                  </a:rPr>
                  <a:t>Ortodonti ve Diş Protezi)</a:t>
                </a:r>
              </a:p>
              <a:p>
                <a:pPr algn="just"/>
                <a:r>
                  <a:rPr lang="tr-TR" sz="1600" b="1" dirty="0">
                    <a:solidFill>
                      <a:schemeClr val="bg1"/>
                    </a:solidFill>
                  </a:rPr>
                  <a:t>2-Doktora </a:t>
                </a:r>
                <a:r>
                  <a:rPr lang="tr-TR" sz="1600" b="1" dirty="0">
                    <a:solidFill>
                      <a:schemeClr val="tx1"/>
                    </a:solidFill>
                  </a:rPr>
                  <a:t>(</a:t>
                </a:r>
                <a:r>
                  <a:rPr lang="tr-TR" sz="1600" dirty="0">
                    <a:solidFill>
                      <a:schemeClr val="tx1">
                        <a:lumMod val="85000"/>
                        <a:lumOff val="15000"/>
                      </a:schemeClr>
                    </a:solidFill>
                  </a:rPr>
                  <a:t>Diş hekimliği ana bilim </a:t>
                </a:r>
                <a:r>
                  <a:rPr lang="sv-SE" sz="1600" dirty="0">
                    <a:solidFill>
                      <a:schemeClr val="tx1">
                        <a:lumMod val="85000"/>
                        <a:lumOff val="15000"/>
                      </a:schemeClr>
                    </a:solidFill>
                  </a:rPr>
                  <a:t>ve bilim dallarının tümünde doktora yapma olanağı</a:t>
                </a:r>
                <a:r>
                  <a:rPr lang="tr-TR" sz="1600" dirty="0">
                    <a:solidFill>
                      <a:schemeClr val="tx1">
                        <a:lumMod val="85000"/>
                        <a:lumOff val="15000"/>
                      </a:schemeClr>
                    </a:solidFill>
                  </a:rPr>
                  <a:t> vardır.)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627534"/>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 </a:t>
              </a:r>
              <a:r>
                <a:rPr lang="tr-TR" sz="1600" dirty="0">
                  <a:solidFill>
                    <a:schemeClr val="tx1">
                      <a:lumMod val="85000"/>
                      <a:lumOff val="15000"/>
                    </a:schemeClr>
                  </a:solidFill>
                </a:rPr>
                <a:t>Diş hekimleri, serbest çalışabilecekleri gibi bir devlet kuruluşunda da görev alabilirler. Muayenehane açacak bir diş hekiminin önce Türk Tabipler Odasına başvurması, Sağlık Bakanlığından muayenehane açma izni alması ve durumu Maliye Bakanlığına bildirmesi gerekir. Resmi ve özel hastanelerde veya dispanserlerde çalışmak isteyen diş hekimleri ilgili kurumlara başvurur ve açık yerlere tayin edilirler. Diş hekimleri Türk Tabipler Odasına üye olmak zorundadırlar. Diş hekimlerinin bir kısmı da uzmanlık eğitimi görüp üniversitelerde görev almaktadırlar. </a:t>
              </a:r>
              <a:endParaRPr lang="id-ID"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a:t>www.rehberlikservisim.com</a:t>
            </a:r>
          </a:p>
        </p:txBody>
      </p:sp>
    </p:spTree>
    <p:extLst>
      <p:ext uri="{BB962C8B-B14F-4D97-AF65-F5344CB8AC3E}">
        <p14:creationId xmlns:p14="http://schemas.microsoft.com/office/powerpoint/2010/main" val="3571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15" y="231125"/>
            <a:ext cx="8888785" cy="85725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a:t> DİŞ HEKİMLİĞİ </a:t>
            </a:r>
            <a:br>
              <a:rPr lang="tr-TR" b="1" dirty="0"/>
            </a:br>
            <a:r>
              <a:rPr lang="tr-TR" sz="2000" b="1" dirty="0"/>
              <a:t>BAŞARI SIRALAMASI VE NETLERİ</a:t>
            </a:r>
            <a:endParaRPr lang="id-ID" dirty="0"/>
          </a:p>
        </p:txBody>
      </p:sp>
      <p:pic>
        <p:nvPicPr>
          <p:cNvPr id="36" name="35 Resim" descr="LOGOSON7.png"/>
          <p:cNvPicPr>
            <a:picLocks noChangeAspect="1"/>
          </p:cNvPicPr>
          <p:nvPr/>
        </p:nvPicPr>
        <p:blipFill>
          <a:blip r:embed="rId3" cstate="print"/>
          <a:stretch>
            <a:fillRect/>
          </a:stretch>
        </p:blipFill>
        <p:spPr>
          <a:xfrm>
            <a:off x="8143323" y="4550918"/>
            <a:ext cx="821866"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a:solidFill>
                  <a:schemeClr val="tx1">
                    <a:lumMod val="75000"/>
                    <a:lumOff val="25000"/>
                  </a:schemeClr>
                </a:solidFill>
              </a:rPr>
              <a:t>www.rehberlikservisim.com</a:t>
            </a:r>
          </a:p>
        </p:txBody>
      </p:sp>
      <p:graphicFrame>
        <p:nvGraphicFramePr>
          <p:cNvPr id="5" name="Tablo 4">
            <a:extLst>
              <a:ext uri="{FF2B5EF4-FFF2-40B4-BE49-F238E27FC236}">
                <a16:creationId xmlns:a16="http://schemas.microsoft.com/office/drawing/2014/main" id="{B119DCEB-DB60-4B1B-A928-CAB54116B05B}"/>
              </a:ext>
            </a:extLst>
          </p:cNvPr>
          <p:cNvGraphicFramePr>
            <a:graphicFrameLocks noGrp="1"/>
          </p:cNvGraphicFramePr>
          <p:nvPr/>
        </p:nvGraphicFramePr>
        <p:xfrm>
          <a:off x="251519" y="1851671"/>
          <a:ext cx="8713671" cy="2285422"/>
        </p:xfrm>
        <a:graphic>
          <a:graphicData uri="http://schemas.openxmlformats.org/drawingml/2006/table">
            <a:tbl>
              <a:tblPr>
                <a:tableStyleId>{E8B1032C-EA38-4F05-BA0D-38AFFFC7BED3}</a:tableStyleId>
              </a:tblPr>
              <a:tblGrid>
                <a:gridCol w="525825">
                  <a:extLst>
                    <a:ext uri="{9D8B030D-6E8A-4147-A177-3AD203B41FA5}">
                      <a16:colId xmlns:a16="http://schemas.microsoft.com/office/drawing/2014/main" val="4077741070"/>
                    </a:ext>
                  </a:extLst>
                </a:gridCol>
                <a:gridCol w="2570520">
                  <a:extLst>
                    <a:ext uri="{9D8B030D-6E8A-4147-A177-3AD203B41FA5}">
                      <a16:colId xmlns:a16="http://schemas.microsoft.com/office/drawing/2014/main" val="637871821"/>
                    </a:ext>
                  </a:extLst>
                </a:gridCol>
                <a:gridCol w="864096">
                  <a:extLst>
                    <a:ext uri="{9D8B030D-6E8A-4147-A177-3AD203B41FA5}">
                      <a16:colId xmlns:a16="http://schemas.microsoft.com/office/drawing/2014/main" val="1007740401"/>
                    </a:ext>
                  </a:extLst>
                </a:gridCol>
                <a:gridCol w="475323">
                  <a:extLst>
                    <a:ext uri="{9D8B030D-6E8A-4147-A177-3AD203B41FA5}">
                      <a16:colId xmlns:a16="http://schemas.microsoft.com/office/drawing/2014/main" val="1831596060"/>
                    </a:ext>
                  </a:extLst>
                </a:gridCol>
                <a:gridCol w="475323">
                  <a:extLst>
                    <a:ext uri="{9D8B030D-6E8A-4147-A177-3AD203B41FA5}">
                      <a16:colId xmlns:a16="http://schemas.microsoft.com/office/drawing/2014/main" val="2913889713"/>
                    </a:ext>
                  </a:extLst>
                </a:gridCol>
                <a:gridCol w="475323">
                  <a:extLst>
                    <a:ext uri="{9D8B030D-6E8A-4147-A177-3AD203B41FA5}">
                      <a16:colId xmlns:a16="http://schemas.microsoft.com/office/drawing/2014/main" val="4003093894"/>
                    </a:ext>
                  </a:extLst>
                </a:gridCol>
                <a:gridCol w="475323">
                  <a:extLst>
                    <a:ext uri="{9D8B030D-6E8A-4147-A177-3AD203B41FA5}">
                      <a16:colId xmlns:a16="http://schemas.microsoft.com/office/drawing/2014/main" val="3431682350"/>
                    </a:ext>
                  </a:extLst>
                </a:gridCol>
                <a:gridCol w="475323">
                  <a:extLst>
                    <a:ext uri="{9D8B030D-6E8A-4147-A177-3AD203B41FA5}">
                      <a16:colId xmlns:a16="http://schemas.microsoft.com/office/drawing/2014/main" val="1956331424"/>
                    </a:ext>
                  </a:extLst>
                </a:gridCol>
                <a:gridCol w="475323">
                  <a:extLst>
                    <a:ext uri="{9D8B030D-6E8A-4147-A177-3AD203B41FA5}">
                      <a16:colId xmlns:a16="http://schemas.microsoft.com/office/drawing/2014/main" val="2991701058"/>
                    </a:ext>
                  </a:extLst>
                </a:gridCol>
                <a:gridCol w="475323">
                  <a:extLst>
                    <a:ext uri="{9D8B030D-6E8A-4147-A177-3AD203B41FA5}">
                      <a16:colId xmlns:a16="http://schemas.microsoft.com/office/drawing/2014/main" val="139873067"/>
                    </a:ext>
                  </a:extLst>
                </a:gridCol>
                <a:gridCol w="475323">
                  <a:extLst>
                    <a:ext uri="{9D8B030D-6E8A-4147-A177-3AD203B41FA5}">
                      <a16:colId xmlns:a16="http://schemas.microsoft.com/office/drawing/2014/main" val="2759362643"/>
                    </a:ext>
                  </a:extLst>
                </a:gridCol>
                <a:gridCol w="475323">
                  <a:extLst>
                    <a:ext uri="{9D8B030D-6E8A-4147-A177-3AD203B41FA5}">
                      <a16:colId xmlns:a16="http://schemas.microsoft.com/office/drawing/2014/main" val="3541913727"/>
                    </a:ext>
                  </a:extLst>
                </a:gridCol>
                <a:gridCol w="475323">
                  <a:extLst>
                    <a:ext uri="{9D8B030D-6E8A-4147-A177-3AD203B41FA5}">
                      <a16:colId xmlns:a16="http://schemas.microsoft.com/office/drawing/2014/main" val="642112372"/>
                    </a:ext>
                  </a:extLst>
                </a:gridCol>
              </a:tblGrid>
              <a:tr h="256909">
                <a:tc rowSpan="2">
                  <a:txBody>
                    <a:bodyPr/>
                    <a:lstStyle/>
                    <a:p>
                      <a:pPr algn="ctr" fontAlgn="ctr"/>
                      <a:r>
                        <a:rPr lang="tr-TR" sz="1100" b="0" u="none" strike="noStrike" dirty="0">
                          <a:solidFill>
                            <a:srgbClr val="FFFFFF"/>
                          </a:solidFill>
                          <a:effectLst/>
                        </a:rPr>
                        <a:t> </a:t>
                      </a:r>
                    </a:p>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000" b="1" u="none" strike="noStrike" dirty="0">
                          <a:solidFill>
                            <a:srgbClr val="FFFFFF"/>
                          </a:solidFill>
                          <a:effectLst/>
                        </a:rPr>
                        <a:t>Üniversite Adı</a:t>
                      </a:r>
                      <a:endParaRPr lang="tr-TR" sz="1000" b="1"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rowSpan="2">
                  <a:txBody>
                    <a:bodyPr/>
                    <a:lstStyle/>
                    <a:p>
                      <a:pPr algn="ctr" fontAlgn="ctr"/>
                      <a:r>
                        <a:rPr lang="tr-TR" sz="1100" b="0" u="none" strike="noStrike" dirty="0">
                          <a:solidFill>
                            <a:srgbClr val="FFFFFF"/>
                          </a:solidFill>
                          <a:effectLst/>
                        </a:rPr>
                        <a:t>Başarı </a:t>
                      </a:r>
                      <a:br>
                        <a:rPr lang="tr-TR" sz="1100" b="0" u="none" strike="noStrike" dirty="0">
                          <a:solidFill>
                            <a:srgbClr val="FFFFFF"/>
                          </a:solidFill>
                          <a:effectLst/>
                        </a:rPr>
                      </a:br>
                      <a:r>
                        <a:rPr lang="tr-TR" sz="1100" b="0" u="none" strike="noStrike" dirty="0">
                          <a:solidFill>
                            <a:srgbClr val="FFFFFF"/>
                          </a:solidFill>
                          <a:effectLst/>
                        </a:rPr>
                        <a:t>Sırası</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gridSpan="5">
                  <a:txBody>
                    <a:bodyPr/>
                    <a:lstStyle/>
                    <a:p>
                      <a:pPr algn="ctr" fontAlgn="ctr"/>
                      <a:r>
                        <a:rPr lang="tr-TR" sz="1100" b="0" u="none" strike="noStrike" dirty="0">
                          <a:solidFill>
                            <a:srgbClr val="FFFFFF"/>
                          </a:solidFill>
                          <a:effectLst/>
                        </a:rPr>
                        <a:t>TYT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100" b="0" u="none" strike="noStrike" dirty="0">
                          <a:solidFill>
                            <a:srgbClr val="FFFFFF"/>
                          </a:solidFill>
                          <a:effectLst/>
                        </a:rPr>
                        <a:t>AYT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177152"/>
                  </a:ext>
                </a:extLst>
              </a:tr>
              <a:tr h="781433">
                <a:tc vMerge="1">
                  <a:txBody>
                    <a:bodyPr/>
                    <a:lstStyle/>
                    <a:p>
                      <a:pPr algn="ctr" fontAlgn="ctr"/>
                      <a:r>
                        <a:rPr lang="tr-TR" sz="1100" b="0" u="none" strike="noStrike" dirty="0">
                          <a:solidFill>
                            <a:srgbClr val="FFFFFF"/>
                          </a:solidFill>
                          <a:effectLst/>
                        </a:rPr>
                        <a:t>S.N.</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vMerge="1">
                  <a:txBody>
                    <a:bodyPr/>
                    <a:lstStyle/>
                    <a:p>
                      <a:endParaRPr lang="tr-TR"/>
                    </a:p>
                  </a:txBody>
                  <a:tcPr/>
                </a:tc>
                <a:tc vMerge="1">
                  <a:txBody>
                    <a:bodyPr/>
                    <a:lstStyle/>
                    <a:p>
                      <a:endParaRPr lang="tr-TR"/>
                    </a:p>
                  </a:txBody>
                  <a:tcPr/>
                </a:tc>
                <a:tc>
                  <a:txBody>
                    <a:bodyPr/>
                    <a:lstStyle/>
                    <a:p>
                      <a:pPr algn="ctr" fontAlgn="ctr"/>
                      <a:r>
                        <a:rPr lang="tr-TR" sz="1100" b="0" u="none" strike="noStrike" dirty="0">
                          <a:solidFill>
                            <a:srgbClr val="FFFFFF"/>
                          </a:solidFill>
                          <a:effectLst/>
                        </a:rPr>
                        <a:t>Türk.</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Sos.</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u="none" strike="noStrike" dirty="0">
                          <a:solidFill>
                            <a:srgbClr val="FFFFFF"/>
                          </a:solidFill>
                          <a:effectLst/>
                        </a:rPr>
                        <a:t>Fen B.</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200" b="1" u="none" strike="noStrike" dirty="0">
                          <a:solidFill>
                            <a:srgbClr val="FFFFFF"/>
                          </a:solidFill>
                          <a:effectLst/>
                        </a:rPr>
                        <a:t> </a:t>
                      </a: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ctr" fontAlgn="ctr"/>
                      <a:r>
                        <a:rPr lang="tr-TR" sz="1100" b="0" u="none" strike="noStrike" dirty="0">
                          <a:solidFill>
                            <a:srgbClr val="FFFFFF"/>
                          </a:solidFill>
                          <a:effectLst/>
                        </a:rPr>
                        <a:t>Mat.</a:t>
                      </a:r>
                      <a:endParaRPr lang="tr-TR" sz="1100" b="0" i="0" u="none" strike="noStrike" dirty="0">
                        <a:solidFill>
                          <a:srgbClr val="FFFFFF"/>
                        </a:solidFill>
                        <a:effectLst/>
                        <a:latin typeface="Calibri" panose="020F0502020204030204" pitchFamily="34" charset="0"/>
                      </a:endParaRP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Fizik</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Kimya</a:t>
                      </a:r>
                    </a:p>
                  </a:txBody>
                  <a:tcPr marL="7620" marR="7620" marT="7620" marB="0" anchor="ctr">
                    <a:solidFill>
                      <a:schemeClr val="accent6">
                        <a:lumMod val="75000"/>
                      </a:schemeClr>
                    </a:solidFill>
                  </a:tcPr>
                </a:tc>
                <a:tc>
                  <a:txBody>
                    <a:bodyPr/>
                    <a:lstStyle/>
                    <a:p>
                      <a:pPr algn="ctr" fontAlgn="ctr"/>
                      <a:r>
                        <a:rPr lang="tr-TR" sz="1100" b="0" i="0" u="none" strike="noStrike" dirty="0">
                          <a:solidFill>
                            <a:srgbClr val="FFFFFF"/>
                          </a:solidFill>
                          <a:effectLst/>
                          <a:latin typeface="Calibri" panose="020F0502020204030204" pitchFamily="34" charset="0"/>
                        </a:rPr>
                        <a:t>Biy.</a:t>
                      </a:r>
                    </a:p>
                  </a:txBody>
                  <a:tcPr marL="7620" marR="7620" marT="7620" marB="0" anchor="ctr">
                    <a:solidFill>
                      <a:schemeClr val="accent6">
                        <a:lumMod val="75000"/>
                      </a:schemeClr>
                    </a:solidFill>
                  </a:tcPr>
                </a:tc>
                <a:tc>
                  <a:txBody>
                    <a:bodyPr/>
                    <a:lstStyle/>
                    <a:p>
                      <a:pPr algn="ctr" fontAlgn="ctr"/>
                      <a:r>
                        <a:rPr lang="tr-TR" sz="1200" b="1" u="none" strike="noStrike" dirty="0">
                          <a:ln>
                            <a:solidFill>
                              <a:sysClr val="windowText" lastClr="000000"/>
                            </a:solidFill>
                          </a:ln>
                          <a:solidFill>
                            <a:sysClr val="windowText" lastClr="000000"/>
                          </a:solidFill>
                          <a:effectLst/>
                        </a:rPr>
                        <a:t>Top.</a:t>
                      </a:r>
                      <a:endParaRPr lang="tr-TR" sz="1200" b="1" i="0" u="none" strike="noStrike" dirty="0">
                        <a:ln>
                          <a:solidFill>
                            <a:sysClr val="windowText" lastClr="000000"/>
                          </a:solidFill>
                        </a:ln>
                        <a:solidFill>
                          <a:sysClr val="windowText" lastClr="000000"/>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424654970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Yüksek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İSTANBUL ÜNİVERSİTESİ </a:t>
                      </a:r>
                      <a:r>
                        <a:rPr lang="tr-TR" sz="1500" b="0" i="0" kern="1200" dirty="0">
                          <a:solidFill>
                            <a:schemeClr val="tx1"/>
                          </a:solidFill>
                          <a:effectLst/>
                          <a:latin typeface="+mn-lt"/>
                          <a:ea typeface="+mn-ea"/>
                          <a:cs typeface="+mn-cs"/>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500" b="0" i="0" kern="1200" dirty="0">
                          <a:solidFill>
                            <a:schemeClr val="tx1"/>
                          </a:solidFill>
                          <a:effectLst/>
                          <a:latin typeface="+mn-lt"/>
                          <a:ea typeface="+mn-ea"/>
                          <a:cs typeface="+mn-cs"/>
                        </a:rPr>
                        <a:t>11.455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000" b="0" i="0" u="none" strike="noStrike" dirty="0">
                          <a:solidFill>
                            <a:srgbClr val="333333"/>
                          </a:solidFill>
                          <a:effectLst/>
                          <a:latin typeface="Calibri" panose="020F0502020204030204" pitchFamily="34" charset="0"/>
                        </a:rPr>
                        <a:t>26,5</a:t>
                      </a:r>
                    </a:p>
                  </a:txBody>
                  <a:tcPr marL="7620" marR="7620" marT="7620" marB="0" anchor="ctr"/>
                </a:tc>
                <a:tc>
                  <a:txBody>
                    <a:bodyPr/>
                    <a:lstStyle/>
                    <a:p>
                      <a:pPr algn="ctr" fontAlgn="ctr"/>
                      <a:r>
                        <a:rPr lang="tr-TR" sz="1000" b="0" i="0" u="none" strike="noStrike" dirty="0">
                          <a:solidFill>
                            <a:srgbClr val="333333"/>
                          </a:solidFill>
                          <a:effectLst/>
                          <a:latin typeface="Calibri" panose="020F0502020204030204" pitchFamily="34" charset="0"/>
                        </a:rPr>
                        <a:t>17,75</a:t>
                      </a:r>
                    </a:p>
                  </a:txBody>
                  <a:tcPr marL="7620" marR="7620" marT="7620" marB="0" anchor="ctr"/>
                </a:tc>
                <a:tc>
                  <a:txBody>
                    <a:bodyPr/>
                    <a:lstStyle/>
                    <a:p>
                      <a:pPr algn="ctr" fontAlgn="ctr"/>
                      <a:r>
                        <a:rPr lang="tr-TR" sz="1000" b="0" i="0" u="none" strike="noStrike" dirty="0">
                          <a:solidFill>
                            <a:srgbClr val="333333"/>
                          </a:solidFill>
                          <a:effectLst/>
                          <a:latin typeface="Calibri" panose="020F0502020204030204" pitchFamily="34" charset="0"/>
                        </a:rPr>
                        <a:t>20,25</a:t>
                      </a:r>
                    </a:p>
                  </a:txBody>
                  <a:tcPr marL="7620" marR="7620" marT="7620" marB="0" anchor="ctr"/>
                </a:tc>
                <a:tc>
                  <a:txBody>
                    <a:bodyPr/>
                    <a:lstStyle/>
                    <a:p>
                      <a:pPr algn="ctr" fontAlgn="ctr"/>
                      <a:r>
                        <a:rPr lang="tr-TR" sz="1000" b="0" i="0" u="none" strike="noStrike" dirty="0">
                          <a:solidFill>
                            <a:srgbClr val="333333"/>
                          </a:solidFill>
                          <a:effectLst/>
                          <a:latin typeface="Calibri" panose="020F0502020204030204" pitchFamily="34" charset="0"/>
                        </a:rPr>
                        <a:t>15,25</a:t>
                      </a:r>
                    </a:p>
                  </a:txBody>
                  <a:tcPr marL="7620" marR="7620" marT="7620" marB="0" anchor="ctr"/>
                </a:tc>
                <a:tc>
                  <a:txBody>
                    <a:bodyPr/>
                    <a:lstStyle/>
                    <a:p>
                      <a:pPr algn="ctr" fontAlgn="ctr"/>
                      <a:r>
                        <a:rPr lang="tr-TR" sz="900" b="1" i="0" u="none" strike="noStrike">
                          <a:solidFill>
                            <a:srgbClr val="333333"/>
                          </a:solidFill>
                          <a:effectLst/>
                          <a:latin typeface="Arial" panose="020B0604020202020204" pitchFamily="34" charset="0"/>
                        </a:rPr>
                        <a:t>80</a:t>
                      </a:r>
                    </a:p>
                  </a:txBody>
                  <a:tcPr marL="7620" marR="7620" marT="7620" marB="0" anchor="ctr">
                    <a:solidFill>
                      <a:schemeClr val="bg1">
                        <a:lumMod val="85000"/>
                      </a:schemeClr>
                    </a:solidFill>
                  </a:tcPr>
                </a:tc>
                <a:tc>
                  <a:txBody>
                    <a:bodyPr/>
                    <a:lstStyle/>
                    <a:p>
                      <a:pPr algn="ctr" fontAlgn="ctr"/>
                      <a:r>
                        <a:rPr lang="tr-TR" sz="1000" b="0" i="0" u="none" strike="noStrike" dirty="0">
                          <a:solidFill>
                            <a:srgbClr val="333333"/>
                          </a:solidFill>
                          <a:effectLst/>
                          <a:latin typeface="Calibri" panose="020F0502020204030204" pitchFamily="34" charset="0"/>
                        </a:rPr>
                        <a:t>31,25</a:t>
                      </a:r>
                    </a:p>
                  </a:txBody>
                  <a:tcPr marL="7620" marR="7620" marT="7620" marB="0" anchor="ctr"/>
                </a:tc>
                <a:tc>
                  <a:txBody>
                    <a:bodyPr/>
                    <a:lstStyle/>
                    <a:p>
                      <a:pPr algn="ctr" fontAlgn="ctr"/>
                      <a:r>
                        <a:rPr lang="tr-TR" sz="1000" b="0" i="0" u="none" strike="noStrike" dirty="0">
                          <a:solidFill>
                            <a:srgbClr val="333333"/>
                          </a:solidFill>
                          <a:effectLst/>
                          <a:latin typeface="Calibri" panose="020F0502020204030204" pitchFamily="34" charset="0"/>
                        </a:rPr>
                        <a:t>9</a:t>
                      </a:r>
                    </a:p>
                  </a:txBody>
                  <a:tcPr marL="7620" marR="7620" marT="7620" marB="0" anchor="ctr"/>
                </a:tc>
                <a:tc>
                  <a:txBody>
                    <a:bodyPr/>
                    <a:lstStyle/>
                    <a:p>
                      <a:pPr algn="ctr" fontAlgn="ctr"/>
                      <a:r>
                        <a:rPr lang="tr-TR" sz="1000" b="0" i="0" u="none" strike="noStrike">
                          <a:solidFill>
                            <a:srgbClr val="333333"/>
                          </a:solidFill>
                          <a:effectLst/>
                          <a:latin typeface="Calibri" panose="020F0502020204030204" pitchFamily="34" charset="0"/>
                        </a:rPr>
                        <a:t>11,75</a:t>
                      </a:r>
                    </a:p>
                  </a:txBody>
                  <a:tcPr marL="7620" marR="7620" marT="7620" marB="0" anchor="ctr"/>
                </a:tc>
                <a:tc>
                  <a:txBody>
                    <a:bodyPr/>
                    <a:lstStyle/>
                    <a:p>
                      <a:pPr algn="ctr" fontAlgn="ctr"/>
                      <a:r>
                        <a:rPr lang="tr-TR" sz="1000" b="0" i="0" u="none" strike="noStrike">
                          <a:solidFill>
                            <a:srgbClr val="333333"/>
                          </a:solidFill>
                          <a:effectLst/>
                          <a:latin typeface="Calibri" panose="020F0502020204030204" pitchFamily="34" charset="0"/>
                        </a:rPr>
                        <a:t>10,5</a:t>
                      </a:r>
                    </a:p>
                  </a:txBody>
                  <a:tcPr marL="7620" marR="7620" marT="7620" marB="0" anchor="ctr"/>
                </a:tc>
                <a:tc>
                  <a:txBody>
                    <a:bodyPr/>
                    <a:lstStyle/>
                    <a:p>
                      <a:pPr algn="ctr" fontAlgn="ctr"/>
                      <a:r>
                        <a:rPr lang="tr-TR" sz="1100" b="1" i="0" u="none" strike="noStrike" dirty="0">
                          <a:solidFill>
                            <a:srgbClr val="000000"/>
                          </a:solidFill>
                          <a:effectLst/>
                          <a:latin typeface="Calibri" panose="020F0502020204030204" pitchFamily="34" charset="0"/>
                        </a:rPr>
                        <a:t>63</a:t>
                      </a:r>
                    </a:p>
                  </a:txBody>
                  <a:tcPr marL="7620" marR="7620" marT="7620" marB="0" anchor="ctr">
                    <a:solidFill>
                      <a:schemeClr val="bg1">
                        <a:lumMod val="85000"/>
                      </a:schemeClr>
                    </a:solidFill>
                  </a:tcPr>
                </a:tc>
                <a:extLst>
                  <a:ext uri="{0D108BD9-81ED-4DB2-BD59-A6C34878D82A}">
                    <a16:rowId xmlns:a16="http://schemas.microsoft.com/office/drawing/2014/main" val="715518957"/>
                  </a:ext>
                </a:extLst>
              </a:tr>
              <a:tr h="623540">
                <a:tc>
                  <a:txBody>
                    <a:bodyPr/>
                    <a:lstStyle/>
                    <a:p>
                      <a:pPr algn="ctr" fontAlgn="ctr"/>
                      <a:r>
                        <a:rPr lang="tr-TR" sz="1100" b="0" i="0" u="none" strike="noStrike" dirty="0">
                          <a:solidFill>
                            <a:srgbClr val="000000"/>
                          </a:solidFill>
                          <a:effectLst/>
                          <a:latin typeface="Calibri" panose="020F0502020204030204" pitchFamily="34" charset="0"/>
                        </a:rPr>
                        <a:t>En Düşük</a:t>
                      </a:r>
                    </a:p>
                  </a:txBody>
                  <a:tcPr marL="7620" marR="7620" marT="7620" marB="0" anchor="ctr"/>
                </a:tc>
                <a:tc>
                  <a:txBody>
                    <a:bodyPr/>
                    <a:lstStyle/>
                    <a:p>
                      <a:pPr algn="ctr" fontAlgn="ctr"/>
                      <a:r>
                        <a:rPr lang="tr-TR" sz="1500" b="1" i="0" kern="1200" dirty="0">
                          <a:solidFill>
                            <a:schemeClr val="tx1"/>
                          </a:solidFill>
                          <a:effectLst/>
                          <a:latin typeface="+mn-lt"/>
                          <a:ea typeface="+mn-ea"/>
                          <a:cs typeface="+mn-cs"/>
                        </a:rPr>
                        <a:t>KAFKAS ÜNİVERSİTESİ </a:t>
                      </a:r>
                      <a:r>
                        <a:rPr lang="tr-TR" sz="1500" b="0" i="0" kern="1200" dirty="0">
                          <a:solidFill>
                            <a:schemeClr val="tx1"/>
                          </a:solidFill>
                          <a:effectLst/>
                          <a:latin typeface="+mn-lt"/>
                          <a:ea typeface="+mn-ea"/>
                          <a:cs typeface="+mn-cs"/>
                        </a:rPr>
                        <a:t> </a:t>
                      </a:r>
                      <a:endParaRPr lang="tr-TR"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marL="0" algn="ctr" defTabSz="755898" rtl="0" eaLnBrk="1" fontAlgn="ctr" latinLnBrk="0" hangingPunct="1"/>
                      <a:r>
                        <a:rPr lang="tr-TR" sz="1500" b="0" i="0" kern="1200" dirty="0">
                          <a:solidFill>
                            <a:schemeClr val="tx1"/>
                          </a:solidFill>
                          <a:effectLst/>
                          <a:latin typeface="+mn-lt"/>
                          <a:ea typeface="+mn-ea"/>
                          <a:cs typeface="+mn-cs"/>
                        </a:rPr>
                        <a:t>36.253</a:t>
                      </a:r>
                    </a:p>
                  </a:txBody>
                  <a:tcPr marL="0" marR="0" marT="0" marB="0" anchor="ctr"/>
                </a:tc>
                <a:tc>
                  <a:txBody>
                    <a:bodyPr/>
                    <a:lstStyle/>
                    <a:p>
                      <a:pPr algn="ctr" fontAlgn="ctr"/>
                      <a:r>
                        <a:rPr lang="tr-TR" sz="1000" b="0" i="0" u="none" strike="noStrike" dirty="0">
                          <a:solidFill>
                            <a:srgbClr val="333333"/>
                          </a:solidFill>
                          <a:effectLst/>
                          <a:latin typeface="Calibri" panose="020F0502020204030204" pitchFamily="34" charset="0"/>
                        </a:rPr>
                        <a:t>28,75</a:t>
                      </a:r>
                    </a:p>
                  </a:txBody>
                  <a:tcPr marL="0" marR="0" marT="0" marB="0" anchor="ctr"/>
                </a:tc>
                <a:tc>
                  <a:txBody>
                    <a:bodyPr/>
                    <a:lstStyle/>
                    <a:p>
                      <a:pPr algn="ctr" fontAlgn="ctr"/>
                      <a:r>
                        <a:rPr lang="tr-TR" sz="1000" b="0" i="0" u="none" strike="noStrike">
                          <a:solidFill>
                            <a:srgbClr val="333333"/>
                          </a:solidFill>
                          <a:effectLst/>
                          <a:latin typeface="Calibri" panose="020F0502020204030204" pitchFamily="34" charset="0"/>
                        </a:rPr>
                        <a:t>15</a:t>
                      </a:r>
                    </a:p>
                  </a:txBody>
                  <a:tcPr marL="0" marR="0" marT="0" marB="0" anchor="ctr"/>
                </a:tc>
                <a:tc>
                  <a:txBody>
                    <a:bodyPr/>
                    <a:lstStyle/>
                    <a:p>
                      <a:pPr algn="ctr" fontAlgn="ctr"/>
                      <a:r>
                        <a:rPr lang="tr-TR" sz="1000" b="0" i="0" u="none" strike="noStrike">
                          <a:solidFill>
                            <a:srgbClr val="333333"/>
                          </a:solidFill>
                          <a:effectLst/>
                          <a:latin typeface="Calibri" panose="020F0502020204030204" pitchFamily="34" charset="0"/>
                        </a:rPr>
                        <a:t>23,5</a:t>
                      </a:r>
                    </a:p>
                  </a:txBody>
                  <a:tcPr marL="0" marR="0" marT="0" marB="0" anchor="ctr"/>
                </a:tc>
                <a:tc>
                  <a:txBody>
                    <a:bodyPr/>
                    <a:lstStyle/>
                    <a:p>
                      <a:pPr algn="ctr" fontAlgn="ctr"/>
                      <a:r>
                        <a:rPr lang="tr-TR" sz="1000" b="0" i="0" u="none" strike="noStrike" dirty="0">
                          <a:solidFill>
                            <a:srgbClr val="333333"/>
                          </a:solidFill>
                          <a:effectLst/>
                          <a:latin typeface="Calibri" panose="020F0502020204030204" pitchFamily="34" charset="0"/>
                        </a:rPr>
                        <a:t>13,75</a:t>
                      </a:r>
                    </a:p>
                  </a:txBody>
                  <a:tcPr marL="0" marR="0" marT="0" marB="0" anchor="ctr"/>
                </a:tc>
                <a:tc>
                  <a:txBody>
                    <a:bodyPr/>
                    <a:lstStyle/>
                    <a:p>
                      <a:pPr algn="ctr" fontAlgn="ctr"/>
                      <a:r>
                        <a:rPr lang="tr-TR" sz="900" b="1" i="0" u="none" strike="noStrike" dirty="0">
                          <a:solidFill>
                            <a:srgbClr val="333333"/>
                          </a:solidFill>
                          <a:effectLst/>
                          <a:latin typeface="Arial" panose="020B0604020202020204" pitchFamily="34" charset="0"/>
                        </a:rPr>
                        <a:t>81</a:t>
                      </a:r>
                    </a:p>
                  </a:txBody>
                  <a:tcPr marL="0" marR="0" marT="0" marB="0" anchor="ctr">
                    <a:solidFill>
                      <a:schemeClr val="bg1">
                        <a:lumMod val="85000"/>
                      </a:schemeClr>
                    </a:solidFill>
                  </a:tcPr>
                </a:tc>
                <a:tc>
                  <a:txBody>
                    <a:bodyPr/>
                    <a:lstStyle/>
                    <a:p>
                      <a:pPr algn="ctr" fontAlgn="ctr"/>
                      <a:r>
                        <a:rPr lang="tr-TR" sz="1000" b="0" i="0" u="none" strike="noStrike" dirty="0">
                          <a:solidFill>
                            <a:srgbClr val="333333"/>
                          </a:solidFill>
                          <a:effectLst/>
                          <a:latin typeface="Calibri" panose="020F0502020204030204" pitchFamily="34" charset="0"/>
                        </a:rPr>
                        <a:t>20,25</a:t>
                      </a:r>
                    </a:p>
                  </a:txBody>
                  <a:tcPr marL="0" marR="0" marT="0" marB="0" anchor="ctr"/>
                </a:tc>
                <a:tc>
                  <a:txBody>
                    <a:bodyPr/>
                    <a:lstStyle/>
                    <a:p>
                      <a:pPr algn="ctr" fontAlgn="ctr"/>
                      <a:r>
                        <a:rPr lang="tr-TR" sz="1000" b="0" i="0" u="none" strike="noStrike" dirty="0">
                          <a:solidFill>
                            <a:srgbClr val="333333"/>
                          </a:solidFill>
                          <a:effectLst/>
                          <a:latin typeface="Calibri" panose="020F0502020204030204" pitchFamily="34" charset="0"/>
                        </a:rPr>
                        <a:t>7,75</a:t>
                      </a:r>
                    </a:p>
                  </a:txBody>
                  <a:tcPr marL="0" marR="0" marT="0" marB="0" anchor="ctr"/>
                </a:tc>
                <a:tc>
                  <a:txBody>
                    <a:bodyPr/>
                    <a:lstStyle/>
                    <a:p>
                      <a:pPr algn="ctr" fontAlgn="ctr"/>
                      <a:r>
                        <a:rPr lang="tr-TR" sz="1000" b="0" i="0" u="none" strike="noStrike" dirty="0">
                          <a:solidFill>
                            <a:srgbClr val="333333"/>
                          </a:solidFill>
                          <a:effectLst/>
                          <a:latin typeface="Calibri" panose="020F0502020204030204" pitchFamily="34" charset="0"/>
                        </a:rPr>
                        <a:t>10,5</a:t>
                      </a:r>
                    </a:p>
                  </a:txBody>
                  <a:tcPr marL="0" marR="0" marT="0" marB="0" anchor="ctr"/>
                </a:tc>
                <a:tc>
                  <a:txBody>
                    <a:bodyPr/>
                    <a:lstStyle/>
                    <a:p>
                      <a:pPr algn="ctr" fontAlgn="ctr"/>
                      <a:r>
                        <a:rPr lang="tr-TR" sz="1000" b="0" i="0" u="none" strike="noStrike" dirty="0">
                          <a:solidFill>
                            <a:srgbClr val="333333"/>
                          </a:solidFill>
                          <a:effectLst/>
                          <a:latin typeface="Calibri" panose="020F0502020204030204" pitchFamily="34" charset="0"/>
                        </a:rPr>
                        <a:t>10,5</a:t>
                      </a:r>
                    </a:p>
                  </a:txBody>
                  <a:tcPr marL="0" marR="0" marT="0" marB="0" anchor="ctr"/>
                </a:tc>
                <a:tc>
                  <a:txBody>
                    <a:bodyPr/>
                    <a:lstStyle/>
                    <a:p>
                      <a:pPr algn="ctr" fontAlgn="ctr"/>
                      <a:r>
                        <a:rPr lang="tr-TR" sz="1100" b="1" i="0" u="none" strike="noStrike" dirty="0">
                          <a:solidFill>
                            <a:srgbClr val="000000"/>
                          </a:solidFill>
                          <a:effectLst/>
                          <a:latin typeface="Calibri" panose="020F0502020204030204" pitchFamily="34" charset="0"/>
                        </a:rPr>
                        <a:t>49</a:t>
                      </a:r>
                    </a:p>
                  </a:txBody>
                  <a:tcPr marL="0" marR="0" marT="0" marB="0" anchor="ctr">
                    <a:solidFill>
                      <a:schemeClr val="bg1">
                        <a:lumMod val="85000"/>
                      </a:schemeClr>
                    </a:solidFill>
                  </a:tcPr>
                </a:tc>
                <a:extLst>
                  <a:ext uri="{0D108BD9-81ED-4DB2-BD59-A6C34878D82A}">
                    <a16:rowId xmlns:a16="http://schemas.microsoft.com/office/drawing/2014/main" val="1484696133"/>
                  </a:ext>
                </a:extLst>
              </a:tr>
            </a:tbl>
          </a:graphicData>
        </a:graphic>
      </p:graphicFrame>
      <p:sp>
        <p:nvSpPr>
          <p:cNvPr id="8" name="34 Oval">
            <a:extLst>
              <a:ext uri="{FF2B5EF4-FFF2-40B4-BE49-F238E27FC236}">
                <a16:creationId xmlns:a16="http://schemas.microsoft.com/office/drawing/2014/main" id="{E810069D-68AE-4DDA-A79B-68EF78079CA1}"/>
              </a:ext>
            </a:extLst>
          </p:cNvPr>
          <p:cNvSpPr/>
          <p:nvPr/>
        </p:nvSpPr>
        <p:spPr>
          <a:xfrm>
            <a:off x="0" y="-28985"/>
            <a:ext cx="1486089" cy="1462194"/>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Tree>
    <p:extLst>
      <p:ext uri="{BB962C8B-B14F-4D97-AF65-F5344CB8AC3E}">
        <p14:creationId xmlns:p14="http://schemas.microsoft.com/office/powerpoint/2010/main" val="206131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is Teması">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Damla</Template>
  <TotalTime>837</TotalTime>
  <Words>6021</Words>
  <Application>Microsoft Office PowerPoint</Application>
  <PresentationFormat>Ekran Gösterisi (16:9)</PresentationFormat>
  <Paragraphs>829</Paragraphs>
  <Slides>58</Slides>
  <Notes>14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58</vt:i4>
      </vt:variant>
    </vt:vector>
  </HeadingPairs>
  <TitlesOfParts>
    <vt:vector size="62" baseType="lpstr">
      <vt:lpstr>Arial</vt:lpstr>
      <vt:lpstr>Calibri</vt:lpstr>
      <vt:lpstr>Times New Roman</vt:lpstr>
      <vt:lpstr>Ofis Teması</vt:lpstr>
      <vt:lpstr>PowerPoint Sunusu</vt:lpstr>
      <vt:lpstr>PowerPoint Sunusu</vt:lpstr>
      <vt:lpstr>TIP</vt:lpstr>
      <vt:lpstr>TIP</vt:lpstr>
      <vt:lpstr> TIP BAŞARI SIRALAMASI VE NETLERİ</vt:lpstr>
      <vt:lpstr>PowerPoint Sunusu</vt:lpstr>
      <vt:lpstr>DİŞ HEKİMLİĞİ</vt:lpstr>
      <vt:lpstr>DİŞ HEKİMLİĞİ</vt:lpstr>
      <vt:lpstr> DİŞ HEKİMLİĞİ  BAŞARI SIRALAMASI VE NETLERİ</vt:lpstr>
      <vt:lpstr>PowerPoint Sunusu</vt:lpstr>
      <vt:lpstr>BİLGİSAYAR MÜHENDİSLİĞİ</vt:lpstr>
      <vt:lpstr>BİLGİSAYAR MÜHENDİSLİĞİ</vt:lpstr>
      <vt:lpstr> BİLGİSAYAR MÜHENDİSLİĞİ BAŞARI SIRALAMASI VE NETLERİ</vt:lpstr>
      <vt:lpstr>PowerPoint Sunusu</vt:lpstr>
      <vt:lpstr>YAPAY ZEKÂ MÜHENDİSLİĞİ</vt:lpstr>
      <vt:lpstr>YAPAY ZEKÂ MÜHENDİSLİĞİ</vt:lpstr>
      <vt:lpstr> YAPAY ZEKA MÜHENDİSLİĞİ BAŞARI SIRALAMASI VE NETLERİ</vt:lpstr>
      <vt:lpstr>PowerPoint Sunusu</vt:lpstr>
      <vt:lpstr>YAZILIM MÜHENDİSLİĞİ</vt:lpstr>
      <vt:lpstr>YAZILIM MÜHENDİSLİĞİ</vt:lpstr>
      <vt:lpstr> YAZILIM MÜHENDİSLİĞİ  BAŞARI SIRALAMASI VE NETLERİ</vt:lpstr>
      <vt:lpstr>PowerPoint Sunusu</vt:lpstr>
      <vt:lpstr>PİLOT</vt:lpstr>
      <vt:lpstr>PİLOT</vt:lpstr>
      <vt:lpstr> PİLOTAJ BAŞARI SIRALAMASI VE NETLERİ</vt:lpstr>
      <vt:lpstr>PowerPoint Sunusu</vt:lpstr>
      <vt:lpstr>MİMARLIK</vt:lpstr>
      <vt:lpstr>MİMARLIK</vt:lpstr>
      <vt:lpstr> MİMARLIK BAŞARI SIRALAMASI VE NETLERİ</vt:lpstr>
      <vt:lpstr>PowerPoint Sunusu</vt:lpstr>
      <vt:lpstr>ECZACILIK</vt:lpstr>
      <vt:lpstr>ECZACILIK</vt:lpstr>
      <vt:lpstr> ECZACILIK BAŞARI SIRALAMASI VE NETLERİ</vt:lpstr>
      <vt:lpstr>PowerPoint Sunusu</vt:lpstr>
      <vt:lpstr>HEMŞİRELİK</vt:lpstr>
      <vt:lpstr>HEMŞİRELİK</vt:lpstr>
      <vt:lpstr>HEMŞİRELİK BAŞARI SIRALAMASI VE NETLERİ</vt:lpstr>
      <vt:lpstr>PowerPoint Sunusu</vt:lpstr>
      <vt:lpstr>ERGOTERAPİ</vt:lpstr>
      <vt:lpstr>ERGOTERAPİ</vt:lpstr>
      <vt:lpstr> BAŞARI SIRALAMASI VE NETLERİ</vt:lpstr>
      <vt:lpstr>PowerPoint Sunusu</vt:lpstr>
      <vt:lpstr>HUKUK</vt:lpstr>
      <vt:lpstr>HUKUK</vt:lpstr>
      <vt:lpstr>HUKUK BAŞARI SIRALAMASI VE NETLERİ</vt:lpstr>
      <vt:lpstr>PowerPoint Sunusu</vt:lpstr>
      <vt:lpstr>REHBERLİK VE PSİKJOLOJİK DANIŞMANLIK</vt:lpstr>
      <vt:lpstr>REHBERLİK VE PSİKJOLOJİK DANIŞMANLIK</vt:lpstr>
      <vt:lpstr> PDR BAŞARI SIRALAMASI VE NETLERİ</vt:lpstr>
      <vt:lpstr>PowerPoint Sunusu</vt:lpstr>
      <vt:lpstr>PSİKOLOJİ</vt:lpstr>
      <vt:lpstr>PSİKOLOJİ</vt:lpstr>
      <vt:lpstr>PSİKOLOJİ BAŞARI SIRALAMASI VE NETLERİ</vt:lpstr>
      <vt:lpstr>PowerPoint Sunusu</vt:lpstr>
      <vt:lpstr>ÖZEL EĞİTİM ÖĞRETMENLİĞİ</vt:lpstr>
      <vt:lpstr>ÖZEL EĞİTİM ÖĞRETMENLİĞİ</vt:lpstr>
      <vt:lpstr>ÖZEL EĞİTİM ÖĞRETMENLİĞİ  BAŞARI SIRALAMASI VE NETLERİ</vt:lpstr>
      <vt:lpstr>SUNUMUMUZ BİTMİŞTİR…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dc:title>
  <dc:creator>muhammed</dc:creator>
  <cp:lastModifiedBy>MUHAMMET YAVUZ</cp:lastModifiedBy>
  <cp:revision>72</cp:revision>
  <dcterms:created xsi:type="dcterms:W3CDTF">2018-10-31T18:46:26Z</dcterms:created>
  <dcterms:modified xsi:type="dcterms:W3CDTF">2021-12-19T14:36:37Z</dcterms:modified>
</cp:coreProperties>
</file>