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256" r:id="rId2"/>
    <p:sldId id="257" r:id="rId3"/>
    <p:sldId id="260" r:id="rId4"/>
    <p:sldId id="261" r:id="rId5"/>
    <p:sldId id="262" r:id="rId6"/>
    <p:sldId id="263" r:id="rId7"/>
    <p:sldId id="265" r:id="rId8"/>
    <p:sldId id="274" r:id="rId9"/>
    <p:sldId id="267" r:id="rId10"/>
    <p:sldId id="268" r:id="rId11"/>
    <p:sldId id="273" r:id="rId12"/>
    <p:sldId id="272" r:id="rId13"/>
    <p:sldId id="269" r:id="rId14"/>
    <p:sldId id="270" r:id="rId15"/>
    <p:sldId id="289" r:id="rId16"/>
    <p:sldId id="290" r:id="rId17"/>
    <p:sldId id="259" r:id="rId18"/>
    <p:sldId id="271" r:id="rId19"/>
    <p:sldId id="276" r:id="rId20"/>
    <p:sldId id="277" r:id="rId21"/>
    <p:sldId id="278" r:id="rId22"/>
    <p:sldId id="279" r:id="rId23"/>
    <p:sldId id="280" r:id="rId24"/>
    <p:sldId id="281" r:id="rId25"/>
    <p:sldId id="291" r:id="rId26"/>
    <p:sldId id="287" r:id="rId27"/>
    <p:sldId id="288"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3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322DC-CC23-4753-A8B8-E3C7C5FAFBDF}" type="datetimeFigureOut">
              <a:rPr lang="tr-TR" smtClean="0"/>
              <a:t>23.06.2019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ABCCE-42E3-42CA-BDD9-7DCF2E7E7127}" type="slidenum">
              <a:rPr lang="tr-TR" smtClean="0"/>
              <a:t>‹#›</a:t>
            </a:fld>
            <a:endParaRPr lang="tr-TR"/>
          </a:p>
        </p:txBody>
      </p:sp>
    </p:spTree>
    <p:extLst>
      <p:ext uri="{BB962C8B-B14F-4D97-AF65-F5344CB8AC3E}">
        <p14:creationId xmlns:p14="http://schemas.microsoft.com/office/powerpoint/2010/main" val="185642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A0ABCCE-42E3-42CA-BDD9-7DCF2E7E7127}" type="slidenum">
              <a:rPr lang="tr-TR" smtClean="0"/>
              <a:t>4</a:t>
            </a:fld>
            <a:endParaRPr lang="tr-TR"/>
          </a:p>
        </p:txBody>
      </p:sp>
    </p:spTree>
    <p:extLst>
      <p:ext uri="{BB962C8B-B14F-4D97-AF65-F5344CB8AC3E}">
        <p14:creationId xmlns:p14="http://schemas.microsoft.com/office/powerpoint/2010/main" val="2370762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7F1A7DD-9074-4BA8-829B-0BC87BC584EC}" type="datetime1">
              <a:rPr lang="tr-TR" smtClean="0"/>
              <a:t>23.06.2019</a:t>
            </a:fld>
            <a:endParaRPr lang="tr-TR"/>
          </a:p>
        </p:txBody>
      </p:sp>
      <p:sp>
        <p:nvSpPr>
          <p:cNvPr id="5" name="Altbilgi Yer Tutucusu 4"/>
          <p:cNvSpPr>
            <a:spLocks noGrp="1"/>
          </p:cNvSpPr>
          <p:nvPr>
            <p:ph type="ftr" sz="quarter" idx="11"/>
          </p:nvPr>
        </p:nvSpPr>
        <p:spPr/>
        <p:txBody>
          <a:bodyPr/>
          <a:lstStyle/>
          <a:p>
            <a:r>
              <a:rPr lang="tr-TR" smtClean="0"/>
              <a:t>rehberlikservisim.com</a:t>
            </a:r>
            <a:endParaRPr lang="tr-TR"/>
          </a:p>
        </p:txBody>
      </p:sp>
      <p:sp>
        <p:nvSpPr>
          <p:cNvPr id="6" name="Slayt Numarası Yer Tutucusu 5"/>
          <p:cNvSpPr>
            <a:spLocks noGrp="1"/>
          </p:cNvSpPr>
          <p:nvPr>
            <p:ph type="sldNum" sz="quarter" idx="12"/>
          </p:nvPr>
        </p:nvSpPr>
        <p:spPr/>
        <p:txBody>
          <a:bodyPr/>
          <a:lstStyle/>
          <a:p>
            <a:fld id="{2BF5F33C-A97D-405E-B433-BCAC970382E1}" type="slidenum">
              <a:rPr lang="tr-TR" smtClean="0"/>
              <a:t>‹#›</a:t>
            </a:fld>
            <a:endParaRPr lang="tr-TR"/>
          </a:p>
        </p:txBody>
      </p:sp>
    </p:spTree>
    <p:extLst>
      <p:ext uri="{BB962C8B-B14F-4D97-AF65-F5344CB8AC3E}">
        <p14:creationId xmlns:p14="http://schemas.microsoft.com/office/powerpoint/2010/main" val="16229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A2EB5B7-52D6-4330-ADA2-D21C3B4E7EC8}" type="datetime1">
              <a:rPr lang="tr-TR" smtClean="0"/>
              <a:t>23.06.2019</a:t>
            </a:fld>
            <a:endParaRPr lang="tr-TR"/>
          </a:p>
        </p:txBody>
      </p:sp>
      <p:sp>
        <p:nvSpPr>
          <p:cNvPr id="5" name="Altbilgi Yer Tutucusu 4"/>
          <p:cNvSpPr>
            <a:spLocks noGrp="1"/>
          </p:cNvSpPr>
          <p:nvPr>
            <p:ph type="ftr" sz="quarter" idx="11"/>
          </p:nvPr>
        </p:nvSpPr>
        <p:spPr/>
        <p:txBody>
          <a:bodyPr/>
          <a:lstStyle/>
          <a:p>
            <a:r>
              <a:rPr lang="tr-TR" smtClean="0"/>
              <a:t>rehberlikservisim.com</a:t>
            </a:r>
            <a:endParaRPr lang="tr-TR"/>
          </a:p>
        </p:txBody>
      </p:sp>
      <p:sp>
        <p:nvSpPr>
          <p:cNvPr id="6" name="Slayt Numarası Yer Tutucusu 5"/>
          <p:cNvSpPr>
            <a:spLocks noGrp="1"/>
          </p:cNvSpPr>
          <p:nvPr>
            <p:ph type="sldNum" sz="quarter" idx="12"/>
          </p:nvPr>
        </p:nvSpPr>
        <p:spPr/>
        <p:txBody>
          <a:bodyPr/>
          <a:lstStyle/>
          <a:p>
            <a:fld id="{2BF5F33C-A97D-405E-B433-BCAC970382E1}" type="slidenum">
              <a:rPr lang="tr-TR" smtClean="0"/>
              <a:t>‹#›</a:t>
            </a:fld>
            <a:endParaRPr lang="tr-TR"/>
          </a:p>
        </p:txBody>
      </p:sp>
    </p:spTree>
    <p:extLst>
      <p:ext uri="{BB962C8B-B14F-4D97-AF65-F5344CB8AC3E}">
        <p14:creationId xmlns:p14="http://schemas.microsoft.com/office/powerpoint/2010/main" val="329816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A6B6040-0B9D-43C8-9538-C2AD314FFAB6}" type="datetime1">
              <a:rPr lang="tr-TR" smtClean="0"/>
              <a:t>23.06.2019</a:t>
            </a:fld>
            <a:endParaRPr lang="tr-TR"/>
          </a:p>
        </p:txBody>
      </p:sp>
      <p:sp>
        <p:nvSpPr>
          <p:cNvPr id="5" name="Altbilgi Yer Tutucusu 4"/>
          <p:cNvSpPr>
            <a:spLocks noGrp="1"/>
          </p:cNvSpPr>
          <p:nvPr>
            <p:ph type="ftr" sz="quarter" idx="11"/>
          </p:nvPr>
        </p:nvSpPr>
        <p:spPr/>
        <p:txBody>
          <a:bodyPr/>
          <a:lstStyle/>
          <a:p>
            <a:r>
              <a:rPr lang="tr-TR" smtClean="0"/>
              <a:t>rehberlikservisim.com</a:t>
            </a:r>
            <a:endParaRPr lang="tr-TR"/>
          </a:p>
        </p:txBody>
      </p:sp>
      <p:sp>
        <p:nvSpPr>
          <p:cNvPr id="6" name="Slayt Numarası Yer Tutucusu 5"/>
          <p:cNvSpPr>
            <a:spLocks noGrp="1"/>
          </p:cNvSpPr>
          <p:nvPr>
            <p:ph type="sldNum" sz="quarter" idx="12"/>
          </p:nvPr>
        </p:nvSpPr>
        <p:spPr/>
        <p:txBody>
          <a:bodyPr/>
          <a:lstStyle/>
          <a:p>
            <a:fld id="{2BF5F33C-A97D-405E-B433-BCAC970382E1}" type="slidenum">
              <a:rPr lang="tr-TR" smtClean="0"/>
              <a:t>‹#›</a:t>
            </a:fld>
            <a:endParaRPr lang="tr-TR"/>
          </a:p>
        </p:txBody>
      </p:sp>
    </p:spTree>
    <p:extLst>
      <p:ext uri="{BB962C8B-B14F-4D97-AF65-F5344CB8AC3E}">
        <p14:creationId xmlns:p14="http://schemas.microsoft.com/office/powerpoint/2010/main" val="358870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E3055AD-6149-4386-951F-22CA7E75F505}" type="datetime1">
              <a:rPr lang="tr-TR" smtClean="0"/>
              <a:t>23.06.2019</a:t>
            </a:fld>
            <a:endParaRPr lang="tr-TR"/>
          </a:p>
        </p:txBody>
      </p:sp>
      <p:sp>
        <p:nvSpPr>
          <p:cNvPr id="5" name="Altbilgi Yer Tutucusu 4"/>
          <p:cNvSpPr>
            <a:spLocks noGrp="1"/>
          </p:cNvSpPr>
          <p:nvPr>
            <p:ph type="ftr" sz="quarter" idx="11"/>
          </p:nvPr>
        </p:nvSpPr>
        <p:spPr/>
        <p:txBody>
          <a:bodyPr/>
          <a:lstStyle/>
          <a:p>
            <a:r>
              <a:rPr lang="tr-TR" smtClean="0"/>
              <a:t>rehberlikservisim.com</a:t>
            </a:r>
            <a:endParaRPr lang="tr-TR"/>
          </a:p>
        </p:txBody>
      </p:sp>
      <p:sp>
        <p:nvSpPr>
          <p:cNvPr id="6" name="Slayt Numarası Yer Tutucusu 5"/>
          <p:cNvSpPr>
            <a:spLocks noGrp="1"/>
          </p:cNvSpPr>
          <p:nvPr>
            <p:ph type="sldNum" sz="quarter" idx="12"/>
          </p:nvPr>
        </p:nvSpPr>
        <p:spPr/>
        <p:txBody>
          <a:bodyPr/>
          <a:lstStyle/>
          <a:p>
            <a:fld id="{2BF5F33C-A97D-405E-B433-BCAC970382E1}" type="slidenum">
              <a:rPr lang="tr-TR" smtClean="0"/>
              <a:t>‹#›</a:t>
            </a:fld>
            <a:endParaRPr lang="tr-TR"/>
          </a:p>
        </p:txBody>
      </p:sp>
    </p:spTree>
    <p:extLst>
      <p:ext uri="{BB962C8B-B14F-4D97-AF65-F5344CB8AC3E}">
        <p14:creationId xmlns:p14="http://schemas.microsoft.com/office/powerpoint/2010/main" val="66127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AA5CE7F-3127-4A46-BA13-9C2549C0F799}" type="datetime1">
              <a:rPr lang="tr-TR" smtClean="0"/>
              <a:t>23.06.2019</a:t>
            </a:fld>
            <a:endParaRPr lang="tr-TR"/>
          </a:p>
        </p:txBody>
      </p:sp>
      <p:sp>
        <p:nvSpPr>
          <p:cNvPr id="5" name="Altbilgi Yer Tutucusu 4"/>
          <p:cNvSpPr>
            <a:spLocks noGrp="1"/>
          </p:cNvSpPr>
          <p:nvPr>
            <p:ph type="ftr" sz="quarter" idx="11"/>
          </p:nvPr>
        </p:nvSpPr>
        <p:spPr/>
        <p:txBody>
          <a:bodyPr/>
          <a:lstStyle/>
          <a:p>
            <a:r>
              <a:rPr lang="tr-TR" smtClean="0"/>
              <a:t>rehberlikservisim.com</a:t>
            </a:r>
            <a:endParaRPr lang="tr-TR"/>
          </a:p>
        </p:txBody>
      </p:sp>
      <p:sp>
        <p:nvSpPr>
          <p:cNvPr id="6" name="Slayt Numarası Yer Tutucusu 5"/>
          <p:cNvSpPr>
            <a:spLocks noGrp="1"/>
          </p:cNvSpPr>
          <p:nvPr>
            <p:ph type="sldNum" sz="quarter" idx="12"/>
          </p:nvPr>
        </p:nvSpPr>
        <p:spPr/>
        <p:txBody>
          <a:bodyPr/>
          <a:lstStyle/>
          <a:p>
            <a:fld id="{2BF5F33C-A97D-405E-B433-BCAC970382E1}" type="slidenum">
              <a:rPr lang="tr-TR" smtClean="0"/>
              <a:t>‹#›</a:t>
            </a:fld>
            <a:endParaRPr lang="tr-TR"/>
          </a:p>
        </p:txBody>
      </p:sp>
    </p:spTree>
    <p:extLst>
      <p:ext uri="{BB962C8B-B14F-4D97-AF65-F5344CB8AC3E}">
        <p14:creationId xmlns:p14="http://schemas.microsoft.com/office/powerpoint/2010/main" val="199623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152483F-3D11-45A4-81F0-CA92D96AEA40}" type="datetime1">
              <a:rPr lang="tr-TR" smtClean="0"/>
              <a:t>23.06.2019</a:t>
            </a:fld>
            <a:endParaRPr lang="tr-TR"/>
          </a:p>
        </p:txBody>
      </p:sp>
      <p:sp>
        <p:nvSpPr>
          <p:cNvPr id="6" name="Altbilgi Yer Tutucusu 5"/>
          <p:cNvSpPr>
            <a:spLocks noGrp="1"/>
          </p:cNvSpPr>
          <p:nvPr>
            <p:ph type="ftr" sz="quarter" idx="11"/>
          </p:nvPr>
        </p:nvSpPr>
        <p:spPr/>
        <p:txBody>
          <a:bodyPr/>
          <a:lstStyle/>
          <a:p>
            <a:r>
              <a:rPr lang="tr-TR" smtClean="0"/>
              <a:t>rehberlikservisim.com</a:t>
            </a:r>
            <a:endParaRPr lang="tr-TR"/>
          </a:p>
        </p:txBody>
      </p:sp>
      <p:sp>
        <p:nvSpPr>
          <p:cNvPr id="7" name="Slayt Numarası Yer Tutucusu 6"/>
          <p:cNvSpPr>
            <a:spLocks noGrp="1"/>
          </p:cNvSpPr>
          <p:nvPr>
            <p:ph type="sldNum" sz="quarter" idx="12"/>
          </p:nvPr>
        </p:nvSpPr>
        <p:spPr/>
        <p:txBody>
          <a:bodyPr/>
          <a:lstStyle/>
          <a:p>
            <a:fld id="{2BF5F33C-A97D-405E-B433-BCAC970382E1}" type="slidenum">
              <a:rPr lang="tr-TR" smtClean="0"/>
              <a:t>‹#›</a:t>
            </a:fld>
            <a:endParaRPr lang="tr-TR"/>
          </a:p>
        </p:txBody>
      </p:sp>
    </p:spTree>
    <p:extLst>
      <p:ext uri="{BB962C8B-B14F-4D97-AF65-F5344CB8AC3E}">
        <p14:creationId xmlns:p14="http://schemas.microsoft.com/office/powerpoint/2010/main" val="367424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74D0AB4-31BD-4A6E-8999-526AB0407A9E}" type="datetime1">
              <a:rPr lang="tr-TR" smtClean="0"/>
              <a:t>23.06.2019</a:t>
            </a:fld>
            <a:endParaRPr lang="tr-TR"/>
          </a:p>
        </p:txBody>
      </p:sp>
      <p:sp>
        <p:nvSpPr>
          <p:cNvPr id="8" name="Altbilgi Yer Tutucusu 7"/>
          <p:cNvSpPr>
            <a:spLocks noGrp="1"/>
          </p:cNvSpPr>
          <p:nvPr>
            <p:ph type="ftr" sz="quarter" idx="11"/>
          </p:nvPr>
        </p:nvSpPr>
        <p:spPr/>
        <p:txBody>
          <a:bodyPr/>
          <a:lstStyle/>
          <a:p>
            <a:r>
              <a:rPr lang="tr-TR" smtClean="0"/>
              <a:t>rehberlikservisim.com</a:t>
            </a:r>
            <a:endParaRPr lang="tr-TR"/>
          </a:p>
        </p:txBody>
      </p:sp>
      <p:sp>
        <p:nvSpPr>
          <p:cNvPr id="9" name="Slayt Numarası Yer Tutucusu 8"/>
          <p:cNvSpPr>
            <a:spLocks noGrp="1"/>
          </p:cNvSpPr>
          <p:nvPr>
            <p:ph type="sldNum" sz="quarter" idx="12"/>
          </p:nvPr>
        </p:nvSpPr>
        <p:spPr/>
        <p:txBody>
          <a:bodyPr/>
          <a:lstStyle/>
          <a:p>
            <a:fld id="{2BF5F33C-A97D-405E-B433-BCAC970382E1}" type="slidenum">
              <a:rPr lang="tr-TR" smtClean="0"/>
              <a:t>‹#›</a:t>
            </a:fld>
            <a:endParaRPr lang="tr-TR"/>
          </a:p>
        </p:txBody>
      </p:sp>
    </p:spTree>
    <p:extLst>
      <p:ext uri="{BB962C8B-B14F-4D97-AF65-F5344CB8AC3E}">
        <p14:creationId xmlns:p14="http://schemas.microsoft.com/office/powerpoint/2010/main" val="128298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1871C90-B841-45B6-9827-ECB2FF1CCAE4}" type="datetime1">
              <a:rPr lang="tr-TR" smtClean="0"/>
              <a:t>23.06.2019</a:t>
            </a:fld>
            <a:endParaRPr lang="tr-TR"/>
          </a:p>
        </p:txBody>
      </p:sp>
      <p:sp>
        <p:nvSpPr>
          <p:cNvPr id="4" name="Altbilgi Yer Tutucusu 3"/>
          <p:cNvSpPr>
            <a:spLocks noGrp="1"/>
          </p:cNvSpPr>
          <p:nvPr>
            <p:ph type="ftr" sz="quarter" idx="11"/>
          </p:nvPr>
        </p:nvSpPr>
        <p:spPr/>
        <p:txBody>
          <a:bodyPr/>
          <a:lstStyle/>
          <a:p>
            <a:r>
              <a:rPr lang="tr-TR" smtClean="0"/>
              <a:t>rehberlikservisim.com</a:t>
            </a:r>
            <a:endParaRPr lang="tr-TR"/>
          </a:p>
        </p:txBody>
      </p:sp>
      <p:sp>
        <p:nvSpPr>
          <p:cNvPr id="5" name="Slayt Numarası Yer Tutucusu 4"/>
          <p:cNvSpPr>
            <a:spLocks noGrp="1"/>
          </p:cNvSpPr>
          <p:nvPr>
            <p:ph type="sldNum" sz="quarter" idx="12"/>
          </p:nvPr>
        </p:nvSpPr>
        <p:spPr/>
        <p:txBody>
          <a:bodyPr/>
          <a:lstStyle/>
          <a:p>
            <a:fld id="{2BF5F33C-A97D-405E-B433-BCAC970382E1}" type="slidenum">
              <a:rPr lang="tr-TR" smtClean="0"/>
              <a:t>‹#›</a:t>
            </a:fld>
            <a:endParaRPr lang="tr-TR"/>
          </a:p>
        </p:txBody>
      </p:sp>
    </p:spTree>
    <p:extLst>
      <p:ext uri="{BB962C8B-B14F-4D97-AF65-F5344CB8AC3E}">
        <p14:creationId xmlns:p14="http://schemas.microsoft.com/office/powerpoint/2010/main" val="208899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E65AFC5-329A-44DB-BF3F-E20944F1F659}" type="datetime1">
              <a:rPr lang="tr-TR" smtClean="0"/>
              <a:t>23.06.2019</a:t>
            </a:fld>
            <a:endParaRPr lang="tr-TR"/>
          </a:p>
        </p:txBody>
      </p:sp>
      <p:sp>
        <p:nvSpPr>
          <p:cNvPr id="3" name="Altbilgi Yer Tutucusu 2"/>
          <p:cNvSpPr>
            <a:spLocks noGrp="1"/>
          </p:cNvSpPr>
          <p:nvPr>
            <p:ph type="ftr" sz="quarter" idx="11"/>
          </p:nvPr>
        </p:nvSpPr>
        <p:spPr/>
        <p:txBody>
          <a:bodyPr/>
          <a:lstStyle/>
          <a:p>
            <a:r>
              <a:rPr lang="tr-TR" smtClean="0"/>
              <a:t>rehberlikservisim.com</a:t>
            </a:r>
            <a:endParaRPr lang="tr-TR"/>
          </a:p>
        </p:txBody>
      </p:sp>
      <p:sp>
        <p:nvSpPr>
          <p:cNvPr id="4" name="Slayt Numarası Yer Tutucusu 3"/>
          <p:cNvSpPr>
            <a:spLocks noGrp="1"/>
          </p:cNvSpPr>
          <p:nvPr>
            <p:ph type="sldNum" sz="quarter" idx="12"/>
          </p:nvPr>
        </p:nvSpPr>
        <p:spPr/>
        <p:txBody>
          <a:bodyPr/>
          <a:lstStyle/>
          <a:p>
            <a:fld id="{2BF5F33C-A97D-405E-B433-BCAC970382E1}" type="slidenum">
              <a:rPr lang="tr-TR" smtClean="0"/>
              <a:t>‹#›</a:t>
            </a:fld>
            <a:endParaRPr lang="tr-TR"/>
          </a:p>
        </p:txBody>
      </p:sp>
    </p:spTree>
    <p:extLst>
      <p:ext uri="{BB962C8B-B14F-4D97-AF65-F5344CB8AC3E}">
        <p14:creationId xmlns:p14="http://schemas.microsoft.com/office/powerpoint/2010/main" val="119165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6475471-65B9-41FA-8859-4A2B9C8A1182}" type="datetime1">
              <a:rPr lang="tr-TR" smtClean="0"/>
              <a:t>23.06.2019</a:t>
            </a:fld>
            <a:endParaRPr lang="tr-TR"/>
          </a:p>
        </p:txBody>
      </p:sp>
      <p:sp>
        <p:nvSpPr>
          <p:cNvPr id="6" name="Altbilgi Yer Tutucusu 5"/>
          <p:cNvSpPr>
            <a:spLocks noGrp="1"/>
          </p:cNvSpPr>
          <p:nvPr>
            <p:ph type="ftr" sz="quarter" idx="11"/>
          </p:nvPr>
        </p:nvSpPr>
        <p:spPr/>
        <p:txBody>
          <a:bodyPr/>
          <a:lstStyle/>
          <a:p>
            <a:r>
              <a:rPr lang="tr-TR" smtClean="0"/>
              <a:t>rehberlikservisim.com</a:t>
            </a:r>
            <a:endParaRPr lang="tr-TR"/>
          </a:p>
        </p:txBody>
      </p:sp>
      <p:sp>
        <p:nvSpPr>
          <p:cNvPr id="7" name="Slayt Numarası Yer Tutucusu 6"/>
          <p:cNvSpPr>
            <a:spLocks noGrp="1"/>
          </p:cNvSpPr>
          <p:nvPr>
            <p:ph type="sldNum" sz="quarter" idx="12"/>
          </p:nvPr>
        </p:nvSpPr>
        <p:spPr/>
        <p:txBody>
          <a:bodyPr/>
          <a:lstStyle/>
          <a:p>
            <a:fld id="{2BF5F33C-A97D-405E-B433-BCAC970382E1}" type="slidenum">
              <a:rPr lang="tr-TR" smtClean="0"/>
              <a:t>‹#›</a:t>
            </a:fld>
            <a:endParaRPr lang="tr-TR"/>
          </a:p>
        </p:txBody>
      </p:sp>
    </p:spTree>
    <p:extLst>
      <p:ext uri="{BB962C8B-B14F-4D97-AF65-F5344CB8AC3E}">
        <p14:creationId xmlns:p14="http://schemas.microsoft.com/office/powerpoint/2010/main" val="197380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32C0CAB-F007-44FE-A170-AFE8FA018F93}" type="datetime1">
              <a:rPr lang="tr-TR" smtClean="0"/>
              <a:t>23.06.2019</a:t>
            </a:fld>
            <a:endParaRPr lang="tr-TR"/>
          </a:p>
        </p:txBody>
      </p:sp>
      <p:sp>
        <p:nvSpPr>
          <p:cNvPr id="6" name="Altbilgi Yer Tutucusu 5"/>
          <p:cNvSpPr>
            <a:spLocks noGrp="1"/>
          </p:cNvSpPr>
          <p:nvPr>
            <p:ph type="ftr" sz="quarter" idx="11"/>
          </p:nvPr>
        </p:nvSpPr>
        <p:spPr/>
        <p:txBody>
          <a:bodyPr/>
          <a:lstStyle/>
          <a:p>
            <a:r>
              <a:rPr lang="tr-TR" smtClean="0"/>
              <a:t>rehberlikservisim.com</a:t>
            </a:r>
            <a:endParaRPr lang="tr-TR"/>
          </a:p>
        </p:txBody>
      </p:sp>
      <p:sp>
        <p:nvSpPr>
          <p:cNvPr id="7" name="Slayt Numarası Yer Tutucusu 6"/>
          <p:cNvSpPr>
            <a:spLocks noGrp="1"/>
          </p:cNvSpPr>
          <p:nvPr>
            <p:ph type="sldNum" sz="quarter" idx="12"/>
          </p:nvPr>
        </p:nvSpPr>
        <p:spPr/>
        <p:txBody>
          <a:bodyPr/>
          <a:lstStyle/>
          <a:p>
            <a:fld id="{2BF5F33C-A97D-405E-B433-BCAC970382E1}" type="slidenum">
              <a:rPr lang="tr-TR" smtClean="0"/>
              <a:t>‹#›</a:t>
            </a:fld>
            <a:endParaRPr lang="tr-TR"/>
          </a:p>
        </p:txBody>
      </p:sp>
    </p:spTree>
    <p:extLst>
      <p:ext uri="{BB962C8B-B14F-4D97-AF65-F5344CB8AC3E}">
        <p14:creationId xmlns:p14="http://schemas.microsoft.com/office/powerpoint/2010/main" val="242389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74387-C82B-4537-AF5E-559BE403EBD1}" type="datetime1">
              <a:rPr lang="tr-TR" smtClean="0"/>
              <a:t>23.06.2019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rehberlikservisim.com</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5F33C-A97D-405E-B433-BCAC970382E1}" type="slidenum">
              <a:rPr lang="tr-TR" smtClean="0"/>
              <a:t>‹#›</a:t>
            </a:fld>
            <a:endParaRPr lang="tr-TR"/>
          </a:p>
        </p:txBody>
      </p:sp>
    </p:spTree>
    <p:extLst>
      <p:ext uri="{BB962C8B-B14F-4D97-AF65-F5344CB8AC3E}">
        <p14:creationId xmlns:p14="http://schemas.microsoft.com/office/powerpoint/2010/main" val="19262189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egitimdebilisimteknolojileri.com/stem-nedir-stem-egitimi.html" TargetMode="External"/><Relationship Id="rId2" Type="http://schemas.openxmlformats.org/officeDocument/2006/relationships/hyperlink" Target="https://www.egitimpedia.com/stem-egitimi-nedir/" TargetMode="External"/><Relationship Id="rId1" Type="http://schemas.openxmlformats.org/officeDocument/2006/relationships/slideLayout" Target="../slideLayouts/slideLayout2.xml"/><Relationship Id="rId4" Type="http://schemas.openxmlformats.org/officeDocument/2006/relationships/hyperlink" Target="https://yegitek.meb.gov.tr/www/meb-yegitek-genel-mudurlugu-stem-fen-teknoloji-muhendislik-matematik-egitim-raporu-hazirladi/icerik/719"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7504" y="0"/>
            <a:ext cx="7560840" cy="3528392"/>
          </a:xfrm>
        </p:spPr>
        <p:txBody>
          <a:bodyPr>
            <a:normAutofit/>
          </a:bodyPr>
          <a:lstStyle/>
          <a:p>
            <a:pPr algn="l"/>
            <a:r>
              <a:rPr lang="tr-TR" sz="13800" b="1" dirty="0" smtClean="0">
                <a:solidFill>
                  <a:srgbClr val="FF0000"/>
                </a:solidFill>
              </a:rPr>
              <a:t>S</a:t>
            </a:r>
            <a:r>
              <a:rPr lang="tr-TR" sz="13800" b="1" dirty="0" smtClean="0">
                <a:solidFill>
                  <a:srgbClr val="0070C0"/>
                </a:solidFill>
              </a:rPr>
              <a:t>T</a:t>
            </a:r>
            <a:r>
              <a:rPr lang="tr-TR" sz="13800" b="1" dirty="0" smtClean="0">
                <a:solidFill>
                  <a:srgbClr val="00B050"/>
                </a:solidFill>
              </a:rPr>
              <a:t>E</a:t>
            </a:r>
            <a:r>
              <a:rPr lang="tr-TR" sz="13800" b="1" dirty="0" smtClean="0">
                <a:solidFill>
                  <a:schemeClr val="accent6">
                    <a:lumMod val="75000"/>
                  </a:schemeClr>
                </a:solidFill>
              </a:rPr>
              <a:t>M</a:t>
            </a:r>
            <a:r>
              <a:rPr lang="tr-TR" sz="2400" dirty="0" smtClean="0">
                <a:solidFill>
                  <a:schemeClr val="accent6">
                    <a:lumMod val="75000"/>
                  </a:schemeClr>
                </a:solidFill>
              </a:rPr>
              <a:t> </a:t>
            </a:r>
            <a:r>
              <a:rPr lang="tr-TR" sz="6000" b="1" dirty="0" smtClean="0"/>
              <a:t>NEDİR?</a:t>
            </a:r>
            <a:endParaRPr lang="tr-TR" sz="6000" b="1"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sp>
        <p:nvSpPr>
          <p:cNvPr id="9" name="Metin kutusu 8"/>
          <p:cNvSpPr txBox="1"/>
          <p:nvPr/>
        </p:nvSpPr>
        <p:spPr>
          <a:xfrm>
            <a:off x="4211960" y="116632"/>
            <a:ext cx="2952328" cy="1200329"/>
          </a:xfrm>
          <a:prstGeom prst="rect">
            <a:avLst/>
          </a:prstGeom>
          <a:noFill/>
        </p:spPr>
        <p:txBody>
          <a:bodyPr wrap="square" rtlCol="0">
            <a:spAutoFit/>
          </a:bodyPr>
          <a:lstStyle/>
          <a:p>
            <a:r>
              <a:rPr lang="tr-TR" sz="7200" b="1" dirty="0" smtClean="0">
                <a:solidFill>
                  <a:srgbClr val="FF0000"/>
                </a:solidFill>
              </a:rPr>
              <a:t>SUNU</a:t>
            </a:r>
            <a:endParaRPr lang="tr-TR" sz="7200" b="1" dirty="0">
              <a:solidFill>
                <a:srgbClr val="FF0000"/>
              </a:solidFill>
            </a:endParaRP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111085"/>
            <a:ext cx="9144000" cy="4572000"/>
          </a:xfrm>
          <a:prstGeom prst="rect">
            <a:avLst/>
          </a:prstGeom>
        </p:spPr>
      </p:pic>
    </p:spTree>
    <p:extLst>
      <p:ext uri="{BB962C8B-B14F-4D97-AF65-F5344CB8AC3E}">
        <p14:creationId xmlns:p14="http://schemas.microsoft.com/office/powerpoint/2010/main" val="4148421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smtClean="0"/>
              <a:t>STEM NEDİR?</a:t>
            </a:r>
            <a:endParaRPr lang="tr-TR" dirty="0"/>
          </a:p>
        </p:txBody>
      </p:sp>
      <p:sp>
        <p:nvSpPr>
          <p:cNvPr id="3" name="İçerik Yer Tutucusu 2"/>
          <p:cNvSpPr>
            <a:spLocks noGrp="1"/>
          </p:cNvSpPr>
          <p:nvPr>
            <p:ph idx="1"/>
          </p:nvPr>
        </p:nvSpPr>
        <p:spPr>
          <a:xfrm>
            <a:off x="457200" y="1600200"/>
            <a:ext cx="8507288" cy="4853136"/>
          </a:xfrm>
        </p:spPr>
        <p:txBody>
          <a:bodyPr>
            <a:normAutofit/>
          </a:bodyPr>
          <a:lstStyle/>
          <a:p>
            <a:pPr algn="just"/>
            <a:r>
              <a:rPr lang="tr-TR" sz="4000" dirty="0"/>
              <a:t>  </a:t>
            </a:r>
            <a:r>
              <a:rPr lang="tr-TR" dirty="0"/>
              <a:t>STEM eğitim sistemi, öğrencileri tarımdan endüstriye, çevre yönetiminden sağlık hizmetleri ve ulaşım sektörüne pek çok alanda başarı için hazırlıyor. Üstelik model, </a:t>
            </a:r>
            <a:r>
              <a:rPr lang="tr-TR" dirty="0">
                <a:solidFill>
                  <a:srgbClr val="FF0000"/>
                </a:solidFill>
              </a:rPr>
              <a:t>bilim, matematik ve teknoloji alanlarıyla da sınırlı kalmıyor. </a:t>
            </a:r>
            <a:r>
              <a:rPr lang="tr-TR" dirty="0"/>
              <a:t>İstenildiği takdirde, dilbilgisi, edebiyat ve güzel sanatlar gibi bölümlere de kolaylıkla adapte edilebiliyor.</a:t>
            </a:r>
          </a:p>
        </p:txBody>
      </p:sp>
      <p:sp>
        <p:nvSpPr>
          <p:cNvPr id="4" name="Altbilgi Yer Tutucusu 3"/>
          <p:cNvSpPr>
            <a:spLocks noGrp="1"/>
          </p:cNvSpPr>
          <p:nvPr>
            <p:ph type="ftr" sz="quarter" idx="11"/>
          </p:nvPr>
        </p:nvSpPr>
        <p:spPr/>
        <p:txBody>
          <a:bodyPr/>
          <a:lstStyle/>
          <a:p>
            <a:r>
              <a:rPr lang="tr-TR" smtClean="0"/>
              <a:t>rehberlikservisim.com</a:t>
            </a:r>
            <a:endParaRPr lang="tr-TR"/>
          </a:p>
        </p:txBody>
      </p:sp>
    </p:spTree>
    <p:extLst>
      <p:ext uri="{BB962C8B-B14F-4D97-AF65-F5344CB8AC3E}">
        <p14:creationId xmlns:p14="http://schemas.microsoft.com/office/powerpoint/2010/main" val="393337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smtClean="0"/>
              <a:t>STEM NEDİR?</a:t>
            </a:r>
            <a:endParaRPr lang="tr-TR" dirty="0"/>
          </a:p>
        </p:txBody>
      </p:sp>
      <p:sp>
        <p:nvSpPr>
          <p:cNvPr id="3" name="İçerik Yer Tutucusu 2"/>
          <p:cNvSpPr>
            <a:spLocks noGrp="1"/>
          </p:cNvSpPr>
          <p:nvPr>
            <p:ph idx="1"/>
          </p:nvPr>
        </p:nvSpPr>
        <p:spPr>
          <a:xfrm>
            <a:off x="457200" y="1600200"/>
            <a:ext cx="8507288" cy="4853136"/>
          </a:xfrm>
        </p:spPr>
        <p:txBody>
          <a:bodyPr>
            <a:normAutofit/>
          </a:bodyPr>
          <a:lstStyle/>
          <a:p>
            <a:r>
              <a:rPr lang="tr-TR" sz="4000" dirty="0"/>
              <a:t>  </a:t>
            </a:r>
            <a:r>
              <a:rPr lang="tr-TR" dirty="0" smtClean="0"/>
              <a:t>STEM eğitiminin diğer bir amacı ise, </a:t>
            </a:r>
            <a:r>
              <a:rPr lang="tr-TR" b="1" dirty="0" smtClean="0">
                <a:solidFill>
                  <a:srgbClr val="FF0000"/>
                </a:solidFill>
              </a:rPr>
              <a:t>disiplinler arasındaki ayrımı ortadan kaldırmak,</a:t>
            </a:r>
            <a:r>
              <a:rPr lang="tr-TR" dirty="0" smtClean="0"/>
              <a:t> tam entegrasyonu uyumlu bir şekilde oluşturmak ve anaokulundan üniversiteye kadar verilecek bu eğitim yaklaşımıyla sorgulayan, araştıran, üreten ve yeni buluşlar yapabilen bir neslin yetiştirilmesidir. </a:t>
            </a:r>
            <a:endParaRPr lang="tr-TR"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spTree>
    <p:extLst>
      <p:ext uri="{BB962C8B-B14F-4D97-AF65-F5344CB8AC3E}">
        <p14:creationId xmlns:p14="http://schemas.microsoft.com/office/powerpoint/2010/main" val="2686543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smtClean="0"/>
              <a:t>STEM NEDİR?</a:t>
            </a:r>
            <a:endParaRPr lang="tr-TR" dirty="0"/>
          </a:p>
        </p:txBody>
      </p:sp>
      <p:sp>
        <p:nvSpPr>
          <p:cNvPr id="3" name="İçerik Yer Tutucusu 2"/>
          <p:cNvSpPr>
            <a:spLocks noGrp="1"/>
          </p:cNvSpPr>
          <p:nvPr>
            <p:ph idx="1"/>
          </p:nvPr>
        </p:nvSpPr>
        <p:spPr>
          <a:xfrm>
            <a:off x="3923928" y="1600200"/>
            <a:ext cx="5040560" cy="4853136"/>
          </a:xfrm>
        </p:spPr>
        <p:txBody>
          <a:bodyPr>
            <a:normAutofit/>
          </a:bodyPr>
          <a:lstStyle/>
          <a:p>
            <a:r>
              <a:rPr lang="tr-TR" sz="4000" dirty="0"/>
              <a:t> Farklı bir bakış açısıyla </a:t>
            </a:r>
            <a:r>
              <a:rPr lang="tr-TR" sz="4000" b="1" dirty="0">
                <a:solidFill>
                  <a:srgbClr val="FF0000"/>
                </a:solidFill>
              </a:rPr>
              <a:t>STEM</a:t>
            </a:r>
            <a:r>
              <a:rPr lang="tr-TR" sz="4000" dirty="0"/>
              <a:t>; teorik bilgilerin pratiğe dönüştürülmesi yani yeni bir ürün ortaya koyulmasına STEM denir.</a:t>
            </a:r>
            <a:endParaRPr lang="tr-TR"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988840"/>
            <a:ext cx="3459832" cy="3459832"/>
          </a:xfrm>
          <a:prstGeom prst="rect">
            <a:avLst/>
          </a:prstGeom>
        </p:spPr>
      </p:pic>
    </p:spTree>
    <p:extLst>
      <p:ext uri="{BB962C8B-B14F-4D97-AF65-F5344CB8AC3E}">
        <p14:creationId xmlns:p14="http://schemas.microsoft.com/office/powerpoint/2010/main" val="810109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smtClean="0"/>
              <a:t>STEM NEDİR?</a:t>
            </a:r>
            <a:endParaRPr lang="tr-TR" dirty="0"/>
          </a:p>
        </p:txBody>
      </p:sp>
      <p:sp>
        <p:nvSpPr>
          <p:cNvPr id="3" name="İçerik Yer Tutucusu 2"/>
          <p:cNvSpPr>
            <a:spLocks noGrp="1"/>
          </p:cNvSpPr>
          <p:nvPr>
            <p:ph idx="1"/>
          </p:nvPr>
        </p:nvSpPr>
        <p:spPr>
          <a:xfrm>
            <a:off x="457200" y="1600200"/>
            <a:ext cx="8507288" cy="4853136"/>
          </a:xfrm>
        </p:spPr>
        <p:txBody>
          <a:bodyPr>
            <a:normAutofit/>
          </a:bodyPr>
          <a:lstStyle/>
          <a:p>
            <a:r>
              <a:rPr lang="tr-TR" sz="4000" dirty="0"/>
              <a:t>  </a:t>
            </a:r>
            <a:r>
              <a:rPr lang="tr-TR" b="1" dirty="0"/>
              <a:t>STEM</a:t>
            </a:r>
            <a:r>
              <a:rPr lang="tr-TR" dirty="0"/>
              <a:t> eğitiminin tüm prensiplerinin ve faydalarının, sanatın içine ya da sanat yoluyla entegre edilmesi yaklaşımına ise</a:t>
            </a:r>
            <a:r>
              <a:rPr lang="tr-TR" b="1" dirty="0"/>
              <a:t> </a:t>
            </a:r>
            <a:r>
              <a:rPr lang="tr-TR" b="1" dirty="0">
                <a:solidFill>
                  <a:srgbClr val="FF0000"/>
                </a:solidFill>
              </a:rPr>
              <a:t>STEAM</a:t>
            </a:r>
            <a:r>
              <a:rPr lang="tr-TR" dirty="0"/>
              <a:t> deniyor. STEM eğitimini bir başka seviyeye taşıyan STEAM, fen, teknoloji, mühendislik ve matematik dallarının arasına beşinci bir disiplin olarak sanatı (Art) katıyor. </a:t>
            </a:r>
          </a:p>
        </p:txBody>
      </p:sp>
      <p:sp>
        <p:nvSpPr>
          <p:cNvPr id="4" name="Altbilgi Yer Tutucusu 3"/>
          <p:cNvSpPr>
            <a:spLocks noGrp="1"/>
          </p:cNvSpPr>
          <p:nvPr>
            <p:ph type="ftr" sz="quarter" idx="11"/>
          </p:nvPr>
        </p:nvSpPr>
        <p:spPr/>
        <p:txBody>
          <a:bodyPr/>
          <a:lstStyle/>
          <a:p>
            <a:r>
              <a:rPr lang="tr-TR" smtClean="0"/>
              <a:t>rehberlikservisim.com</a:t>
            </a:r>
            <a:endParaRPr lang="tr-TR"/>
          </a:p>
        </p:txBody>
      </p:sp>
    </p:spTree>
    <p:extLst>
      <p:ext uri="{BB962C8B-B14F-4D97-AF65-F5344CB8AC3E}">
        <p14:creationId xmlns:p14="http://schemas.microsoft.com/office/powerpoint/2010/main" val="3176854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smtClean="0"/>
              <a:t>STEM NEDİR?</a:t>
            </a:r>
            <a:endParaRPr lang="tr-TR" dirty="0"/>
          </a:p>
        </p:txBody>
      </p:sp>
      <p:sp>
        <p:nvSpPr>
          <p:cNvPr id="3" name="İçerik Yer Tutucusu 2"/>
          <p:cNvSpPr>
            <a:spLocks noGrp="1"/>
          </p:cNvSpPr>
          <p:nvPr>
            <p:ph idx="1"/>
          </p:nvPr>
        </p:nvSpPr>
        <p:spPr>
          <a:xfrm>
            <a:off x="4139952" y="1844824"/>
            <a:ext cx="4752527" cy="4277072"/>
          </a:xfrm>
        </p:spPr>
        <p:txBody>
          <a:bodyPr>
            <a:normAutofit/>
          </a:bodyPr>
          <a:lstStyle/>
          <a:p>
            <a:pPr marL="0" indent="0" algn="just">
              <a:buNone/>
            </a:pPr>
            <a:r>
              <a:rPr lang="tr-TR" sz="3600" dirty="0" smtClean="0"/>
              <a:t>STEM eğitimi </a:t>
            </a:r>
            <a:r>
              <a:rPr lang="tr-TR" sz="3600" b="1" dirty="0" smtClean="0">
                <a:solidFill>
                  <a:srgbClr val="FF0000"/>
                </a:solidFill>
              </a:rPr>
              <a:t>zihinsel süreç gelişimini, </a:t>
            </a:r>
            <a:r>
              <a:rPr lang="tr-TR" sz="3600" dirty="0" smtClean="0"/>
              <a:t>girişimciliği ve ürün geliştirme becerilerini destekleyen bir eğitimdir. </a:t>
            </a:r>
            <a:endParaRPr lang="tr-TR" sz="2800"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276872"/>
            <a:ext cx="3796607" cy="3096344"/>
          </a:xfrm>
          <a:prstGeom prst="rect">
            <a:avLst/>
          </a:prstGeom>
        </p:spPr>
      </p:pic>
    </p:spTree>
    <p:extLst>
      <p:ext uri="{BB962C8B-B14F-4D97-AF65-F5344CB8AC3E}">
        <p14:creationId xmlns:p14="http://schemas.microsoft.com/office/powerpoint/2010/main" val="36672792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dirty="0" smtClean="0"/>
              <a:t>STEM </a:t>
            </a:r>
            <a:r>
              <a:rPr lang="tr-TR" dirty="0" smtClean="0"/>
              <a:t>EĞİTİM-ÖĞRETİM DÖNGÜSÜ?</a:t>
            </a:r>
            <a:endParaRPr lang="tr-TR"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402908"/>
            <a:ext cx="6060513" cy="5050428"/>
          </a:xfrm>
        </p:spPr>
      </p:pic>
    </p:spTree>
    <p:extLst>
      <p:ext uri="{BB962C8B-B14F-4D97-AF65-F5344CB8AC3E}">
        <p14:creationId xmlns:p14="http://schemas.microsoft.com/office/powerpoint/2010/main" val="18803630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dirty="0" smtClean="0"/>
              <a:t>STEM </a:t>
            </a:r>
            <a:r>
              <a:rPr lang="tr-TR" dirty="0" smtClean="0"/>
              <a:t>EĞİTİM-ÖĞRETİM DÖNGÜSÜ?</a:t>
            </a:r>
            <a:endParaRPr lang="tr-TR"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3512" y="1624806"/>
            <a:ext cx="6276975" cy="4476750"/>
          </a:xfrm>
        </p:spPr>
      </p:pic>
    </p:spTree>
    <p:extLst>
      <p:ext uri="{BB962C8B-B14F-4D97-AF65-F5344CB8AC3E}">
        <p14:creationId xmlns:p14="http://schemas.microsoft.com/office/powerpoint/2010/main" val="7494969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dirty="0" smtClean="0"/>
              <a:t>STEM FAYDALARI NELERDİR?</a:t>
            </a:r>
            <a:endParaRPr lang="tr-TR" dirty="0"/>
          </a:p>
        </p:txBody>
      </p:sp>
      <p:sp>
        <p:nvSpPr>
          <p:cNvPr id="3" name="İçerik Yer Tutucusu 2"/>
          <p:cNvSpPr>
            <a:spLocks noGrp="1"/>
          </p:cNvSpPr>
          <p:nvPr>
            <p:ph idx="1"/>
          </p:nvPr>
        </p:nvSpPr>
        <p:spPr>
          <a:xfrm>
            <a:off x="323528" y="1412776"/>
            <a:ext cx="8435280" cy="4853136"/>
          </a:xfrm>
        </p:spPr>
        <p:txBody>
          <a:bodyPr>
            <a:noAutofit/>
          </a:bodyPr>
          <a:lstStyle/>
          <a:p>
            <a:pPr fontAlgn="base"/>
            <a:r>
              <a:rPr lang="tr-TR" sz="2400" dirty="0" smtClean="0"/>
              <a:t>Öğrencileri </a:t>
            </a:r>
            <a:r>
              <a:rPr lang="tr-TR" sz="2400" dirty="0"/>
              <a:t>esneklik ve güven içinde düşünmeye teşvik eder</a:t>
            </a:r>
            <a:r>
              <a:rPr lang="tr-TR" sz="2400" dirty="0" smtClean="0"/>
              <a:t>.</a:t>
            </a:r>
          </a:p>
          <a:p>
            <a:pPr marL="0" indent="0" fontAlgn="base">
              <a:buNone/>
            </a:pPr>
            <a:endParaRPr lang="tr-TR" sz="2400" dirty="0"/>
          </a:p>
          <a:p>
            <a:pPr fontAlgn="base"/>
            <a:r>
              <a:rPr lang="tr-TR" sz="2400" dirty="0"/>
              <a:t>Yüzyıl becerilerini kazandırmaya olanak sağlar</a:t>
            </a:r>
            <a:r>
              <a:rPr lang="tr-TR" sz="2400" dirty="0" smtClean="0"/>
              <a:t>.</a:t>
            </a:r>
          </a:p>
          <a:p>
            <a:pPr fontAlgn="base"/>
            <a:endParaRPr lang="tr-TR" sz="2400" dirty="0"/>
          </a:p>
          <a:p>
            <a:pPr fontAlgn="base"/>
            <a:r>
              <a:rPr lang="tr-TR" sz="2400" dirty="0"/>
              <a:t>Karşılaştıkları sorunlara daha kısa ve çözümler üretmeyi sağlar</a:t>
            </a:r>
            <a:r>
              <a:rPr lang="tr-TR" sz="2400" dirty="0" smtClean="0"/>
              <a:t>.</a:t>
            </a:r>
          </a:p>
          <a:p>
            <a:pPr marL="0" indent="0" fontAlgn="base">
              <a:buNone/>
            </a:pPr>
            <a:endParaRPr lang="tr-TR" sz="2400" dirty="0"/>
          </a:p>
          <a:p>
            <a:pPr fontAlgn="base"/>
            <a:r>
              <a:rPr lang="tr-TR" sz="2400" dirty="0"/>
              <a:t>Öğrenme motivasyonunu artırır</a:t>
            </a:r>
            <a:r>
              <a:rPr lang="tr-TR" sz="2400" dirty="0" smtClean="0"/>
              <a:t>.</a:t>
            </a:r>
          </a:p>
          <a:p>
            <a:pPr fontAlgn="base"/>
            <a:endParaRPr lang="tr-TR" sz="2400" dirty="0"/>
          </a:p>
          <a:p>
            <a:pPr fontAlgn="base"/>
            <a:r>
              <a:rPr lang="tr-TR" sz="2400" dirty="0"/>
              <a:t>Tasarım odaklı düşünme ve yenilikçi olmayı sağlar.</a:t>
            </a:r>
          </a:p>
          <a:p>
            <a:pPr marL="0" indent="0">
              <a:buNone/>
            </a:pPr>
            <a:r>
              <a:rPr lang="tr-TR" sz="2400" dirty="0" smtClean="0"/>
              <a:t/>
            </a:r>
            <a:br>
              <a:rPr lang="tr-TR" sz="2400" dirty="0" smtClean="0"/>
            </a:br>
            <a:r>
              <a:rPr lang="tr-TR" sz="2400" dirty="0" smtClean="0"/>
              <a:t/>
            </a:r>
            <a:br>
              <a:rPr lang="tr-TR" sz="2400" dirty="0" smtClean="0"/>
            </a:br>
            <a:endParaRPr lang="tr-TR" sz="2400"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spTree>
    <p:extLst>
      <p:ext uri="{BB962C8B-B14F-4D97-AF65-F5344CB8AC3E}">
        <p14:creationId xmlns:p14="http://schemas.microsoft.com/office/powerpoint/2010/main" val="441953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dirty="0" smtClean="0"/>
              <a:t>STEM FAYDALARI NELERDİR?</a:t>
            </a:r>
            <a:endParaRPr lang="tr-TR" dirty="0"/>
          </a:p>
        </p:txBody>
      </p:sp>
      <p:sp>
        <p:nvSpPr>
          <p:cNvPr id="3" name="İçerik Yer Tutucusu 2"/>
          <p:cNvSpPr>
            <a:spLocks noGrp="1"/>
          </p:cNvSpPr>
          <p:nvPr>
            <p:ph idx="1"/>
          </p:nvPr>
        </p:nvSpPr>
        <p:spPr>
          <a:xfrm>
            <a:off x="457200" y="1600200"/>
            <a:ext cx="8435280" cy="4853136"/>
          </a:xfrm>
        </p:spPr>
        <p:txBody>
          <a:bodyPr>
            <a:noAutofit/>
          </a:bodyPr>
          <a:lstStyle/>
          <a:p>
            <a:pPr fontAlgn="base"/>
            <a:r>
              <a:rPr lang="tr-TR" sz="2400" dirty="0"/>
              <a:t>Eğitim programının içeriğini canlandırıcı bir öğrenme ortamı sağlar</a:t>
            </a:r>
            <a:r>
              <a:rPr lang="tr-TR" sz="2400" dirty="0" smtClean="0"/>
              <a:t>.</a:t>
            </a:r>
          </a:p>
          <a:p>
            <a:pPr marL="0" indent="0" fontAlgn="base">
              <a:buNone/>
            </a:pPr>
            <a:endParaRPr lang="tr-TR" sz="2400" dirty="0"/>
          </a:p>
          <a:p>
            <a:pPr fontAlgn="base"/>
            <a:r>
              <a:rPr lang="tr-TR" sz="2400" dirty="0"/>
              <a:t>Öğrencilerin yeni buluşlar keşfetmesini, olaylar arasındaki ilişkiyi daha iyi anlamaları olanağını sağlar</a:t>
            </a:r>
            <a:r>
              <a:rPr lang="tr-TR" sz="2400" dirty="0" smtClean="0"/>
              <a:t>.</a:t>
            </a:r>
          </a:p>
          <a:p>
            <a:pPr marL="0" indent="0" fontAlgn="base">
              <a:buNone/>
            </a:pPr>
            <a:endParaRPr lang="tr-TR" sz="2400" dirty="0"/>
          </a:p>
          <a:p>
            <a:pPr fontAlgn="base"/>
            <a:r>
              <a:rPr lang="tr-TR" sz="2400" dirty="0" smtClean="0"/>
              <a:t>İşbirliği </a:t>
            </a:r>
            <a:r>
              <a:rPr lang="tr-TR" sz="2400" dirty="0"/>
              <a:t>ve bağımsız çalışma yoluyla öğrencilerin özgüven ve öz yeterliliğini geliştirir</a:t>
            </a:r>
            <a:r>
              <a:rPr lang="tr-TR" sz="2400" dirty="0" smtClean="0"/>
              <a:t>.</a:t>
            </a:r>
          </a:p>
          <a:p>
            <a:pPr marL="0" indent="0" fontAlgn="base">
              <a:buNone/>
            </a:pPr>
            <a:endParaRPr lang="tr-TR" sz="2400" dirty="0" smtClean="0"/>
          </a:p>
          <a:p>
            <a:pPr fontAlgn="base"/>
            <a:r>
              <a:rPr lang="tr-TR" sz="2400" dirty="0" smtClean="0"/>
              <a:t>Eleştirel düşünme, problem çözme, sorgulama, yaratıcı zeka </a:t>
            </a:r>
            <a:r>
              <a:rPr lang="tr-TR" sz="2400" dirty="0" err="1" smtClean="0"/>
              <a:t>v.b</a:t>
            </a:r>
            <a:r>
              <a:rPr lang="tr-TR" sz="2400" dirty="0" smtClean="0"/>
              <a:t>. Zihinsel işlevlerini geliştirir.</a:t>
            </a:r>
            <a:endParaRPr lang="tr-TR" sz="2400" dirty="0"/>
          </a:p>
          <a:p>
            <a:pPr marL="0" indent="0">
              <a:buNone/>
            </a:pPr>
            <a:r>
              <a:rPr lang="tr-TR" sz="2400" dirty="0" smtClean="0"/>
              <a:t/>
            </a:r>
            <a:br>
              <a:rPr lang="tr-TR" sz="2400" dirty="0" smtClean="0"/>
            </a:br>
            <a:r>
              <a:rPr lang="tr-TR" sz="2400" dirty="0" smtClean="0"/>
              <a:t/>
            </a:r>
            <a:br>
              <a:rPr lang="tr-TR" sz="2400" dirty="0" smtClean="0"/>
            </a:br>
            <a:endParaRPr lang="tr-TR" sz="2400"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spTree>
    <p:extLst>
      <p:ext uri="{BB962C8B-B14F-4D97-AF65-F5344CB8AC3E}">
        <p14:creationId xmlns:p14="http://schemas.microsoft.com/office/powerpoint/2010/main" val="4266252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dirty="0" smtClean="0"/>
              <a:t>ÖĞRETMENİN ROLÜ?</a:t>
            </a:r>
            <a:endParaRPr lang="tr-TR" dirty="0"/>
          </a:p>
        </p:txBody>
      </p:sp>
      <p:sp>
        <p:nvSpPr>
          <p:cNvPr id="3" name="İçerik Yer Tutucusu 2"/>
          <p:cNvSpPr>
            <a:spLocks noGrp="1"/>
          </p:cNvSpPr>
          <p:nvPr>
            <p:ph idx="1"/>
          </p:nvPr>
        </p:nvSpPr>
        <p:spPr>
          <a:xfrm>
            <a:off x="457200" y="1600200"/>
            <a:ext cx="8435280" cy="4853136"/>
          </a:xfrm>
        </p:spPr>
        <p:txBody>
          <a:bodyPr>
            <a:normAutofit fontScale="92500" lnSpcReduction="10000"/>
          </a:bodyPr>
          <a:lstStyle/>
          <a:p>
            <a:pPr fontAlgn="base"/>
            <a:r>
              <a:rPr lang="tr-TR" dirty="0"/>
              <a:t>Ö</a:t>
            </a:r>
            <a:r>
              <a:rPr lang="tr-TR" dirty="0" smtClean="0"/>
              <a:t>ğretmenlerin rolü öğrencilere Fen, Teknoloji, Mühendislik ve Matematik derslerinde teorik bilgileri vermek değil, yol göstericilik yaparak öğrencileri üst düzey düşünme, ürün geliştirme, buluş ve </a:t>
            </a:r>
            <a:r>
              <a:rPr lang="tr-TR" dirty="0" err="1" smtClean="0"/>
              <a:t>inovasyon</a:t>
            </a:r>
            <a:r>
              <a:rPr lang="tr-TR" dirty="0" smtClean="0"/>
              <a:t> yapabilme seviyesine ulaştırmaktır. Bunu yaparken de eğitim sisteminin içinde öğrencinin hata yapmaktan korkmamasını sağlayacak ve özgüvenlerini geliştirecek ortamlar sağlanması önemlidir.</a:t>
            </a:r>
            <a:br>
              <a:rPr lang="tr-TR" dirty="0" smtClean="0"/>
            </a:br>
            <a:r>
              <a:rPr lang="tr-TR" dirty="0" smtClean="0"/>
              <a:t/>
            </a:r>
            <a:br>
              <a:rPr lang="tr-TR" dirty="0" smtClean="0"/>
            </a:br>
            <a:endParaRPr lang="tr-TR"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spTree>
    <p:extLst>
      <p:ext uri="{BB962C8B-B14F-4D97-AF65-F5344CB8AC3E}">
        <p14:creationId xmlns:p14="http://schemas.microsoft.com/office/powerpoint/2010/main" val="903753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smtClean="0"/>
              <a:t>STEM NEDİR?</a:t>
            </a:r>
            <a:endParaRPr lang="tr-TR" dirty="0"/>
          </a:p>
        </p:txBody>
      </p:sp>
      <p:sp>
        <p:nvSpPr>
          <p:cNvPr id="3" name="İçerik Yer Tutucusu 2"/>
          <p:cNvSpPr>
            <a:spLocks noGrp="1"/>
          </p:cNvSpPr>
          <p:nvPr>
            <p:ph idx="1"/>
          </p:nvPr>
        </p:nvSpPr>
        <p:spPr>
          <a:xfrm>
            <a:off x="457200" y="1600200"/>
            <a:ext cx="8435280" cy="4853136"/>
          </a:xfrm>
        </p:spPr>
        <p:txBody>
          <a:bodyPr>
            <a:normAutofit/>
          </a:bodyPr>
          <a:lstStyle/>
          <a:p>
            <a:r>
              <a:rPr lang="tr-TR" sz="4000" b="1" dirty="0" err="1">
                <a:solidFill>
                  <a:srgbClr val="FF0000"/>
                </a:solidFill>
              </a:rPr>
              <a:t>S</a:t>
            </a:r>
            <a:r>
              <a:rPr lang="tr-TR" dirty="0" err="1"/>
              <a:t>cience</a:t>
            </a:r>
            <a:r>
              <a:rPr lang="tr-TR" dirty="0" smtClean="0"/>
              <a:t>, </a:t>
            </a:r>
            <a:r>
              <a:rPr lang="tr-TR" dirty="0" smtClean="0">
                <a:solidFill>
                  <a:srgbClr val="0070C0"/>
                </a:solidFill>
              </a:rPr>
              <a:t>(Bilim)</a:t>
            </a:r>
          </a:p>
          <a:p>
            <a:r>
              <a:rPr lang="tr-TR" sz="4000" b="1" dirty="0" err="1" smtClean="0">
                <a:solidFill>
                  <a:srgbClr val="FF0000"/>
                </a:solidFill>
              </a:rPr>
              <a:t>T</a:t>
            </a:r>
            <a:r>
              <a:rPr lang="tr-TR" dirty="0" err="1" smtClean="0"/>
              <a:t>echnology</a:t>
            </a:r>
            <a:r>
              <a:rPr lang="tr-TR" dirty="0" smtClean="0"/>
              <a:t>, </a:t>
            </a:r>
            <a:r>
              <a:rPr lang="tr-TR" dirty="0" smtClean="0">
                <a:solidFill>
                  <a:srgbClr val="0070C0"/>
                </a:solidFill>
              </a:rPr>
              <a:t>(Teknoloji)</a:t>
            </a:r>
          </a:p>
          <a:p>
            <a:r>
              <a:rPr lang="tr-TR" sz="4000" b="1" dirty="0" err="1" smtClean="0">
                <a:solidFill>
                  <a:srgbClr val="FF0000"/>
                </a:solidFill>
              </a:rPr>
              <a:t>E</a:t>
            </a:r>
            <a:r>
              <a:rPr lang="tr-TR" dirty="0" err="1" smtClean="0"/>
              <a:t>ngineering</a:t>
            </a:r>
            <a:r>
              <a:rPr lang="tr-TR" dirty="0"/>
              <a:t> </a:t>
            </a:r>
            <a:r>
              <a:rPr lang="tr-TR" dirty="0" smtClean="0">
                <a:solidFill>
                  <a:srgbClr val="0070C0"/>
                </a:solidFill>
              </a:rPr>
              <a:t>(Mühendislik)</a:t>
            </a:r>
          </a:p>
          <a:p>
            <a:r>
              <a:rPr lang="tr-TR" sz="4000" b="1" dirty="0" smtClean="0">
                <a:solidFill>
                  <a:srgbClr val="FF0000"/>
                </a:solidFill>
              </a:rPr>
              <a:t>M</a:t>
            </a:r>
            <a:r>
              <a:rPr lang="tr-TR" dirty="0" smtClean="0"/>
              <a:t>ath </a:t>
            </a:r>
            <a:r>
              <a:rPr lang="tr-TR" dirty="0" smtClean="0">
                <a:solidFill>
                  <a:srgbClr val="0070C0"/>
                </a:solidFill>
              </a:rPr>
              <a:t>(Matematik)</a:t>
            </a:r>
          </a:p>
          <a:p>
            <a:pPr marL="0" indent="0" algn="just">
              <a:buNone/>
            </a:pPr>
            <a:r>
              <a:rPr lang="tr-TR" b="1" dirty="0" smtClean="0"/>
              <a:t>dört </a:t>
            </a:r>
            <a:r>
              <a:rPr lang="tr-TR" b="1" dirty="0"/>
              <a:t>önemli disiplinin</a:t>
            </a:r>
            <a:r>
              <a:rPr lang="tr-TR" dirty="0"/>
              <a:t> bir araya getirilmesiyle oluşturulan bir öğretim </a:t>
            </a:r>
            <a:r>
              <a:rPr lang="tr-TR" dirty="0" smtClean="0"/>
              <a:t>modelidir.</a:t>
            </a:r>
          </a:p>
          <a:p>
            <a:pPr marL="0" indent="0">
              <a:buNone/>
            </a:pPr>
            <a:r>
              <a:rPr lang="tr-TR" dirty="0" smtClean="0"/>
              <a:t> Türkiye’de </a:t>
            </a:r>
            <a:r>
              <a:rPr lang="tr-TR" dirty="0" smtClean="0">
                <a:solidFill>
                  <a:srgbClr val="FF0000"/>
                </a:solidFill>
              </a:rPr>
              <a:t>(</a:t>
            </a:r>
            <a:r>
              <a:rPr lang="tr-TR" dirty="0" err="1" smtClean="0">
                <a:solidFill>
                  <a:srgbClr val="FF0000"/>
                </a:solidFill>
              </a:rPr>
              <a:t>FeTeMM</a:t>
            </a:r>
            <a:r>
              <a:rPr lang="tr-TR" dirty="0" smtClean="0">
                <a:solidFill>
                  <a:srgbClr val="FF0000"/>
                </a:solidFill>
              </a:rPr>
              <a:t>) </a:t>
            </a:r>
            <a:r>
              <a:rPr lang="tr-TR" dirty="0" smtClean="0"/>
              <a:t>olarak adlandırılmaktadır.</a:t>
            </a:r>
          </a:p>
          <a:p>
            <a:pPr marL="0" indent="0">
              <a:buNone/>
            </a:pPr>
            <a:endParaRPr lang="tr-TR" dirty="0" smtClean="0"/>
          </a:p>
        </p:txBody>
      </p:sp>
      <p:sp>
        <p:nvSpPr>
          <p:cNvPr id="4" name="Altbilgi Yer Tutucusu 3"/>
          <p:cNvSpPr>
            <a:spLocks noGrp="1"/>
          </p:cNvSpPr>
          <p:nvPr>
            <p:ph type="ftr" sz="quarter" idx="11"/>
          </p:nvPr>
        </p:nvSpPr>
        <p:spPr/>
        <p:txBody>
          <a:bodyPr/>
          <a:lstStyle/>
          <a:p>
            <a:r>
              <a:rPr lang="tr-TR" smtClean="0"/>
              <a:t>rehberlikservisim.com</a:t>
            </a:r>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916832"/>
            <a:ext cx="3511576" cy="2044518"/>
          </a:xfrm>
          <a:prstGeom prst="rect">
            <a:avLst/>
          </a:prstGeom>
        </p:spPr>
      </p:pic>
    </p:spTree>
    <p:extLst>
      <p:ext uri="{BB962C8B-B14F-4D97-AF65-F5344CB8AC3E}">
        <p14:creationId xmlns:p14="http://schemas.microsoft.com/office/powerpoint/2010/main" val="2872895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dirty="0" smtClean="0"/>
              <a:t>DÜNYADA STEM ?</a:t>
            </a:r>
            <a:endParaRPr lang="tr-TR" dirty="0"/>
          </a:p>
        </p:txBody>
      </p:sp>
      <p:sp>
        <p:nvSpPr>
          <p:cNvPr id="3" name="İçerik Yer Tutucusu 2"/>
          <p:cNvSpPr>
            <a:spLocks noGrp="1"/>
          </p:cNvSpPr>
          <p:nvPr>
            <p:ph idx="1"/>
          </p:nvPr>
        </p:nvSpPr>
        <p:spPr>
          <a:xfrm>
            <a:off x="457200" y="1600200"/>
            <a:ext cx="8435280" cy="4853136"/>
          </a:xfrm>
        </p:spPr>
        <p:txBody>
          <a:bodyPr>
            <a:normAutofit fontScale="92500" lnSpcReduction="10000"/>
          </a:bodyPr>
          <a:lstStyle/>
          <a:p>
            <a:pPr fontAlgn="base"/>
            <a:r>
              <a:rPr lang="tr-TR" dirty="0" smtClean="0"/>
              <a:t>Dünyada teknoloji ve </a:t>
            </a:r>
            <a:r>
              <a:rPr lang="tr-TR" dirty="0" err="1" smtClean="0"/>
              <a:t>inovasyonda</a:t>
            </a:r>
            <a:r>
              <a:rPr lang="tr-TR" dirty="0" smtClean="0"/>
              <a:t> ilerlemeyi amaçlayan birçok ülkede STEM eğitimi ve STEM işgücü üzerinde giderek daha fazla durulmaktadır. Günümüzde birçok ülke eğitim sistemlerinde </a:t>
            </a:r>
            <a:r>
              <a:rPr lang="tr-TR" dirty="0" err="1" smtClean="0"/>
              <a:t>STEM’e</a:t>
            </a:r>
            <a:r>
              <a:rPr lang="tr-TR" dirty="0" smtClean="0"/>
              <a:t> yer vermektedirler</a:t>
            </a:r>
            <a:r>
              <a:rPr lang="tr-TR" dirty="0" smtClean="0">
                <a:solidFill>
                  <a:srgbClr val="FF0000"/>
                </a:solidFill>
              </a:rPr>
              <a:t>. STEM şu anda Amerika Birleşik Devletleri, Avrupa Birliği, Japonya, Kore, Almanya ve Çin gibi önde gelen ülkelerde </a:t>
            </a:r>
            <a:r>
              <a:rPr lang="tr-TR" dirty="0" smtClean="0"/>
              <a:t>ilkokullardan başlayarak ortaöğretim ve üniversitelerde uygulanmaya başlamıştır. </a:t>
            </a:r>
            <a:br>
              <a:rPr lang="tr-TR" dirty="0" smtClean="0"/>
            </a:br>
            <a:r>
              <a:rPr lang="tr-TR" dirty="0" smtClean="0"/>
              <a:t/>
            </a:r>
            <a:br>
              <a:rPr lang="tr-TR" dirty="0" smtClean="0"/>
            </a:br>
            <a:endParaRPr lang="tr-TR"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spTree>
    <p:extLst>
      <p:ext uri="{BB962C8B-B14F-4D97-AF65-F5344CB8AC3E}">
        <p14:creationId xmlns:p14="http://schemas.microsoft.com/office/powerpoint/2010/main" val="115094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dirty="0" smtClean="0"/>
              <a:t>TÜRKİYE’DE STEM</a:t>
            </a:r>
            <a:endParaRPr lang="tr-TR" dirty="0"/>
          </a:p>
        </p:txBody>
      </p:sp>
      <p:sp>
        <p:nvSpPr>
          <p:cNvPr id="3" name="İçerik Yer Tutucusu 2"/>
          <p:cNvSpPr>
            <a:spLocks noGrp="1"/>
          </p:cNvSpPr>
          <p:nvPr>
            <p:ph idx="1"/>
          </p:nvPr>
        </p:nvSpPr>
        <p:spPr>
          <a:xfrm>
            <a:off x="3823591" y="1600200"/>
            <a:ext cx="5068889" cy="4853136"/>
          </a:xfrm>
        </p:spPr>
        <p:txBody>
          <a:bodyPr>
            <a:normAutofit lnSpcReduction="10000"/>
          </a:bodyPr>
          <a:lstStyle/>
          <a:p>
            <a:pPr algn="just" fontAlgn="base"/>
            <a:r>
              <a:rPr lang="tr-TR" dirty="0" smtClean="0"/>
              <a:t>Ülkemizin STEM eğitimi için Millî Eğitim Bakanlığı tarafından hazırlanmış doğrudan bir eylem planı bulunmamakla birlikte 2015-2019 Stratejik Planında </a:t>
            </a:r>
            <a:r>
              <a:rPr lang="tr-TR" dirty="0" err="1" smtClean="0"/>
              <a:t>STEM’in</a:t>
            </a:r>
            <a:r>
              <a:rPr lang="tr-TR" dirty="0" smtClean="0"/>
              <a:t> güçlendirilmesine yönelik amaçlar bulunmaktadır. </a:t>
            </a:r>
            <a:br>
              <a:rPr lang="tr-TR" dirty="0" smtClean="0"/>
            </a:br>
            <a:endParaRPr lang="tr-TR"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423306"/>
            <a:ext cx="3960440" cy="2741843"/>
          </a:xfrm>
          <a:prstGeom prst="rect">
            <a:avLst/>
          </a:prstGeom>
        </p:spPr>
      </p:pic>
    </p:spTree>
    <p:extLst>
      <p:ext uri="{BB962C8B-B14F-4D97-AF65-F5344CB8AC3E}">
        <p14:creationId xmlns:p14="http://schemas.microsoft.com/office/powerpoint/2010/main" val="2489506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dirty="0" smtClean="0"/>
              <a:t>TÜRKİYE’DE STEM</a:t>
            </a:r>
            <a:endParaRPr lang="tr-TR" dirty="0"/>
          </a:p>
        </p:txBody>
      </p:sp>
      <p:sp>
        <p:nvSpPr>
          <p:cNvPr id="3" name="İçerik Yer Tutucusu 2"/>
          <p:cNvSpPr>
            <a:spLocks noGrp="1"/>
          </p:cNvSpPr>
          <p:nvPr>
            <p:ph idx="1"/>
          </p:nvPr>
        </p:nvSpPr>
        <p:spPr>
          <a:xfrm>
            <a:off x="457200" y="1600200"/>
            <a:ext cx="8435280" cy="4853136"/>
          </a:xfrm>
        </p:spPr>
        <p:txBody>
          <a:bodyPr>
            <a:normAutofit fontScale="92500" lnSpcReduction="20000"/>
          </a:bodyPr>
          <a:lstStyle/>
          <a:p>
            <a:pPr fontAlgn="base"/>
            <a:r>
              <a:rPr lang="tr-TR" dirty="0" smtClean="0"/>
              <a:t>STEM eğitimi konusunda başarılı öğrenci ve öğretmenleri ortaya çıkarmak için </a:t>
            </a:r>
            <a:r>
              <a:rPr lang="tr-TR" dirty="0" smtClean="0">
                <a:solidFill>
                  <a:srgbClr val="FF0000"/>
                </a:solidFill>
              </a:rPr>
              <a:t>TÜBİTAK proje çalışmaları yapmakta ve yarışmalar düzenlemektedir</a:t>
            </a:r>
            <a:r>
              <a:rPr lang="tr-TR" dirty="0" smtClean="0"/>
              <a:t>. Ayrıca, ülkemizde STEM eğitimiyle ilgili olarak, TÜBİTAK tarafından çeşitli illerde </a:t>
            </a:r>
            <a:r>
              <a:rPr lang="tr-TR" dirty="0" smtClean="0">
                <a:solidFill>
                  <a:srgbClr val="FF0000"/>
                </a:solidFill>
              </a:rPr>
              <a:t>bilim merkezleri </a:t>
            </a:r>
            <a:r>
              <a:rPr lang="tr-TR" dirty="0" smtClean="0"/>
              <a:t>açılmaya başlamıştır. Bilim merkezleri, öğrencilere bilimi ve bilim insanını sevdirerek, toplumda bilime yönelik önyargıları ortadan kaldırmayı hedeflemektedir. Bu maksatla kurulan bilim merkezlerinde, ders dışı zamanlarda öğrencilerle STEM etkinlikleri yapılmaktadır </a:t>
            </a:r>
            <a:br>
              <a:rPr lang="tr-TR" dirty="0" smtClean="0"/>
            </a:br>
            <a:r>
              <a:rPr lang="tr-TR" dirty="0" smtClean="0"/>
              <a:t/>
            </a:r>
            <a:br>
              <a:rPr lang="tr-TR" dirty="0" smtClean="0"/>
            </a:br>
            <a:endParaRPr lang="tr-TR"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spTree>
    <p:extLst>
      <p:ext uri="{BB962C8B-B14F-4D97-AF65-F5344CB8AC3E}">
        <p14:creationId xmlns:p14="http://schemas.microsoft.com/office/powerpoint/2010/main" val="1360136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dirty="0" smtClean="0"/>
              <a:t>TÜRKİYE’DE STEM</a:t>
            </a:r>
            <a:endParaRPr lang="tr-TR" dirty="0"/>
          </a:p>
        </p:txBody>
      </p:sp>
      <p:sp>
        <p:nvSpPr>
          <p:cNvPr id="3" name="İçerik Yer Tutucusu 2"/>
          <p:cNvSpPr>
            <a:spLocks noGrp="1"/>
          </p:cNvSpPr>
          <p:nvPr>
            <p:ph idx="1"/>
          </p:nvPr>
        </p:nvSpPr>
        <p:spPr>
          <a:xfrm>
            <a:off x="457200" y="1600200"/>
            <a:ext cx="8435280" cy="4853136"/>
          </a:xfrm>
        </p:spPr>
        <p:txBody>
          <a:bodyPr>
            <a:normAutofit/>
          </a:bodyPr>
          <a:lstStyle/>
          <a:p>
            <a:pPr algn="just" fontAlgn="base"/>
            <a:r>
              <a:rPr lang="tr-TR" dirty="0" smtClean="0"/>
              <a:t>Ülkemizde de STEM eğitimine geçilirken çocuklara küçük yaşlardan itibaren Fen, Teknoloji, Mühendislik, Sanat ve Matematik disiplinleri arası bir bakış açısı kazandırılarak sorgulama, problem çözme, araştırma yapma, estetik bakış açısı ve ürün geliştirme becerilerinin kazandırılması amaçlanmalıdır.</a:t>
            </a:r>
            <a:br>
              <a:rPr lang="tr-TR" dirty="0" smtClean="0"/>
            </a:br>
            <a:r>
              <a:rPr lang="tr-TR" dirty="0" smtClean="0"/>
              <a:t/>
            </a:r>
            <a:br>
              <a:rPr lang="tr-TR" dirty="0" smtClean="0"/>
            </a:br>
            <a:endParaRPr lang="tr-TR"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spTree>
    <p:extLst>
      <p:ext uri="{BB962C8B-B14F-4D97-AF65-F5344CB8AC3E}">
        <p14:creationId xmlns:p14="http://schemas.microsoft.com/office/powerpoint/2010/main" val="2645379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dirty="0" smtClean="0"/>
              <a:t>TÜRKİYE’DE STEM</a:t>
            </a:r>
            <a:endParaRPr lang="tr-TR" dirty="0"/>
          </a:p>
        </p:txBody>
      </p:sp>
      <p:sp>
        <p:nvSpPr>
          <p:cNvPr id="3" name="İçerik Yer Tutucusu 2"/>
          <p:cNvSpPr>
            <a:spLocks noGrp="1"/>
          </p:cNvSpPr>
          <p:nvPr>
            <p:ph idx="1"/>
          </p:nvPr>
        </p:nvSpPr>
        <p:spPr>
          <a:xfrm>
            <a:off x="457200" y="1600200"/>
            <a:ext cx="8435280" cy="4853136"/>
          </a:xfrm>
        </p:spPr>
        <p:txBody>
          <a:bodyPr>
            <a:noAutofit/>
          </a:bodyPr>
          <a:lstStyle/>
          <a:p>
            <a:pPr marL="0" indent="0" fontAlgn="base">
              <a:buNone/>
            </a:pPr>
            <a:r>
              <a:rPr lang="tr-TR" sz="2800" dirty="0" smtClean="0"/>
              <a:t>1. STEM Eğitimi merkezlerinin kurulması, </a:t>
            </a:r>
          </a:p>
          <a:p>
            <a:pPr marL="0" indent="0" fontAlgn="base">
              <a:buNone/>
            </a:pPr>
            <a:r>
              <a:rPr lang="tr-TR" sz="2800" dirty="0" smtClean="0"/>
              <a:t>2. Bu merkezlerde üniversitelerle işbirliği içerisinde STEM eğitimi araştırmalarının yapılması, </a:t>
            </a:r>
          </a:p>
          <a:p>
            <a:pPr marL="0" indent="0" fontAlgn="base">
              <a:buNone/>
            </a:pPr>
            <a:r>
              <a:rPr lang="tr-TR" sz="2800" dirty="0" smtClean="0"/>
              <a:t>3. Öğretmenlerin STEM eğitim yaklaşımını benimseyecek şekilde yetiştirilmesi, </a:t>
            </a:r>
          </a:p>
          <a:p>
            <a:pPr marL="0" indent="0" fontAlgn="base">
              <a:buNone/>
            </a:pPr>
            <a:r>
              <a:rPr lang="tr-TR" sz="2800" dirty="0" smtClean="0"/>
              <a:t>4. Öğretim programlarının STEM eğitimini içerecek biçimde güncellenmesi,</a:t>
            </a:r>
          </a:p>
          <a:p>
            <a:pPr marL="0" indent="0" fontAlgn="base">
              <a:buNone/>
            </a:pPr>
            <a:r>
              <a:rPr lang="tr-TR" sz="2800" dirty="0" smtClean="0"/>
              <a:t> 5. Okullardaki STEM eğitimi için öğretim ortamlarının oluşturulması ve ders materyallerinin sağlanması </a:t>
            </a:r>
            <a:br>
              <a:rPr lang="tr-TR" sz="2800" dirty="0" smtClean="0"/>
            </a:br>
            <a:r>
              <a:rPr lang="tr-TR" sz="2800" dirty="0" smtClean="0"/>
              <a:t/>
            </a:r>
            <a:br>
              <a:rPr lang="tr-TR" sz="2800" dirty="0" smtClean="0"/>
            </a:br>
            <a:endParaRPr lang="tr-TR" sz="2800"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spTree>
    <p:extLst>
      <p:ext uri="{BB962C8B-B14F-4D97-AF65-F5344CB8AC3E}">
        <p14:creationId xmlns:p14="http://schemas.microsoft.com/office/powerpoint/2010/main" val="3720254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dirty="0" smtClean="0"/>
              <a:t>TÜRKİYE’DE </a:t>
            </a:r>
            <a:r>
              <a:rPr lang="tr-TR" dirty="0" smtClean="0"/>
              <a:t>STEM ANKETİ</a:t>
            </a:r>
            <a:endParaRPr lang="tr-TR"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1" y="1167964"/>
            <a:ext cx="7660686" cy="5213364"/>
          </a:xfrm>
        </p:spPr>
      </p:pic>
    </p:spTree>
    <p:extLst>
      <p:ext uri="{BB962C8B-B14F-4D97-AF65-F5344CB8AC3E}">
        <p14:creationId xmlns:p14="http://schemas.microsoft.com/office/powerpoint/2010/main" val="82654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dirty="0" smtClean="0"/>
              <a:t>KAYNAKLAR</a:t>
            </a:r>
            <a:endParaRPr lang="tr-TR" dirty="0"/>
          </a:p>
        </p:txBody>
      </p:sp>
      <p:sp>
        <p:nvSpPr>
          <p:cNvPr id="3" name="İçerik Yer Tutucusu 2"/>
          <p:cNvSpPr>
            <a:spLocks noGrp="1"/>
          </p:cNvSpPr>
          <p:nvPr>
            <p:ph idx="1"/>
          </p:nvPr>
        </p:nvSpPr>
        <p:spPr>
          <a:xfrm>
            <a:off x="457200" y="1600200"/>
            <a:ext cx="8435280" cy="4853136"/>
          </a:xfrm>
        </p:spPr>
        <p:txBody>
          <a:bodyPr>
            <a:normAutofit lnSpcReduction="10000"/>
          </a:bodyPr>
          <a:lstStyle/>
          <a:p>
            <a:pPr fontAlgn="base"/>
            <a:r>
              <a:rPr lang="tr-TR" dirty="0" smtClean="0">
                <a:hlinkClick r:id="rId2"/>
              </a:rPr>
              <a:t>https://www.egitimpedia.com/stem-egitimi-nedir/</a:t>
            </a:r>
            <a:endParaRPr lang="tr-TR" dirty="0" smtClean="0"/>
          </a:p>
          <a:p>
            <a:pPr fontAlgn="base"/>
            <a:r>
              <a:rPr lang="tr-TR" dirty="0" smtClean="0">
                <a:hlinkClick r:id="rId3"/>
              </a:rPr>
              <a:t>http://www.egitimdebilisimteknolojileri.com/stem-nedir-stem-egitimi.html</a:t>
            </a:r>
            <a:endParaRPr lang="tr-TR" dirty="0" smtClean="0"/>
          </a:p>
          <a:p>
            <a:pPr fontAlgn="base"/>
            <a:r>
              <a:rPr lang="tr-TR" dirty="0" smtClean="0">
                <a:hlinkClick r:id="rId4"/>
              </a:rPr>
              <a:t>https://yegitek.meb.gov.tr/www/meb-yegitek-genel-mudurlugu-stem-fen-teknoloji-muhendislik-matematik-egitim-raporu-hazirladi/icerik/719</a:t>
            </a:r>
            <a:r>
              <a:rPr lang="tr-TR" dirty="0" smtClean="0"/>
              <a:t/>
            </a:r>
            <a:br>
              <a:rPr lang="tr-TR" dirty="0" smtClean="0"/>
            </a:br>
            <a:r>
              <a:rPr lang="tr-TR" dirty="0" smtClean="0"/>
              <a:t/>
            </a:r>
            <a:br>
              <a:rPr lang="tr-TR" dirty="0" smtClean="0"/>
            </a:br>
            <a:endParaRPr lang="tr-TR"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spTree>
    <p:extLst>
      <p:ext uri="{BB962C8B-B14F-4D97-AF65-F5344CB8AC3E}">
        <p14:creationId xmlns:p14="http://schemas.microsoft.com/office/powerpoint/2010/main" val="964939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dirty="0" smtClean="0"/>
              <a:t>HAZIRLAYAN</a:t>
            </a:r>
            <a:endParaRPr lang="tr-TR" dirty="0"/>
          </a:p>
        </p:txBody>
      </p:sp>
      <p:sp>
        <p:nvSpPr>
          <p:cNvPr id="3" name="İçerik Yer Tutucusu 2"/>
          <p:cNvSpPr>
            <a:spLocks noGrp="1"/>
          </p:cNvSpPr>
          <p:nvPr>
            <p:ph idx="1"/>
          </p:nvPr>
        </p:nvSpPr>
        <p:spPr>
          <a:xfrm>
            <a:off x="299908" y="5661248"/>
            <a:ext cx="8435280" cy="604664"/>
          </a:xfrm>
        </p:spPr>
        <p:style>
          <a:lnRef idx="1">
            <a:schemeClr val="accent6"/>
          </a:lnRef>
          <a:fillRef idx="3">
            <a:schemeClr val="accent6"/>
          </a:fillRef>
          <a:effectRef idx="2">
            <a:schemeClr val="accent6"/>
          </a:effectRef>
          <a:fontRef idx="minor">
            <a:schemeClr val="lt1"/>
          </a:fontRef>
        </p:style>
        <p:txBody>
          <a:bodyPr>
            <a:noAutofit/>
          </a:bodyPr>
          <a:lstStyle/>
          <a:p>
            <a:pPr marL="0" indent="0" algn="ctr" fontAlgn="base">
              <a:buNone/>
            </a:pPr>
            <a:r>
              <a:rPr lang="tr-TR" sz="2400" b="1" dirty="0"/>
              <a:t>r</a:t>
            </a:r>
            <a:r>
              <a:rPr lang="tr-TR" sz="2400" b="1" dirty="0" smtClean="0"/>
              <a:t>ehberlikservisim.com</a:t>
            </a:r>
            <a:br>
              <a:rPr lang="tr-TR" sz="2400" b="1" dirty="0" smtClean="0"/>
            </a:br>
            <a:r>
              <a:rPr lang="tr-TR" sz="2400" b="1" dirty="0" smtClean="0"/>
              <a:t/>
            </a:r>
            <a:br>
              <a:rPr lang="tr-TR" sz="2400" b="1" dirty="0" smtClean="0"/>
            </a:br>
            <a:endParaRPr lang="tr-TR" sz="2400" b="1"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1045334"/>
            <a:ext cx="4104456" cy="5785959"/>
          </a:xfrm>
          <a:prstGeom prst="rect">
            <a:avLst/>
          </a:prstGeom>
        </p:spPr>
      </p:pic>
    </p:spTree>
    <p:extLst>
      <p:ext uri="{BB962C8B-B14F-4D97-AF65-F5344CB8AC3E}">
        <p14:creationId xmlns:p14="http://schemas.microsoft.com/office/powerpoint/2010/main" val="3767761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smtClean="0"/>
              <a:t>STEM NEDİR?</a:t>
            </a:r>
            <a:endParaRPr lang="tr-TR" dirty="0"/>
          </a:p>
        </p:txBody>
      </p:sp>
      <p:sp>
        <p:nvSpPr>
          <p:cNvPr id="3" name="İçerik Yer Tutucusu 2"/>
          <p:cNvSpPr>
            <a:spLocks noGrp="1"/>
          </p:cNvSpPr>
          <p:nvPr>
            <p:ph idx="1"/>
          </p:nvPr>
        </p:nvSpPr>
        <p:spPr>
          <a:xfrm>
            <a:off x="3635896" y="1600200"/>
            <a:ext cx="5328592" cy="4853136"/>
          </a:xfrm>
        </p:spPr>
        <p:txBody>
          <a:bodyPr>
            <a:normAutofit/>
          </a:bodyPr>
          <a:lstStyle/>
          <a:p>
            <a:pPr algn="just"/>
            <a:r>
              <a:rPr lang="tr-TR" sz="3600" dirty="0" smtClean="0"/>
              <a:t>Özellikle ABD’den </a:t>
            </a:r>
            <a:r>
              <a:rPr lang="tr-TR" sz="3600" dirty="0"/>
              <a:t>yayılan popüler bir eğitim sistemi </a:t>
            </a:r>
            <a:r>
              <a:rPr lang="tr-TR" sz="3600" dirty="0" smtClean="0"/>
              <a:t>olan STEM </a:t>
            </a:r>
            <a:r>
              <a:rPr lang="tr-TR" sz="3600" dirty="0" err="1" smtClean="0"/>
              <a:t>dünya’da</a:t>
            </a:r>
            <a:r>
              <a:rPr lang="tr-TR" sz="3600" dirty="0" smtClean="0"/>
              <a:t> </a:t>
            </a:r>
            <a:r>
              <a:rPr lang="tr-TR" sz="3600" dirty="0"/>
              <a:t>birçok okulda </a:t>
            </a:r>
            <a:r>
              <a:rPr lang="tr-TR" sz="2400" dirty="0"/>
              <a:t>(</a:t>
            </a:r>
            <a:r>
              <a:rPr lang="tr-TR" sz="2400" dirty="0" err="1"/>
              <a:t>ülkemizde’de</a:t>
            </a:r>
            <a:r>
              <a:rPr lang="tr-TR" sz="2400" dirty="0"/>
              <a:t> aynı isimle eğitim sistemini uygulayan okullar mevcuttur) </a:t>
            </a:r>
            <a:r>
              <a:rPr lang="tr-TR" sz="3600" dirty="0"/>
              <a:t>uygulanmaya başlamış bir eğitim sistemidir. </a:t>
            </a:r>
            <a:endParaRPr lang="tr-TR" sz="3600" dirty="0" smtClean="0"/>
          </a:p>
        </p:txBody>
      </p:sp>
      <p:sp>
        <p:nvSpPr>
          <p:cNvPr id="4" name="Altbilgi Yer Tutucusu 3"/>
          <p:cNvSpPr>
            <a:spLocks noGrp="1"/>
          </p:cNvSpPr>
          <p:nvPr>
            <p:ph type="ftr" sz="quarter" idx="11"/>
          </p:nvPr>
        </p:nvSpPr>
        <p:spPr/>
        <p:txBody>
          <a:bodyPr/>
          <a:lstStyle/>
          <a:p>
            <a:r>
              <a:rPr lang="tr-TR" smtClean="0"/>
              <a:t>rehberlikservisim.com</a:t>
            </a: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419198"/>
            <a:ext cx="3687803" cy="2975596"/>
          </a:xfrm>
          <a:prstGeom prst="rect">
            <a:avLst/>
          </a:prstGeom>
        </p:spPr>
      </p:pic>
    </p:spTree>
    <p:extLst>
      <p:ext uri="{BB962C8B-B14F-4D97-AF65-F5344CB8AC3E}">
        <p14:creationId xmlns:p14="http://schemas.microsoft.com/office/powerpoint/2010/main" val="171036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smtClean="0"/>
              <a:t>STEM NEDİR?</a:t>
            </a:r>
            <a:endParaRPr lang="tr-TR" dirty="0"/>
          </a:p>
        </p:txBody>
      </p:sp>
      <p:sp>
        <p:nvSpPr>
          <p:cNvPr id="3" name="İçerik Yer Tutucusu 2"/>
          <p:cNvSpPr>
            <a:spLocks noGrp="1"/>
          </p:cNvSpPr>
          <p:nvPr>
            <p:ph idx="1"/>
          </p:nvPr>
        </p:nvSpPr>
        <p:spPr>
          <a:xfrm>
            <a:off x="323528" y="1916832"/>
            <a:ext cx="8507288" cy="4853136"/>
          </a:xfrm>
        </p:spPr>
        <p:txBody>
          <a:bodyPr>
            <a:normAutofit/>
          </a:bodyPr>
          <a:lstStyle/>
          <a:p>
            <a:pPr algn="just"/>
            <a:r>
              <a:rPr lang="tr-TR" dirty="0" smtClean="0"/>
              <a:t>Bu </a:t>
            </a:r>
            <a:r>
              <a:rPr lang="tr-TR" dirty="0"/>
              <a:t>sistem sayesinde, öğrencilere Fen bilimleri, Matematik gibi dersleri ezber sisteminden çıkartıp, bilgilerin gerçek yaşamda uygulanabilirliği ve problem çözme tekniklerini/</a:t>
            </a:r>
            <a:r>
              <a:rPr lang="tr-TR" dirty="0" err="1"/>
              <a:t>metodlarının</a:t>
            </a:r>
            <a:r>
              <a:rPr lang="tr-TR" dirty="0"/>
              <a:t> geliştirilmesi, merak, araştırma ve yaratıcılık özelliklerinin öne çıkartılmasını hedef alınmaktadır.</a:t>
            </a:r>
            <a:endParaRPr lang="tr-TR" sz="2400"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spTree>
    <p:extLst>
      <p:ext uri="{BB962C8B-B14F-4D97-AF65-F5344CB8AC3E}">
        <p14:creationId xmlns:p14="http://schemas.microsoft.com/office/powerpoint/2010/main" val="1884737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smtClean="0"/>
              <a:t>STEM NEDİR?</a:t>
            </a:r>
            <a:endParaRPr lang="tr-TR" dirty="0"/>
          </a:p>
        </p:txBody>
      </p:sp>
      <p:sp>
        <p:nvSpPr>
          <p:cNvPr id="3" name="İçerik Yer Tutucusu 2"/>
          <p:cNvSpPr>
            <a:spLocks noGrp="1"/>
          </p:cNvSpPr>
          <p:nvPr>
            <p:ph idx="1"/>
          </p:nvPr>
        </p:nvSpPr>
        <p:spPr>
          <a:xfrm>
            <a:off x="457200" y="1600200"/>
            <a:ext cx="8507288" cy="4853136"/>
          </a:xfrm>
        </p:spPr>
        <p:txBody>
          <a:bodyPr>
            <a:normAutofit/>
          </a:bodyPr>
          <a:lstStyle/>
          <a:p>
            <a:pPr algn="just"/>
            <a:r>
              <a:rPr lang="tr-TR" dirty="0" smtClean="0"/>
              <a:t>Bu </a:t>
            </a:r>
            <a:r>
              <a:rPr lang="tr-TR" dirty="0"/>
              <a:t>sistem sayesinde, öğrencilere Fen bilimleri, Matematik gibi dersleri ezber sisteminden çıkartıp, bilgilerin gerçek yaşamda uygulanabilirliği ve problem çözme tekniklerini/</a:t>
            </a:r>
            <a:r>
              <a:rPr lang="tr-TR" dirty="0" err="1"/>
              <a:t>metodlarının</a:t>
            </a:r>
            <a:r>
              <a:rPr lang="tr-TR" dirty="0"/>
              <a:t> geliştirilmesi, merak, araştırma ve yaratıcılık özelliklerinin öne çıkartılmasını hedef alınmaktadır.</a:t>
            </a:r>
            <a:endParaRPr lang="tr-TR" sz="2400"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spTree>
    <p:extLst>
      <p:ext uri="{BB962C8B-B14F-4D97-AF65-F5344CB8AC3E}">
        <p14:creationId xmlns:p14="http://schemas.microsoft.com/office/powerpoint/2010/main" val="215172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smtClean="0"/>
              <a:t>STEM NEDİR?</a:t>
            </a:r>
            <a:endParaRPr lang="tr-TR" dirty="0"/>
          </a:p>
        </p:txBody>
      </p:sp>
      <p:sp>
        <p:nvSpPr>
          <p:cNvPr id="3" name="İçerik Yer Tutucusu 2"/>
          <p:cNvSpPr>
            <a:spLocks noGrp="1"/>
          </p:cNvSpPr>
          <p:nvPr>
            <p:ph idx="1"/>
          </p:nvPr>
        </p:nvSpPr>
        <p:spPr>
          <a:xfrm>
            <a:off x="457200" y="1600200"/>
            <a:ext cx="8507288" cy="4853136"/>
          </a:xfrm>
        </p:spPr>
        <p:txBody>
          <a:bodyPr>
            <a:normAutofit/>
          </a:bodyPr>
          <a:lstStyle/>
          <a:p>
            <a:pPr algn="just"/>
            <a:r>
              <a:rPr lang="tr-TR" sz="4000" dirty="0" smtClean="0"/>
              <a:t>Öğrencilere </a:t>
            </a:r>
            <a:r>
              <a:rPr lang="tr-TR" sz="4000" dirty="0"/>
              <a:t>günlük yaşamda problemlerle başa çıkmanın da bir matematiği olduğunu anlatıp, </a:t>
            </a:r>
            <a:r>
              <a:rPr lang="tr-TR" sz="4000" dirty="0">
                <a:solidFill>
                  <a:srgbClr val="FF0000"/>
                </a:solidFill>
              </a:rPr>
              <a:t>farklı düşünmelerini ve çeşitli süreçlere yeni çözümler arama kabiliyetlerini </a:t>
            </a:r>
            <a:r>
              <a:rPr lang="tr-TR" sz="4000" dirty="0"/>
              <a:t>artırmalarını sağlayacak bir </a:t>
            </a:r>
            <a:r>
              <a:rPr lang="tr-TR" sz="4000" dirty="0" smtClean="0"/>
              <a:t>yaklaşımdır.</a:t>
            </a:r>
            <a:endParaRPr lang="tr-TR"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spTree>
    <p:extLst>
      <p:ext uri="{BB962C8B-B14F-4D97-AF65-F5344CB8AC3E}">
        <p14:creationId xmlns:p14="http://schemas.microsoft.com/office/powerpoint/2010/main" val="2938479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smtClean="0"/>
              <a:t>STEM NEDİR?</a:t>
            </a:r>
            <a:endParaRPr lang="tr-TR" dirty="0"/>
          </a:p>
        </p:txBody>
      </p:sp>
      <p:sp>
        <p:nvSpPr>
          <p:cNvPr id="3" name="İçerik Yer Tutucusu 2"/>
          <p:cNvSpPr>
            <a:spLocks noGrp="1"/>
          </p:cNvSpPr>
          <p:nvPr>
            <p:ph idx="1"/>
          </p:nvPr>
        </p:nvSpPr>
        <p:spPr>
          <a:xfrm>
            <a:off x="3563888" y="1700808"/>
            <a:ext cx="5328592" cy="4997152"/>
          </a:xfrm>
        </p:spPr>
        <p:txBody>
          <a:bodyPr>
            <a:normAutofit/>
          </a:bodyPr>
          <a:lstStyle/>
          <a:p>
            <a:pPr algn="just"/>
            <a:r>
              <a:rPr lang="tr-TR" sz="3600" dirty="0"/>
              <a:t>Öğrenciler, fen bilgisi, matematik ve teknoloji alanlarındaki bilgi ve becerilerini, </a:t>
            </a:r>
            <a:r>
              <a:rPr lang="tr-TR" sz="3600" dirty="0">
                <a:solidFill>
                  <a:srgbClr val="FF0000"/>
                </a:solidFill>
              </a:rPr>
              <a:t>gerçek hayattaki problemlerini çözmek için </a:t>
            </a:r>
            <a:r>
              <a:rPr lang="tr-TR" sz="3600" dirty="0"/>
              <a:t>kullanacak </a:t>
            </a:r>
            <a:r>
              <a:rPr lang="tr-TR" sz="3600" dirty="0" smtClean="0"/>
              <a:t>aktivitelerle geliştiriyorlar</a:t>
            </a:r>
            <a:r>
              <a:rPr lang="tr-TR" sz="3600" dirty="0"/>
              <a:t>.</a:t>
            </a:r>
            <a:endParaRPr lang="tr-TR" sz="2800"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0" y="1844824"/>
            <a:ext cx="4248472" cy="3240360"/>
          </a:xfrm>
          <a:prstGeom prst="rect">
            <a:avLst/>
          </a:prstGeom>
        </p:spPr>
      </p:pic>
    </p:spTree>
    <p:extLst>
      <p:ext uri="{BB962C8B-B14F-4D97-AF65-F5344CB8AC3E}">
        <p14:creationId xmlns:p14="http://schemas.microsoft.com/office/powerpoint/2010/main" val="57401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smtClean="0"/>
              <a:t>STEM NEDİR?</a:t>
            </a:r>
            <a:endParaRPr lang="tr-TR" dirty="0"/>
          </a:p>
        </p:txBody>
      </p:sp>
      <p:sp>
        <p:nvSpPr>
          <p:cNvPr id="3" name="İçerik Yer Tutucusu 2"/>
          <p:cNvSpPr>
            <a:spLocks noGrp="1"/>
          </p:cNvSpPr>
          <p:nvPr>
            <p:ph idx="1"/>
          </p:nvPr>
        </p:nvSpPr>
        <p:spPr>
          <a:xfrm>
            <a:off x="390364" y="1340768"/>
            <a:ext cx="8507288" cy="4853136"/>
          </a:xfrm>
        </p:spPr>
        <p:txBody>
          <a:bodyPr>
            <a:normAutofit/>
          </a:bodyPr>
          <a:lstStyle/>
          <a:p>
            <a:pPr algn="just"/>
            <a:r>
              <a:rPr lang="tr-TR" dirty="0" smtClean="0"/>
              <a:t>STEM eğitimleri dünyada iş gücü niteliğinin artırılmasını sağlamak için gerekli stratejilerden olan davranışların geliştirilmesini sağlar. </a:t>
            </a:r>
            <a:endParaRPr lang="tr-TR" sz="2400" dirty="0"/>
          </a:p>
        </p:txBody>
      </p:sp>
      <p:sp>
        <p:nvSpPr>
          <p:cNvPr id="4" name="Altbilgi Yer Tutucusu 3"/>
          <p:cNvSpPr>
            <a:spLocks noGrp="1"/>
          </p:cNvSpPr>
          <p:nvPr>
            <p:ph type="ftr" sz="quarter" idx="11"/>
          </p:nvPr>
        </p:nvSpPr>
        <p:spPr/>
        <p:txBody>
          <a:bodyPr/>
          <a:lstStyle/>
          <a:p>
            <a:r>
              <a:rPr lang="tr-TR" smtClean="0"/>
              <a:t>rehberlikservisim.com</a:t>
            </a:r>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985187"/>
            <a:ext cx="7488832" cy="3744416"/>
          </a:xfrm>
          <a:prstGeom prst="rect">
            <a:avLst/>
          </a:prstGeom>
        </p:spPr>
      </p:pic>
    </p:spTree>
    <p:extLst>
      <p:ext uri="{BB962C8B-B14F-4D97-AF65-F5344CB8AC3E}">
        <p14:creationId xmlns:p14="http://schemas.microsoft.com/office/powerpoint/2010/main" val="160194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1974"/>
            <a:ext cx="9144000" cy="1143000"/>
          </a:xfrm>
        </p:spPr>
        <p:style>
          <a:lnRef idx="3">
            <a:schemeClr val="lt1"/>
          </a:lnRef>
          <a:fillRef idx="1">
            <a:schemeClr val="accent5"/>
          </a:fillRef>
          <a:effectRef idx="1">
            <a:schemeClr val="accent5"/>
          </a:effectRef>
          <a:fontRef idx="minor">
            <a:schemeClr val="lt1"/>
          </a:fontRef>
        </p:style>
        <p:txBody>
          <a:bodyPr/>
          <a:lstStyle/>
          <a:p>
            <a:r>
              <a:rPr lang="tr-TR" dirty="0" smtClean="0"/>
              <a:t>ÖZET OLARAK</a:t>
            </a:r>
            <a:endParaRPr lang="tr-TR" dirty="0"/>
          </a:p>
        </p:txBody>
      </p:sp>
      <p:sp>
        <p:nvSpPr>
          <p:cNvPr id="3" name="İçerik Yer Tutucusu 2"/>
          <p:cNvSpPr>
            <a:spLocks noGrp="1"/>
          </p:cNvSpPr>
          <p:nvPr>
            <p:ph idx="1"/>
          </p:nvPr>
        </p:nvSpPr>
        <p:spPr>
          <a:xfrm>
            <a:off x="457200" y="1600200"/>
            <a:ext cx="8507288" cy="4853136"/>
          </a:xfrm>
        </p:spPr>
        <p:txBody>
          <a:bodyPr>
            <a:normAutofit/>
          </a:bodyPr>
          <a:lstStyle/>
          <a:p>
            <a:pPr algn="just"/>
            <a:r>
              <a:rPr lang="tr-TR" sz="4000" dirty="0"/>
              <a:t>  </a:t>
            </a:r>
            <a:r>
              <a:rPr lang="tr-TR" sz="4000" dirty="0">
                <a:solidFill>
                  <a:schemeClr val="tx1">
                    <a:lumMod val="85000"/>
                    <a:lumOff val="15000"/>
                  </a:schemeClr>
                </a:solidFill>
              </a:rPr>
              <a:t>E</a:t>
            </a:r>
            <a:r>
              <a:rPr lang="tr-TR" sz="4000" dirty="0" smtClean="0">
                <a:solidFill>
                  <a:schemeClr val="tx1">
                    <a:lumMod val="85000"/>
                    <a:lumOff val="15000"/>
                  </a:schemeClr>
                </a:solidFill>
              </a:rPr>
              <a:t>rken </a:t>
            </a:r>
            <a:r>
              <a:rPr lang="tr-TR" sz="4000" dirty="0">
                <a:solidFill>
                  <a:schemeClr val="tx1">
                    <a:lumMod val="85000"/>
                    <a:lumOff val="15000"/>
                  </a:schemeClr>
                </a:solidFill>
              </a:rPr>
              <a:t>yaşta </a:t>
            </a:r>
            <a:r>
              <a:rPr lang="tr-TR" sz="4000" u="sng" dirty="0">
                <a:solidFill>
                  <a:srgbClr val="FF0000"/>
                </a:solidFill>
              </a:rPr>
              <a:t>eleştirel düşünme, yaratıcılık ve problem </a:t>
            </a:r>
            <a:r>
              <a:rPr lang="tr-TR" sz="4000" u="sng" dirty="0" smtClean="0">
                <a:solidFill>
                  <a:srgbClr val="FF0000"/>
                </a:solidFill>
              </a:rPr>
              <a:t>çözme, deneme  -yanılma, yaparak öğrenme, sorgulama, araştırma yapma ve buluş yapma gibi </a:t>
            </a:r>
            <a:r>
              <a:rPr lang="tr-TR" sz="4000" dirty="0">
                <a:solidFill>
                  <a:schemeClr val="tx1">
                    <a:lumMod val="85000"/>
                    <a:lumOff val="15000"/>
                  </a:schemeClr>
                </a:solidFill>
              </a:rPr>
              <a:t>yetileri aktararak, toplumun üretkenlik ve sorumluluk becerilerini artırmayı hedefliyor.</a:t>
            </a:r>
            <a:endParaRPr lang="tr-TR" dirty="0">
              <a:solidFill>
                <a:schemeClr val="tx1">
                  <a:lumMod val="85000"/>
                  <a:lumOff val="15000"/>
                </a:schemeClr>
              </a:solidFill>
            </a:endParaRPr>
          </a:p>
        </p:txBody>
      </p:sp>
      <p:sp>
        <p:nvSpPr>
          <p:cNvPr id="4" name="Altbilgi Yer Tutucusu 3"/>
          <p:cNvSpPr>
            <a:spLocks noGrp="1"/>
          </p:cNvSpPr>
          <p:nvPr>
            <p:ph type="ftr" sz="quarter" idx="11"/>
          </p:nvPr>
        </p:nvSpPr>
        <p:spPr/>
        <p:txBody>
          <a:bodyPr/>
          <a:lstStyle/>
          <a:p>
            <a:r>
              <a:rPr lang="tr-TR" smtClean="0"/>
              <a:t>rehberlikservisim.com</a:t>
            </a:r>
            <a:endParaRPr lang="tr-TR"/>
          </a:p>
        </p:txBody>
      </p:sp>
    </p:spTree>
    <p:extLst>
      <p:ext uri="{BB962C8B-B14F-4D97-AF65-F5344CB8AC3E}">
        <p14:creationId xmlns:p14="http://schemas.microsoft.com/office/powerpoint/2010/main" val="156475585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TotalTime>
  <Words>697</Words>
  <Application>Microsoft Office PowerPoint</Application>
  <PresentationFormat>Ekran Gösterisi (4:3)</PresentationFormat>
  <Paragraphs>106</Paragraphs>
  <Slides>27</Slides>
  <Notes>1</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PowerPoint Sunusu</vt:lpstr>
      <vt:lpstr>STEM NEDİR?</vt:lpstr>
      <vt:lpstr>STEM NEDİR?</vt:lpstr>
      <vt:lpstr>STEM NEDİR?</vt:lpstr>
      <vt:lpstr>STEM NEDİR?</vt:lpstr>
      <vt:lpstr>STEM NEDİR?</vt:lpstr>
      <vt:lpstr>STEM NEDİR?</vt:lpstr>
      <vt:lpstr>STEM NEDİR?</vt:lpstr>
      <vt:lpstr>ÖZET OLARAK</vt:lpstr>
      <vt:lpstr>STEM NEDİR?</vt:lpstr>
      <vt:lpstr>STEM NEDİR?</vt:lpstr>
      <vt:lpstr>STEM NEDİR?</vt:lpstr>
      <vt:lpstr>STEM NEDİR?</vt:lpstr>
      <vt:lpstr>STEM NEDİR?</vt:lpstr>
      <vt:lpstr>STEM EĞİTİM-ÖĞRETİM DÖNGÜSÜ?</vt:lpstr>
      <vt:lpstr>STEM EĞİTİM-ÖĞRETİM DÖNGÜSÜ?</vt:lpstr>
      <vt:lpstr>STEM FAYDALARI NELERDİR?</vt:lpstr>
      <vt:lpstr>STEM FAYDALARI NELERDİR?</vt:lpstr>
      <vt:lpstr>ÖĞRETMENİN ROLÜ?</vt:lpstr>
      <vt:lpstr>DÜNYADA STEM ?</vt:lpstr>
      <vt:lpstr>TÜRKİYE’DE STEM</vt:lpstr>
      <vt:lpstr>TÜRKİYE’DE STEM</vt:lpstr>
      <vt:lpstr>TÜRKİYE’DE STEM</vt:lpstr>
      <vt:lpstr>TÜRKİYE’DE STEM</vt:lpstr>
      <vt:lpstr>TÜRKİYE’DE STEM ANKETİ</vt:lpstr>
      <vt:lpstr>KAYNAKLAR</vt:lpstr>
      <vt:lpstr>HAZIRLAYAN</vt:lpstr>
    </vt:vector>
  </TitlesOfParts>
  <Company>NouS TncTR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Nedir?</dc:title>
  <dc:creator>muhammed</dc:creator>
  <cp:lastModifiedBy>muhammed</cp:lastModifiedBy>
  <cp:revision>20</cp:revision>
  <dcterms:created xsi:type="dcterms:W3CDTF">2019-06-23T12:08:56Z</dcterms:created>
  <dcterms:modified xsi:type="dcterms:W3CDTF">2019-06-23T20:24:29Z</dcterms:modified>
</cp:coreProperties>
</file>