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1"/>
  </p:sldMasterIdLst>
  <p:notesMasterIdLst>
    <p:notesMasterId r:id="rId45"/>
  </p:notesMasterIdLst>
  <p:sldIdLst>
    <p:sldId id="407" r:id="rId2"/>
    <p:sldId id="308" r:id="rId3"/>
    <p:sldId id="383" r:id="rId4"/>
    <p:sldId id="384" r:id="rId5"/>
    <p:sldId id="386" r:id="rId6"/>
    <p:sldId id="294" r:id="rId7"/>
    <p:sldId id="261" r:id="rId8"/>
    <p:sldId id="262" r:id="rId9"/>
    <p:sldId id="347" r:id="rId10"/>
    <p:sldId id="381" r:id="rId11"/>
    <p:sldId id="382" r:id="rId12"/>
    <p:sldId id="416" r:id="rId13"/>
    <p:sldId id="352" r:id="rId14"/>
    <p:sldId id="412" r:id="rId15"/>
    <p:sldId id="359" r:id="rId16"/>
    <p:sldId id="401" r:id="rId17"/>
    <p:sldId id="402" r:id="rId18"/>
    <p:sldId id="418" r:id="rId19"/>
    <p:sldId id="364" r:id="rId20"/>
    <p:sldId id="365" r:id="rId21"/>
    <p:sldId id="413" r:id="rId22"/>
    <p:sldId id="388" r:id="rId23"/>
    <p:sldId id="389" r:id="rId24"/>
    <p:sldId id="417" r:id="rId25"/>
    <p:sldId id="420" r:id="rId26"/>
    <p:sldId id="419" r:id="rId27"/>
    <p:sldId id="263" r:id="rId28"/>
    <p:sldId id="265" r:id="rId29"/>
    <p:sldId id="421" r:id="rId30"/>
    <p:sldId id="349" r:id="rId31"/>
    <p:sldId id="273" r:id="rId32"/>
    <p:sldId id="274" r:id="rId33"/>
    <p:sldId id="405" r:id="rId34"/>
    <p:sldId id="276" r:id="rId35"/>
    <p:sldId id="323" r:id="rId36"/>
    <p:sldId id="317" r:id="rId37"/>
    <p:sldId id="339" r:id="rId38"/>
    <p:sldId id="396" r:id="rId39"/>
    <p:sldId id="415" r:id="rId40"/>
    <p:sldId id="422" r:id="rId41"/>
    <p:sldId id="327" r:id="rId42"/>
    <p:sldId id="350" r:id="rId43"/>
    <p:sldId id="408" r:id="rId4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17" autoAdjust="0"/>
  </p:normalViewPr>
  <p:slideViewPr>
    <p:cSldViewPr>
      <p:cViewPr>
        <p:scale>
          <a:sx n="78" d="100"/>
          <a:sy n="78" d="100"/>
        </p:scale>
        <p:origin x="-1050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C9B171-87FC-445F-9FD3-54A32EFD99D6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D6417E-EDB0-4A4E-86AF-DF9DDFB8EF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539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CD3525-E91A-4060-B18E-291956E3EA0D}" type="slidenum">
              <a:rPr lang="tr-TR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tr-TR" altLang="tr-TR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üz Bağlayıcı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5" name="Alt Başlık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6" name="Veri Yer Tutucusu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EED574D-1A72-4E65-BF6C-7EE0F112212F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7" name="Altbilgi Yer Tutucusu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C1BEE5F-D67A-4157-A8A5-6D14EE9C7C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130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C10E-5746-4289-AABF-4652AF645795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B6B2B-9B6D-45D7-9DE5-C0193533AF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62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9F25C0-CACA-42FA-AA7A-AD194765E461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9207E28-6132-4FD8-BCFB-0447A22402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405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1532E8-632E-4166-852A-8BEE69101CA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59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Rectangle 116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1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16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fld id="{0BD8B6A0-56FA-4721-9056-92DA7E57FA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83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BFEF-E026-4FE3-89E2-5D42A60A5B5B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76FA-60C4-495D-985C-B768522FACD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723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CC3648B-490F-4788-AB58-FC9975D556B2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C8316A-70BB-42DD-A730-AB28BF0E37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164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7F6BB-305C-45F0-920F-9A8AEE4F3489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7003-F9EE-4150-8203-3BDE1909B3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873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8AEA-69BC-4A31-A859-2EF4058A03CC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8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2636-3898-476C-9ED7-72C7580ABE1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65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CF1F0-7629-4280-9EB7-64F93D1B387C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C20A-4AC3-48C4-97E9-72FA6D4C79E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11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7A90-9C43-4980-90E8-D3D032141819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3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374B-784B-450D-9E02-A2B3FB71F7F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70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9B5BE-CA26-41F0-BE16-E4620ED3DAB0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FC17C-2AAD-4427-85C0-3F233DE6A8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884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ikdörtgen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Resim Yer Tutucus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7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AB8C37-84F7-45C8-BFBC-C97A85F7DD44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8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A133F0-32A9-4E3D-BB1E-17AAEF6C17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043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Başlık Yer Tutucusu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0" name="Metin Yer Tutucusu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27" name="Veri Yer Tutucusu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50A7536-2C71-447C-ACCD-48E267359B1D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3DDD5D2-0B8C-4A09-9D18-89DA91DCFC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55" r:id="rId2"/>
    <p:sldLayoutId id="2147484363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4" r:id="rId9"/>
    <p:sldLayoutId id="2147484361" r:id="rId10"/>
    <p:sldLayoutId id="2147484365" r:id="rId11"/>
    <p:sldLayoutId id="2147484366" r:id="rId12"/>
    <p:sldLayoutId id="214748436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5.wav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aglik.meleklermekani.com/ergenlik-nedir.html/ergenlik-nedi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43608" y="533400"/>
            <a:ext cx="7428660" cy="318363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000" i="1" dirty="0" smtClean="0">
                <a:solidFill>
                  <a:srgbClr val="002060"/>
                </a:solidFill>
              </a:rPr>
              <a:t>ERGENLİK DÖNEMİNDE DEĞİŞİM</a:t>
            </a:r>
            <a:endParaRPr lang="tr-TR" sz="6000" i="1" dirty="0">
              <a:solidFill>
                <a:srgbClr val="00206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55650" y="4221163"/>
            <a:ext cx="7772400" cy="1200150"/>
          </a:xfrm>
        </p:spPr>
        <p:txBody>
          <a:bodyPr>
            <a:normAutofit/>
          </a:bodyPr>
          <a:lstStyle/>
          <a:p>
            <a:pPr marL="109728" eaLnBrk="1" fontAlgn="auto" hangingPunct="1">
              <a:spcAft>
                <a:spcPts val="0"/>
              </a:spcAft>
              <a:buClr>
                <a:srgbClr val="2DA2BF"/>
              </a:buClr>
              <a:buFont typeface="Wingdings 2"/>
              <a:buNone/>
              <a:defRPr/>
            </a:pPr>
            <a:r>
              <a:rPr lang="tr-TR" sz="2800" b="1" dirty="0">
                <a:solidFill>
                  <a:prstClr val="black"/>
                </a:solidFill>
              </a:rPr>
              <a:t>TED ANTALYA KOLEJİ </a:t>
            </a:r>
            <a:endParaRPr lang="tr-TR" sz="2800" b="1" dirty="0" smtClean="0">
              <a:solidFill>
                <a:prstClr val="black"/>
              </a:solidFill>
            </a:endParaRPr>
          </a:p>
          <a:p>
            <a:pPr marL="109728" eaLnBrk="1" fontAlgn="auto" hangingPunct="1">
              <a:spcAft>
                <a:spcPts val="0"/>
              </a:spcAft>
              <a:buClr>
                <a:srgbClr val="2DA2BF"/>
              </a:buClr>
              <a:buFont typeface="Wingdings 2"/>
              <a:buNone/>
              <a:defRPr/>
            </a:pPr>
            <a:r>
              <a:rPr lang="tr-TR" sz="2800" b="1" dirty="0" smtClean="0">
                <a:solidFill>
                  <a:prstClr val="black"/>
                </a:solidFill>
              </a:rPr>
              <a:t>PDR </a:t>
            </a:r>
            <a:r>
              <a:rPr lang="tr-TR" sz="2800" b="1" dirty="0">
                <a:solidFill>
                  <a:prstClr val="black"/>
                </a:solidFill>
              </a:rPr>
              <a:t>SERVİSİ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25863"/>
            <a:ext cx="22987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39750" y="304800"/>
            <a:ext cx="7488238" cy="157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4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ERGENLER BOLCA SAKARLIK YAPAR ÇÜNKÜ…</a:t>
            </a:r>
            <a:endParaRPr lang="tr-TR" sz="4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7411" name="Dikdörtgen 1"/>
          <p:cNvSpPr>
            <a:spLocks noChangeArrowheads="1"/>
          </p:cNvSpPr>
          <p:nvPr/>
        </p:nvSpPr>
        <p:spPr bwMode="auto">
          <a:xfrm>
            <a:off x="755650" y="2613025"/>
            <a:ext cx="6840538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r-TR" altLang="tr-TR" b="1">
                <a:solidFill>
                  <a:srgbClr val="003300"/>
                </a:solidFill>
                <a:latin typeface="Trebuchet MS" pitchFamily="34" charset="0"/>
              </a:rPr>
              <a:t> </a:t>
            </a:r>
          </a:p>
          <a:p>
            <a:pPr algn="ctr" eaLnBrk="0" hangingPunct="0">
              <a:lnSpc>
                <a:spcPct val="80000"/>
              </a:lnSpc>
            </a:pPr>
            <a:r>
              <a:rPr lang="tr-TR" altLang="tr-TR" sz="6000" b="1">
                <a:solidFill>
                  <a:srgbClr val="C00000"/>
                </a:solidFill>
                <a:latin typeface="Trebuchet MS" pitchFamily="34" charset="0"/>
              </a:rPr>
              <a:t>HIZLI BÜYÜME VE UZAMA, KASLARIN UYGUN ŞEKİLDE ÇALIŞMASINI AKSATIR!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8435" name="İçerik Yer Tutucusu 2"/>
          <p:cNvSpPr>
            <a:spLocks noGrp="1"/>
          </p:cNvSpPr>
          <p:nvPr>
            <p:ph idx="1"/>
          </p:nvPr>
        </p:nvSpPr>
        <p:spPr>
          <a:xfrm>
            <a:off x="395288" y="476250"/>
            <a:ext cx="7300912" cy="5980113"/>
          </a:xfrm>
        </p:spPr>
        <p:txBody>
          <a:bodyPr/>
          <a:lstStyle/>
          <a:p>
            <a:pPr eaLnBrk="1" hangingPunct="1"/>
            <a:r>
              <a:rPr lang="tr-TR" altLang="tr-TR" smtClean="0"/>
              <a:t>Kas ve kemikler aynı hızda ve zamanda gelişmediğinden bedenin kontrol edilmesi güç olur.</a:t>
            </a:r>
          </a:p>
          <a:p>
            <a:pPr eaLnBrk="1" hangingPunct="1"/>
            <a:r>
              <a:rPr lang="tr-TR" altLang="tr-TR" smtClean="0"/>
              <a:t>Büyümedeki çabukluk, vücut duruşuna etki eder.</a:t>
            </a:r>
          </a:p>
          <a:p>
            <a:pPr eaLnBrk="1" hangingPunct="1"/>
            <a:r>
              <a:rPr lang="tr-TR" altLang="tr-TR" smtClean="0">
                <a:solidFill>
                  <a:srgbClr val="000000"/>
                </a:solidFill>
              </a:rPr>
              <a:t>Boyunun uzaması sonucu, kambur bir vücut duruşu ortaya çıkabilir. </a:t>
            </a:r>
          </a:p>
          <a:p>
            <a:pPr eaLnBrk="1" hangingPunct="1"/>
            <a:endParaRPr lang="tr-TR" altLang="tr-TR" smtClean="0"/>
          </a:p>
        </p:txBody>
      </p:sp>
      <p:pic>
        <p:nvPicPr>
          <p:cNvPr id="18436" name="Picture 2" descr="http://www.idealdiyet.com/wp-content/uploads/kambu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933825"/>
            <a:ext cx="3733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1750" y="981075"/>
            <a:ext cx="8097838" cy="175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ERGENLİK DÖNEMİNDE FİZİKSEL </a:t>
            </a:r>
          </a:p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DEĞİŞİMLER</a:t>
            </a:r>
            <a:endParaRPr lang="tr-TR" sz="36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pic>
        <p:nvPicPr>
          <p:cNvPr id="19459" name="Picture 2" descr="http://t2.gstatic.com/images?q=tbn:ANd9GcTWIae4xonDuXIlaPLLF81r3hYra3b0PM0An5ctbvOpohQlblOfTAHs_ou8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3573463"/>
            <a:ext cx="36353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Ütopya Yıldız İ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650" y="549275"/>
            <a:ext cx="6940550" cy="590708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3200" dirty="0" smtClean="0"/>
              <a:t>Kız ve erkek çocukların beden yapısındaki gelişmeler ayrı ayrı incelenir. Çünkü gelişim kız ve erkeklerde farklıdır.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20484" name="Picture 2" descr="http://www.kadinportal.net/resimler/resim1071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1310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KIZLARIN FİZİKSEL DEĞİŞİMİ</a:t>
            </a:r>
            <a:endParaRPr lang="tr-TR" dirty="0"/>
          </a:p>
        </p:txBody>
      </p:sp>
      <p:sp>
        <p:nvSpPr>
          <p:cNvPr id="2150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3200" smtClean="0"/>
              <a:t>Ergenliğe giriş yaşı 10-12 yaşları arasındadır.</a:t>
            </a:r>
          </a:p>
          <a:p>
            <a:pPr eaLnBrk="1" hangingPunct="1"/>
            <a:r>
              <a:rPr lang="tr-TR" altLang="tr-TR" sz="3200" smtClean="0"/>
              <a:t>16-18 yaşlarına kadar boy uzaması devam eder.</a:t>
            </a:r>
          </a:p>
          <a:p>
            <a:pPr eaLnBrk="1" hangingPunct="1"/>
            <a:r>
              <a:rPr lang="tr-TR" altLang="tr-TR" sz="3200" smtClean="0"/>
              <a:t>Kilo alımı söz konusudur.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452813"/>
            <a:ext cx="990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537075"/>
            <a:ext cx="628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28656" cy="9361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FİZİKSEL DEĞİŞİMLER</a:t>
            </a:r>
            <a:endParaRPr lang="tr-TR" dirty="0"/>
          </a:p>
        </p:txBody>
      </p:sp>
      <p:sp>
        <p:nvSpPr>
          <p:cNvPr id="22531" name="İçerik Yer Tutucusu 2"/>
          <p:cNvSpPr>
            <a:spLocks noGrp="1"/>
          </p:cNvSpPr>
          <p:nvPr>
            <p:ph idx="1"/>
          </p:nvPr>
        </p:nvSpPr>
        <p:spPr>
          <a:xfrm>
            <a:off x="323850" y="1196975"/>
            <a:ext cx="7372350" cy="5259388"/>
          </a:xfrm>
        </p:spPr>
        <p:txBody>
          <a:bodyPr/>
          <a:lstStyle/>
          <a:p>
            <a:pPr eaLnBrk="1" hangingPunct="1">
              <a:buClr>
                <a:srgbClr val="B13F9A"/>
              </a:buClr>
            </a:pPr>
            <a:r>
              <a:rPr lang="tr-TR" altLang="tr-TR" sz="2800" smtClean="0">
                <a:solidFill>
                  <a:srgbClr val="000000"/>
                </a:solidFill>
              </a:rPr>
              <a:t>Kızlarda ergenlik göğüslerin büyümesi ile başlar.</a:t>
            </a:r>
          </a:p>
          <a:p>
            <a:pPr eaLnBrk="1" hangingPunct="1">
              <a:buClr>
                <a:srgbClr val="3333CC"/>
              </a:buClr>
            </a:pPr>
            <a:r>
              <a:rPr lang="tr-TR" altLang="tr-TR" sz="2800" smtClean="0">
                <a:solidFill>
                  <a:srgbClr val="000000"/>
                </a:solidFill>
              </a:rPr>
              <a:t>Kalçalar genişler, bel daralır. </a:t>
            </a:r>
          </a:p>
          <a:p>
            <a:pPr eaLnBrk="1" hangingPunct="1">
              <a:buClr>
                <a:srgbClr val="3333CC"/>
              </a:buClr>
            </a:pPr>
            <a:r>
              <a:rPr lang="tr-TR" altLang="tr-TR" sz="2800" smtClean="0">
                <a:solidFill>
                  <a:srgbClr val="000000"/>
                </a:solidFill>
              </a:rPr>
              <a:t>Karın ve bacak bölgelerinde de yağ depolanmaya başlar.</a:t>
            </a:r>
          </a:p>
          <a:p>
            <a:pPr eaLnBrk="1" hangingPunct="1">
              <a:buClr>
                <a:srgbClr val="B13F9A"/>
              </a:buClr>
            </a:pPr>
            <a:r>
              <a:rPr lang="tr-TR" altLang="tr-TR" sz="2800" smtClean="0">
                <a:solidFill>
                  <a:srgbClr val="000000"/>
                </a:solidFill>
              </a:rPr>
              <a:t>Kollar, bacaklar, eller ve ayaklar vücudun geri kalan kısımlarına göre daha hızlı büyür. Bu organlar daha uzun olabilir. </a:t>
            </a:r>
          </a:p>
          <a:p>
            <a:pPr eaLnBrk="1" hangingPunct="1">
              <a:buClr>
                <a:srgbClr val="B13F9A"/>
              </a:buClr>
            </a:pPr>
            <a:r>
              <a:rPr lang="tr-TR" altLang="tr-TR" sz="2800" smtClean="0">
                <a:solidFill>
                  <a:srgbClr val="000000"/>
                </a:solidFill>
              </a:rPr>
              <a:t>Vücudun diğer bölümlerinin kol ve bacakların boyutunu yakalaması zaman alabilir.</a:t>
            </a:r>
          </a:p>
          <a:p>
            <a:pPr eaLnBrk="1" hangingPunct="1">
              <a:buClr>
                <a:srgbClr val="3333CC"/>
              </a:buClr>
            </a:pPr>
            <a:endParaRPr lang="tr-TR" altLang="tr-TR" smtClean="0">
              <a:solidFill>
                <a:srgbClr val="000000"/>
              </a:solidFill>
            </a:endParaRPr>
          </a:p>
          <a:p>
            <a:pPr eaLnBrk="1" hangingPunct="1"/>
            <a:endParaRPr lang="tr-TR" altLang="tr-TR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397000"/>
            <a:ext cx="174942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i="1" cap="none" dirty="0">
                <a:ln>
                  <a:noFill/>
                </a:ln>
                <a:solidFill>
                  <a:srgbClr val="000000"/>
                </a:solidFill>
                <a:ea typeface="+mn-ea"/>
                <a:cs typeface="+mn-cs"/>
              </a:rPr>
              <a:t>Vücutta </a:t>
            </a:r>
            <a:r>
              <a:rPr lang="tr-TR" sz="2800" i="1" cap="none" dirty="0" smtClean="0">
                <a:ln>
                  <a:noFill/>
                </a:ln>
                <a:solidFill>
                  <a:srgbClr val="000000"/>
                </a:solidFill>
                <a:ea typeface="+mn-ea"/>
                <a:cs typeface="+mn-cs"/>
              </a:rPr>
              <a:t>Tüylenme 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tr-TR" sz="3200" dirty="0" smtClean="0">
                <a:solidFill>
                  <a:srgbClr val="000000"/>
                </a:solidFill>
              </a:rPr>
              <a:t>Ergenlik </a:t>
            </a:r>
            <a:r>
              <a:rPr lang="tr-TR" sz="3200" dirty="0">
                <a:solidFill>
                  <a:srgbClr val="000000"/>
                </a:solidFill>
              </a:rPr>
              <a:t>döneminin </a:t>
            </a:r>
            <a:r>
              <a:rPr lang="tr-TR" sz="3200" dirty="0" smtClean="0">
                <a:solidFill>
                  <a:srgbClr val="000000"/>
                </a:solidFill>
              </a:rPr>
              <a:t>değişikliklerden </a:t>
            </a:r>
            <a:r>
              <a:rPr lang="tr-TR" sz="3200" dirty="0">
                <a:solidFill>
                  <a:srgbClr val="000000"/>
                </a:solidFill>
              </a:rPr>
              <a:t>biri de, hipofiz bezinin salgıları ile başlayan koltuk altı ve </a:t>
            </a:r>
            <a:r>
              <a:rPr lang="tr-TR" sz="3200" dirty="0" smtClean="0">
                <a:solidFill>
                  <a:prstClr val="black"/>
                </a:solidFill>
                <a:latin typeface="Lucida Sans Unicode"/>
              </a:rPr>
              <a:t>üreme </a:t>
            </a:r>
            <a:r>
              <a:rPr lang="tr-TR" sz="3200" dirty="0">
                <a:solidFill>
                  <a:prstClr val="black"/>
                </a:solidFill>
                <a:latin typeface="Lucida Sans Unicode"/>
              </a:rPr>
              <a:t>organı bölgesindeki tüylenmedir.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76700"/>
            <a:ext cx="158432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149725"/>
            <a:ext cx="158432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1143000"/>
          </a:xfr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tr-TR" sz="2800" i="1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Ter bezlerinin çalışmasının artması: </a:t>
            </a:r>
            <a:br>
              <a:rPr lang="tr-TR" sz="2800" i="1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2457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B13F9A"/>
              </a:buClr>
              <a:buFont typeface="Wingdings" pitchFamily="2" charset="2"/>
              <a:buChar char="§"/>
            </a:pPr>
            <a:r>
              <a:rPr lang="tr-TR" altLang="tr-TR" sz="2800" smtClean="0">
                <a:solidFill>
                  <a:srgbClr val="000000"/>
                </a:solidFill>
              </a:rPr>
              <a:t>Bu dönemde koltuk altı ve vücudun diğer yerlerinde ter bezleri çocukluk döneminden daha fazla çalışır. </a:t>
            </a:r>
          </a:p>
          <a:p>
            <a:pPr eaLnBrk="1" hangingPunct="1">
              <a:buClr>
                <a:srgbClr val="B13F9A"/>
              </a:buClr>
              <a:buFont typeface="Wingdings" pitchFamily="2" charset="2"/>
              <a:buChar char="§"/>
            </a:pPr>
            <a:r>
              <a:rPr lang="tr-TR" altLang="tr-TR" sz="2800" smtClean="0">
                <a:solidFill>
                  <a:srgbClr val="000000"/>
                </a:solidFill>
              </a:rPr>
              <a:t>Sık terleme sonucu ortaya çıkan kirlilik ve kokuyu önlemek için vücut temizliğine dikkat etmek gerekir.</a:t>
            </a:r>
          </a:p>
          <a:p>
            <a:pPr eaLnBrk="1" hangingPunct="1"/>
            <a:endParaRPr lang="tr-TR" altLang="tr-TR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305300"/>
            <a:ext cx="17208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i="1" cap="none" dirty="0">
                <a:ln>
                  <a:noFill/>
                </a:ln>
                <a:solidFill>
                  <a:srgbClr val="000000"/>
                </a:solidFill>
                <a:ea typeface="+mn-ea"/>
                <a:cs typeface="+mn-cs"/>
              </a:rPr>
              <a:t>Yüzdeki sivilcelerin artması:</a:t>
            </a:r>
            <a:endParaRPr lang="tr-TR" dirty="0"/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3333CC"/>
              </a:buClr>
            </a:pPr>
            <a:r>
              <a:rPr lang="tr-TR" altLang="tr-TR" sz="2800" smtClean="0">
                <a:solidFill>
                  <a:srgbClr val="000000"/>
                </a:solidFill>
              </a:rPr>
              <a:t>Derideki yağ bezlerinin fazla çalışması sonucu salgılanan yağlar, bez kanallarını tıkar ve yüzde siyah noktalar oluşturur. Yağ birikimi de ergenlik sivilcelerini meydana getirir. </a:t>
            </a:r>
          </a:p>
          <a:p>
            <a:pPr eaLnBrk="1" hangingPunct="1"/>
            <a:endParaRPr lang="tr-TR" altLang="tr-TR" smtClean="0"/>
          </a:p>
        </p:txBody>
      </p:sp>
      <p:pic>
        <p:nvPicPr>
          <p:cNvPr id="25604" name="Picture 2" descr="http://www.1kadin.com/uploads/ergenlik-doneminde-cocugumda-ne-gibi-degisimler-olac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89363"/>
            <a:ext cx="2667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dirty="0" err="1" smtClean="0"/>
              <a:t>KIzlarda</a:t>
            </a:r>
            <a:r>
              <a:rPr lang="tr-TR" sz="3200" dirty="0" smtClean="0"/>
              <a:t> </a:t>
            </a:r>
            <a:r>
              <a:rPr lang="tr-TR" sz="3200" dirty="0" err="1" smtClean="0"/>
              <a:t>ergenlİğe</a:t>
            </a:r>
            <a:r>
              <a:rPr lang="tr-TR" sz="3200" dirty="0" smtClean="0"/>
              <a:t> </a:t>
            </a:r>
            <a:r>
              <a:rPr lang="tr-TR" sz="3200" dirty="0" err="1" smtClean="0"/>
              <a:t>gİrerken</a:t>
            </a:r>
            <a:r>
              <a:rPr lang="tr-TR" sz="3200" dirty="0" smtClean="0"/>
              <a:t> görülen en </a:t>
            </a:r>
            <a:r>
              <a:rPr lang="tr-TR" sz="3200" dirty="0" err="1" smtClean="0"/>
              <a:t>önemlİ</a:t>
            </a:r>
            <a:r>
              <a:rPr lang="tr-TR" sz="3200" dirty="0" smtClean="0"/>
              <a:t> </a:t>
            </a:r>
            <a:r>
              <a:rPr lang="tr-TR" sz="3200" dirty="0" err="1" smtClean="0"/>
              <a:t>değİşİklİk</a:t>
            </a:r>
            <a:r>
              <a:rPr lang="tr-TR" sz="3200" dirty="0" smtClean="0"/>
              <a:t> adet </a:t>
            </a:r>
            <a:r>
              <a:rPr lang="tr-TR" sz="3200" dirty="0" err="1" smtClean="0"/>
              <a:t>kanamasIdIr</a:t>
            </a:r>
            <a:r>
              <a:rPr lang="tr-TR" sz="3200" dirty="0" smtClean="0"/>
              <a:t>!</a:t>
            </a:r>
            <a:endParaRPr lang="tr-TR" sz="3200" dirty="0"/>
          </a:p>
        </p:txBody>
      </p:sp>
      <p:sp>
        <p:nvSpPr>
          <p:cNvPr id="2662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800" smtClean="0"/>
              <a:t>Yaklaşık her 28 günlük dönemde kadınların yumurtalıklardan bir yumurtacık, yumurtalık kanalına bırakılır. </a:t>
            </a:r>
          </a:p>
          <a:p>
            <a:pPr eaLnBrk="1" hangingPunct="1"/>
            <a:r>
              <a:rPr lang="tr-TR" altLang="tr-TR" sz="2800" smtClean="0"/>
              <a:t>Kadın üreme organı içinde yumurtlama için oluşan dokular aylık düzenli olarak vücuttan dışarı atılır. Bu olay adet kanaması şeklinde adlandırılır. </a:t>
            </a:r>
          </a:p>
          <a:p>
            <a:pPr eaLnBrk="1" hangingPunct="1"/>
            <a:endParaRPr lang="tr-TR" altLang="tr-TR" sz="280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681538"/>
            <a:ext cx="293211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smtClean="0">
                <a:solidFill>
                  <a:schemeClr val="tx1"/>
                </a:solidFill>
              </a:rPr>
              <a:t>ERGENLİĞİN TANIMI</a:t>
            </a:r>
            <a:br>
              <a:rPr lang="tr-TR" sz="4000" smtClean="0">
                <a:solidFill>
                  <a:schemeClr val="tx1"/>
                </a:solidFill>
              </a:rPr>
            </a:br>
            <a:endParaRPr lang="tr-TR" sz="4000" smtClean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0438" y="1000125"/>
            <a:ext cx="4714875" cy="51435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 smtClean="0"/>
              <a:t>Ergenlik, çocuklukla yetişkinlik arasında kalan bir “ara dönemdir”. 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tr-TR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2"/>
              <a:buChar char=""/>
              <a:defRPr/>
            </a:pPr>
            <a:r>
              <a:rPr lang="tr-TR" sz="2800" dirty="0">
                <a:solidFill>
                  <a:prstClr val="black"/>
                </a:solidFill>
              </a:rPr>
              <a:t>Buluğ </a:t>
            </a:r>
            <a:r>
              <a:rPr lang="tr-TR" sz="2800" dirty="0" smtClean="0">
                <a:solidFill>
                  <a:prstClr val="black"/>
                </a:solidFill>
              </a:rPr>
              <a:t>(ön </a:t>
            </a:r>
            <a:r>
              <a:rPr lang="tr-TR" sz="2800" dirty="0">
                <a:solidFill>
                  <a:prstClr val="black"/>
                </a:solidFill>
              </a:rPr>
              <a:t>ergenlik) ergenliğin başlarındaki gelişme dönemidir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2"/>
              <a:buChar char=""/>
              <a:defRPr/>
            </a:pPr>
            <a:endParaRPr lang="tr-TR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 smtClean="0"/>
              <a:t>Ergenlik, buluğla başlar ve bedenin büyümesinin sona ermesi ile biter.</a:t>
            </a:r>
          </a:p>
        </p:txBody>
      </p:sp>
      <p:sp>
        <p:nvSpPr>
          <p:cNvPr id="9220" name="Küçük Resim Yer Tutucusu 1"/>
          <p:cNvSpPr>
            <a:spLocks noGrp="1" noTextEdit="1"/>
          </p:cNvSpPr>
          <p:nvPr>
            <p:ph type="clipArt" sz="half" idx="1"/>
          </p:nvPr>
        </p:nvSpPr>
        <p:spPr/>
      </p:sp>
      <p:pic>
        <p:nvPicPr>
          <p:cNvPr id="9221" name="Picture 2" descr="http://www.neclailhanipekci.k12.tr/upload/news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7538"/>
            <a:ext cx="3251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adet </a:t>
            </a:r>
            <a:r>
              <a:rPr lang="tr-TR" dirty="0" err="1" smtClean="0"/>
              <a:t>kanamasI</a:t>
            </a:r>
            <a:endParaRPr lang="tr-TR" dirty="0"/>
          </a:p>
        </p:txBody>
      </p:sp>
      <p:sp>
        <p:nvSpPr>
          <p:cNvPr id="2765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smtClean="0"/>
              <a:t>10-16 yaşları arasında başlar.</a:t>
            </a:r>
          </a:p>
          <a:p>
            <a:pPr eaLnBrk="1" hangingPunct="1">
              <a:defRPr/>
            </a:pPr>
            <a:r>
              <a:rPr lang="tr-TR" sz="2800" dirty="0" smtClean="0">
                <a:solidFill>
                  <a:srgbClr val="000000"/>
                </a:solidFill>
              </a:rPr>
              <a:t>Bu kanama dönemi ortalama olarak 6 gün devam eder. 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tr-TR" sz="2800" dirty="0" smtClean="0">
                <a:solidFill>
                  <a:srgbClr val="000000"/>
                </a:solidFill>
              </a:rPr>
              <a:t>Kızlar bu sırada hassas ve sinirli olabilirler.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>
                <a:solidFill>
                  <a:srgbClr val="000000"/>
                </a:solidFill>
              </a:rPr>
              <a:t>İlk yıllarda bu kanama düzensizdir.</a:t>
            </a:r>
            <a:r>
              <a:rPr lang="tr-TR" sz="2800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smtClean="0"/>
              <a:t>Bir süre sonra  kanamalar düzene 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tr-TR" sz="2800" smtClean="0"/>
              <a:t>(28-35 günde bir) girecektir.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400" dirty="0" smtClean="0">
              <a:solidFill>
                <a:schemeClr val="tx2"/>
              </a:solidFill>
            </a:endParaRPr>
          </a:p>
          <a:p>
            <a:pPr eaLnBrk="1" hangingPunct="1">
              <a:buClr>
                <a:srgbClr val="3333CC"/>
              </a:buClr>
              <a:defRPr/>
            </a:pPr>
            <a:endParaRPr lang="tr-TR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tr-TR" sz="240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tr-TR" sz="240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28675" name="İçerik Yer Tutucusu 2"/>
          <p:cNvSpPr>
            <a:spLocks noGrp="1"/>
          </p:cNvSpPr>
          <p:nvPr>
            <p:ph idx="1"/>
          </p:nvPr>
        </p:nvSpPr>
        <p:spPr>
          <a:xfrm>
            <a:off x="395288" y="620713"/>
            <a:ext cx="7300912" cy="5835650"/>
          </a:xfrm>
        </p:spPr>
        <p:txBody>
          <a:bodyPr/>
          <a:lstStyle/>
          <a:p>
            <a:pPr eaLnBrk="1" hangingPunct="1"/>
            <a:r>
              <a:rPr lang="tr-TR" altLang="tr-TR" sz="3600" b="1" smtClean="0">
                <a:solidFill>
                  <a:srgbClr val="FF0000"/>
                </a:solidFill>
              </a:rPr>
              <a:t>Adet döneminde hijyenik ped kullanılır.</a:t>
            </a:r>
          </a:p>
          <a:p>
            <a:pPr eaLnBrk="1" hangingPunct="1"/>
            <a:r>
              <a:rPr lang="tr-TR" altLang="tr-TR" sz="3600" b="1" smtClean="0">
                <a:solidFill>
                  <a:srgbClr val="FF0000"/>
                </a:solidFill>
              </a:rPr>
              <a:t>Kullanılan her pedin 2-3 saat kadar süre geçtikten sonra mutlaka değiştirilmesi gereklidir!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KARIN AĞRISI NEDEN OLUYOR?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1382713"/>
            <a:ext cx="7227887" cy="54752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det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kanamaları sırasında rahatsızlık 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ve ağrı duyma yaygındır. Bu ağrı, genellikle karnın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alt 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kısmında olur.</a:t>
            </a:r>
            <a:endParaRPr lang="tr-TR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Ağrı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bazen sürekli bir 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sancı,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bazen de bir ağırlık duygusu 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şeklinde olabilir.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Adet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döneminde salgılanan bir madde (</a:t>
            </a:r>
            <a:r>
              <a:rPr lang="tr-TR" sz="2400" b="1" dirty="0" err="1">
                <a:solidFill>
                  <a:srgbClr val="FF0000"/>
                </a:solidFill>
                <a:latin typeface="Comic Sans MS" pitchFamily="66" charset="0"/>
              </a:rPr>
              <a:t>prostaglandin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karnımızda kasılmalara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neden olur. </a:t>
            </a:r>
            <a:endParaRPr lang="tr-TR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Bu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kasılmalar sayesinde 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dokuların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ışarı atılması gerçekleşir.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Bu olay nedeni ile ağrı hissederiz. </a:t>
            </a:r>
            <a:r>
              <a:rPr lang="tr-TR" sz="2400" dirty="0" smtClean="0">
                <a:solidFill>
                  <a:srgbClr val="FFFFFF"/>
                </a:solidFill>
                <a:latin typeface="Times New Roman" pitchFamily="18" charset="0"/>
              </a:rPr>
              <a:t>dışarı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93037" cy="1462087"/>
          </a:xfrm>
        </p:spPr>
        <p:txBody>
          <a:bodyPr/>
          <a:lstStyle/>
          <a:p>
            <a:pPr marL="457200" indent="-457200" algn="ctr"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KARIN AĞRISINA</a:t>
            </a:r>
            <a:r>
              <a:rPr lang="tr-TR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tr-TR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tr-TR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tr-TR" sz="24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karşI</a:t>
            </a:r>
            <a:r>
              <a:rPr lang="tr-TR" sz="2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 neler </a:t>
            </a:r>
            <a:r>
              <a:rPr lang="tr-TR" sz="24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yapabİlİrİz</a:t>
            </a:r>
            <a:r>
              <a:rPr lang="tr-TR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?</a:t>
            </a:r>
            <a:br>
              <a:rPr lang="tr-TR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288" y="1916113"/>
            <a:ext cx="8559800" cy="42164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tr-T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Egzersiz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tr-T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Ilık duş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tr-T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Ayaklara sıcak su </a:t>
            </a:r>
            <a:endParaRPr lang="tr-TR" sz="3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tr-T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torbası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tr-T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Normal gündelik </a:t>
            </a:r>
            <a:endParaRPr lang="tr-TR" sz="3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tr-T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etkinliklere </a:t>
            </a:r>
            <a:r>
              <a:rPr lang="tr-T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devam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lang="tr-TR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4" name="Picture 6" descr="D:\Belgelerim\yasemin\Ergenlik\egzers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1557338"/>
            <a:ext cx="411480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40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C00"/>
                </a:solidFill>
                <a:latin typeface="Comic Sans MS" pitchFamily="66" charset="0"/>
              </a:rPr>
              <a:t>KIzlarIn</a:t>
            </a:r>
            <a:r>
              <a:rPr lang="tr-TR" sz="34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C00"/>
                </a:solidFill>
                <a:latin typeface="Comic Sans MS" pitchFamily="66" charset="0"/>
              </a:rPr>
              <a:t> </a:t>
            </a:r>
            <a:r>
              <a:rPr lang="tr-TR" sz="3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C00"/>
                </a:solidFill>
                <a:latin typeface="Comic Sans MS" pitchFamily="66" charset="0"/>
              </a:rPr>
              <a:t>yaşa göre </a:t>
            </a:r>
            <a:r>
              <a:rPr lang="tr-TR" sz="3400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C00"/>
                </a:solidFill>
                <a:latin typeface="Comic Sans MS" pitchFamily="66" charset="0"/>
              </a:rPr>
              <a:t>fİZİKSEL</a:t>
            </a:r>
            <a:r>
              <a:rPr lang="tr-TR" sz="3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C00"/>
                </a:solidFill>
                <a:latin typeface="Comic Sans MS" pitchFamily="66" charset="0"/>
              </a:rPr>
              <a:t> </a:t>
            </a:r>
            <a:r>
              <a:rPr lang="tr-TR" sz="3400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C00"/>
                </a:solidFill>
                <a:latin typeface="Comic Sans MS" pitchFamily="66" charset="0"/>
              </a:rPr>
              <a:t>Gelİşİmİ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5" name="İçerik Yer Tutucusu 14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3754438" cy="44973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3500" dirty="0">
                <a:solidFill>
                  <a:srgbClr val="FF33CC"/>
                </a:solidFill>
              </a:rPr>
              <a:t>11-12 </a:t>
            </a:r>
            <a:r>
              <a:rPr lang="tr-TR" sz="3500" dirty="0" smtClean="0">
                <a:solidFill>
                  <a:srgbClr val="FF33CC"/>
                </a:solidFill>
              </a:rPr>
              <a:t>Yaş</a:t>
            </a:r>
            <a:endParaRPr lang="tr-TR" sz="3500" dirty="0">
              <a:solidFill>
                <a:srgbClr val="FF33CC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Arial" pitchFamily="34" charset="0"/>
              <a:buChar char="•"/>
              <a:defRPr/>
            </a:pPr>
            <a:r>
              <a:rPr lang="tr-TR" sz="2600" b="1" dirty="0">
                <a:solidFill>
                  <a:srgbClr val="002060"/>
                </a:solidFill>
                <a:latin typeface="Comic Sans MS" pitchFamily="66" charset="0"/>
              </a:rPr>
              <a:t>Ön ergenlik başlar. Göğüsler </a:t>
            </a:r>
            <a:r>
              <a:rPr lang="tr-TR" sz="2600" b="1" dirty="0" smtClean="0">
                <a:solidFill>
                  <a:srgbClr val="002060"/>
                </a:solidFill>
                <a:latin typeface="Comic Sans MS" pitchFamily="66" charset="0"/>
              </a:rPr>
              <a:t>çıkar, </a:t>
            </a:r>
            <a:r>
              <a:rPr lang="tr-TR" sz="2600" b="1" dirty="0">
                <a:solidFill>
                  <a:srgbClr val="002060"/>
                </a:solidFill>
                <a:latin typeface="Comic Sans MS" pitchFamily="66" charset="0"/>
              </a:rPr>
              <a:t>uçları belirginleşir.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Arial" pitchFamily="34" charset="0"/>
              <a:buChar char="•"/>
              <a:defRPr/>
            </a:pPr>
            <a:r>
              <a:rPr lang="tr-TR" sz="2600" b="1" dirty="0">
                <a:solidFill>
                  <a:srgbClr val="002060"/>
                </a:solidFill>
                <a:latin typeface="Comic Sans MS" pitchFamily="66" charset="0"/>
              </a:rPr>
              <a:t>Koltuk altınızda ve cinsel organınızın etrafında tüyler çıkmaya başlar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Arial" pitchFamily="34" charset="0"/>
              <a:buChar char="•"/>
              <a:defRPr/>
            </a:pPr>
            <a:r>
              <a:rPr lang="tr-TR" sz="2600" b="1" dirty="0">
                <a:solidFill>
                  <a:srgbClr val="002060"/>
                </a:solidFill>
                <a:latin typeface="Comic Sans MS" pitchFamily="66" charset="0"/>
              </a:rPr>
              <a:t>Kalçalarınız hafifçe genişler.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Arial" pitchFamily="34" charset="0"/>
              <a:buChar char="•"/>
              <a:defRPr/>
            </a:pPr>
            <a:r>
              <a:rPr lang="tr-TR" sz="2600" b="1" dirty="0">
                <a:solidFill>
                  <a:srgbClr val="002060"/>
                </a:solidFill>
                <a:latin typeface="Comic Sans MS" pitchFamily="66" charset="0"/>
              </a:rPr>
              <a:t>Aylık kanamalarınız başlayabilir.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sp>
        <p:nvSpPr>
          <p:cNvPr id="16" name="İçerik Yer Tutucusu 15"/>
          <p:cNvSpPr>
            <a:spLocks noGrp="1"/>
          </p:cNvSpPr>
          <p:nvPr>
            <p:ph sz="half" idx="2"/>
          </p:nvPr>
        </p:nvSpPr>
        <p:spPr>
          <a:xfrm>
            <a:off x="4178300" y="1557338"/>
            <a:ext cx="3922713" cy="45688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tr-TR" sz="3500" dirty="0" smtClean="0">
                <a:solidFill>
                  <a:srgbClr val="FF33CC"/>
                </a:solidFill>
              </a:rPr>
              <a:t> 13-14 </a:t>
            </a:r>
            <a:r>
              <a:rPr lang="tr-TR" sz="3500" dirty="0">
                <a:solidFill>
                  <a:srgbClr val="FF33CC"/>
                </a:solidFill>
              </a:rPr>
              <a:t>Yaş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Arial" pitchFamily="34" charset="0"/>
              <a:buChar char="•"/>
              <a:defRPr/>
            </a:pPr>
            <a:r>
              <a:rPr lang="tr-TR" sz="2600" b="1" dirty="0">
                <a:solidFill>
                  <a:srgbClr val="002060"/>
                </a:solidFill>
                <a:latin typeface="Comic Sans MS" pitchFamily="66" charset="0"/>
              </a:rPr>
              <a:t>Bu yaşlarda aylık kanamalarınız düzene girer.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Arial" pitchFamily="34" charset="0"/>
              <a:buChar char="•"/>
              <a:defRPr/>
            </a:pPr>
            <a:r>
              <a:rPr lang="tr-TR" sz="2600" b="1" dirty="0">
                <a:solidFill>
                  <a:srgbClr val="002060"/>
                </a:solidFill>
                <a:latin typeface="Comic Sans MS" pitchFamily="66" charset="0"/>
              </a:rPr>
              <a:t>Boyunuz eskisi kadar hızlı uzamaz.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Arial" pitchFamily="34" charset="0"/>
              <a:buChar char="•"/>
              <a:defRPr/>
            </a:pPr>
            <a:r>
              <a:rPr lang="tr-TR" sz="2600" b="1" dirty="0">
                <a:solidFill>
                  <a:srgbClr val="002060"/>
                </a:solidFill>
                <a:latin typeface="Comic Sans MS" pitchFamily="66" charset="0"/>
              </a:rPr>
              <a:t>Tüyleriniz çoğalır ve göğüsleriniz gelişmelerini sürdürür.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00034" y="714356"/>
            <a:ext cx="7196166" cy="7486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32771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altLang="tr-TR" sz="4800" smtClean="0"/>
              <a:t> BEDENİMİZDEKİ BU DEĞİŞİKLİKLERE NEDEN OLAN BAZI HORMONLARIMIZDIR…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301625"/>
            <a:ext cx="7702624" cy="535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>
                <a:solidFill>
                  <a:schemeClr val="tx1"/>
                </a:solidFill>
              </a:rPr>
              <a:t>ERGENLİK </a:t>
            </a:r>
            <a:r>
              <a:rPr lang="tr-TR" sz="3200" dirty="0" err="1">
                <a:solidFill>
                  <a:schemeClr val="tx1"/>
                </a:solidFill>
              </a:rPr>
              <a:t>dönemİ</a:t>
            </a:r>
            <a:endParaRPr lang="tr-TR" sz="3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2489" name="Group 25"/>
          <p:cNvGraphicFramePr>
            <a:graphicFrameLocks noGrp="1"/>
          </p:cNvGraphicFramePr>
          <p:nvPr>
            <p:ph type="tbl" idx="1"/>
          </p:nvPr>
        </p:nvGraphicFramePr>
        <p:xfrm>
          <a:off x="457200" y="1052513"/>
          <a:ext cx="8435975" cy="5064125"/>
        </p:xfrm>
        <a:graphic>
          <a:graphicData uri="http://schemas.openxmlformats.org/drawingml/2006/table">
            <a:tbl>
              <a:tblPr/>
              <a:tblGrid>
                <a:gridCol w="4115139"/>
                <a:gridCol w="4320836"/>
              </a:tblGrid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A. Ergenliğin Başları (</a:t>
                      </a:r>
                      <a:r>
                        <a:rPr kumimoji="0" lang="tr-T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+mn-ea"/>
                          <a:cs typeface="Times New Roman" charset="0"/>
                        </a:rPr>
                        <a:t>Buluğ) 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10-12 yaş (kızlar)</a:t>
                      </a: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12-14 yaş (erkekler)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B. Ergenliğin Ortaları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13-16 yaş (kızlar)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15-17 yaş (erkekler)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Ergenliğin Sonları 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16-21 yaş 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4915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0" hangingPunct="0"/>
            <a:r>
              <a:rPr lang="tr-TR" altLang="tr-TR" sz="4800" b="1">
                <a:solidFill>
                  <a:srgbClr val="660033"/>
                </a:solidFill>
                <a:latin typeface="Arial Black" pitchFamily="34" charset="0"/>
              </a:rPr>
              <a:t>BEDEN DEĞİŞİMİNE</a:t>
            </a:r>
          </a:p>
          <a:p>
            <a:pPr algn="ctr" eaLnBrk="0" hangingPunct="0"/>
            <a:r>
              <a:rPr lang="tr-TR" altLang="tr-TR" sz="4800" b="1">
                <a:solidFill>
                  <a:srgbClr val="660033"/>
                </a:solidFill>
                <a:latin typeface="Arial Black" pitchFamily="34" charset="0"/>
              </a:rPr>
              <a:t> TEPKİLER</a:t>
            </a:r>
          </a:p>
        </p:txBody>
      </p:sp>
      <p:pic>
        <p:nvPicPr>
          <p:cNvPr id="34819" name="Picture 2" descr="http://www.guzelliginmerkezi.com/wp-content/uploads/2011/10/kiz-cocuklarinda-ergenl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7670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 Windows Başlangıc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381000"/>
            <a:ext cx="8353425" cy="1938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tr-TR" sz="40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BEDENİNİN NASIL GÖRÜNDÜĞÜ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ERGEN İÇİN ÇOK ÖNEMLİDİR! </a:t>
            </a:r>
          </a:p>
        </p:txBody>
      </p:sp>
      <p:sp>
        <p:nvSpPr>
          <p:cNvPr id="35843" name="Dikdörtgen 1"/>
          <p:cNvSpPr>
            <a:spLocks noChangeArrowheads="1"/>
          </p:cNvSpPr>
          <p:nvPr/>
        </p:nvSpPr>
        <p:spPr bwMode="auto">
          <a:xfrm>
            <a:off x="2051050" y="2636838"/>
            <a:ext cx="446563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5125" indent="-255588" algn="ctr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r-TR" altLang="tr-TR" sz="3600">
                <a:solidFill>
                  <a:srgbClr val="000000"/>
                </a:solidFill>
                <a:latin typeface="Trebuchet MS" pitchFamily="34" charset="0"/>
              </a:rPr>
              <a:t>  Ergenlik döneminde fiziksel görünümle ilgili hassasiyet yüksektir.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 Windows Başlangıc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UNUTMAYIN!</a:t>
            </a:r>
            <a:endParaRPr lang="tr-TR" dirty="0"/>
          </a:p>
        </p:txBody>
      </p:sp>
      <p:sp>
        <p:nvSpPr>
          <p:cNvPr id="3686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b="1" smtClean="0"/>
              <a:t>Fiziki görünümünüzle ilgili siz ne kadar hassassanız, arkadaşlarınız da bir o kadar hassas!</a:t>
            </a:r>
          </a:p>
          <a:p>
            <a:pPr eaLnBrk="1" hangingPunct="1"/>
            <a:r>
              <a:rPr lang="tr-TR" altLang="tr-TR" b="1" smtClean="0"/>
              <a:t>Dış görünüşünüzle ilgili espri yapılmasından rahatsız oluyorsanız, siz de arkadaşlarınıza bu tarz espri ve şakalar yapmayın! </a:t>
            </a:r>
          </a:p>
          <a:p>
            <a:pPr eaLnBrk="1" hangingPunct="1"/>
            <a:r>
              <a:rPr lang="tr-TR" altLang="tr-TR" b="1" smtClean="0"/>
              <a:t>Dış görünümü ile ilgili isimler, lakaplar uydurmayın! Bu sizin için ne kadar kırıcı ise diğerleri için de o kadar kırıcı!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5732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66738" y="-101600"/>
            <a:ext cx="7691437" cy="6002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tr-TR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ERGENLİK 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tr-TR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HER ÇOCUKTA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tr-TR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AYRI YAŞLARDA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tr-TR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BAŞLAYABİLİR </a:t>
            </a:r>
            <a:r>
              <a:rPr lang="tr-TR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zem varsayılan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800">
                <a:solidFill>
                  <a:srgbClr val="E6125E"/>
                </a:solidFill>
              </a:rPr>
              <a:t>SOSYAL-DUYGUSAL GELİŞİM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tr-TR" sz="3600" dirty="0"/>
              <a:t>K</a:t>
            </a:r>
            <a:r>
              <a:rPr lang="tr-TR" sz="3600" dirty="0" smtClean="0"/>
              <a:t>imlik </a:t>
            </a:r>
            <a:r>
              <a:rPr lang="tr-TR" sz="3600" dirty="0"/>
              <a:t>arayışı içine </a:t>
            </a:r>
            <a:r>
              <a:rPr lang="tr-TR" sz="3600" dirty="0" smtClean="0"/>
              <a:t>girilir.</a:t>
            </a:r>
            <a:endParaRPr lang="tr-TR" sz="36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3600" dirty="0"/>
              <a:t>* Bir gruba dahil olma ve arkadaşlık ilişkileri çok önemlidir.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3600" dirty="0" smtClean="0"/>
              <a:t>* </a:t>
            </a:r>
            <a:r>
              <a:rPr lang="tr-TR" sz="3600" dirty="0"/>
              <a:t>Yoğun bir duygusallık </a:t>
            </a:r>
            <a:r>
              <a:rPr lang="tr-TR" sz="3600" dirty="0" smtClean="0"/>
              <a:t>yaşanır.</a:t>
            </a:r>
            <a:endParaRPr lang="tr-TR" sz="3600" dirty="0"/>
          </a:p>
        </p:txBody>
      </p:sp>
      <p:pic>
        <p:nvPicPr>
          <p:cNvPr id="37892" name="Picture 2" descr="http://www.bilgiyaz.com/wp-content/uploads/2010/03/ergenlik-d%C3%B6nemi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37063"/>
            <a:ext cx="2220912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j00890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343400"/>
            <a:ext cx="212407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-14288" y="260350"/>
            <a:ext cx="8963026" cy="3786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DENGELİ VE UYUMLU İLKOKUL ÇOCUĞU GİDER,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YERİNE OLDUKÇA TEDİRGİN, 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GÜÇ BEĞENEN VE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ÇABUK TEPKİ 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GÖSTEREN BİR GENÇ GELİR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67175"/>
            <a:ext cx="242887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zem varsayılan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04800" y="0"/>
            <a:ext cx="8839200" cy="5508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DUYGULAR HIZLA </a:t>
            </a:r>
          </a:p>
          <a:p>
            <a:pPr algn="ctr" eaLnBrk="0" hangingPunct="0">
              <a:defRPr/>
            </a:pPr>
            <a:r>
              <a:rPr lang="tr-TR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İNİŞ ÇIKIŞ GÖSTERİR</a:t>
            </a:r>
          </a:p>
        </p:txBody>
      </p:sp>
      <p:graphicFrame>
        <p:nvGraphicFramePr>
          <p:cNvPr id="63491" name="Object 338"/>
          <p:cNvGraphicFramePr>
            <a:graphicFrameLocks noChangeAspect="1"/>
          </p:cNvGraphicFramePr>
          <p:nvPr/>
        </p:nvGraphicFramePr>
        <p:xfrm>
          <a:off x="304800" y="1752600"/>
          <a:ext cx="2057400" cy="20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Clip" r:id="rId6" imgW="804672" imgH="801929" progId="">
                  <p:embed/>
                </p:oleObj>
              </mc:Choice>
              <mc:Fallback>
                <p:oleObj name="Clip" r:id="rId6" imgW="804672" imgH="801929" progId="">
                  <p:embed/>
                  <p:pic>
                    <p:nvPicPr>
                      <p:cNvPr id="0" name="Object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2057400" cy="204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Line 4"/>
          <p:cNvSpPr>
            <a:spLocks noChangeShapeType="1"/>
          </p:cNvSpPr>
          <p:nvPr/>
        </p:nvSpPr>
        <p:spPr bwMode="auto">
          <a:xfrm flipH="1" flipV="1">
            <a:off x="990600" y="4114800"/>
            <a:ext cx="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8610600" y="838200"/>
            <a:ext cx="0" cy="304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63495" name="Object 339"/>
          <p:cNvGraphicFramePr>
            <a:graphicFrameLocks noChangeAspect="1"/>
          </p:cNvGraphicFramePr>
          <p:nvPr/>
        </p:nvGraphicFramePr>
        <p:xfrm>
          <a:off x="7532688" y="4913313"/>
          <a:ext cx="1611312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Clip" r:id="rId8" imgW="1890000" imgH="1890000" progId="">
                  <p:embed/>
                </p:oleObj>
              </mc:Choice>
              <mc:Fallback>
                <p:oleObj name="Clip" r:id="rId8" imgW="1890000" imgH="1890000" progId="">
                  <p:embed/>
                  <p:pic>
                    <p:nvPicPr>
                      <p:cNvPr id="0" name="Object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688" y="4913313"/>
                        <a:ext cx="1611312" cy="160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TL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TL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2" grpId="0" animBg="1"/>
      <p:bldP spid="6349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549275"/>
            <a:ext cx="6084887" cy="23336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5400" dirty="0" smtClean="0"/>
              <a:t>Duygular hassaslaşır…</a:t>
            </a:r>
            <a:endParaRPr lang="tr-TR" sz="5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627717" name="Picture 5" descr="j01346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93750"/>
            <a:ext cx="3775075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MCj029065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57563"/>
            <a:ext cx="2341563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46125" y="87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/>
            <a:endParaRPr lang="tr-TR" altLang="tr-TR" sz="1800">
              <a:solidFill>
                <a:srgbClr val="000000"/>
              </a:solidFill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83534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0" hangingPunct="0"/>
            <a:r>
              <a:rPr lang="tr-TR" altLang="tr-TR" sz="4400">
                <a:solidFill>
                  <a:srgbClr val="000000"/>
                </a:solidFill>
              </a:rPr>
              <a:t>GENÇ BİR AN ÖNCE </a:t>
            </a:r>
          </a:p>
          <a:p>
            <a:pPr algn="ctr" eaLnBrk="0" hangingPunct="0"/>
            <a:r>
              <a:rPr lang="tr-TR" altLang="tr-TR" sz="4400">
                <a:solidFill>
                  <a:srgbClr val="000000"/>
                </a:solidFill>
              </a:rPr>
              <a:t>BÜYÜMEK İÇİN SABIRSIZLANIR  ANCAK ÇOCUKSU DAVRANIŞLARDAN DA SIYRILAMAZ.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3778250"/>
            <a:ext cx="2159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zem varsayılan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i="1" dirty="0" smtClean="0">
                <a:solidFill>
                  <a:srgbClr val="333399"/>
                </a:solidFill>
              </a:rPr>
              <a:t>BENİM DUYGULARIM NORMAL Mİ?</a:t>
            </a:r>
            <a:r>
              <a:rPr lang="tr-TR" dirty="0" smtClean="0">
                <a:solidFill>
                  <a:srgbClr val="333399"/>
                </a:solidFill>
              </a:rPr>
              <a:t> </a:t>
            </a:r>
            <a:endParaRPr lang="tr-TR" dirty="0"/>
          </a:p>
        </p:txBody>
      </p:sp>
      <p:sp>
        <p:nvSpPr>
          <p:cNvPr id="4301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Ergenlik dönemi yoğun çelişki ve zıt duyguların yaşandığı bir dönemdir.</a:t>
            </a:r>
          </a:p>
          <a:p>
            <a:pPr eaLnBrk="1" hangingPunct="1"/>
            <a:r>
              <a:rPr lang="tr-TR" altLang="tr-TR" sz="2800" smtClean="0">
                <a:solidFill>
                  <a:srgbClr val="000000"/>
                </a:solidFill>
              </a:rPr>
              <a:t>Bir an çok keyifli iken, bir dakika sonra kendilerini çok sıkkın ve mutsuz hissedebilirler.</a:t>
            </a:r>
            <a:endParaRPr lang="tr-TR" altLang="tr-TR" smtClean="0"/>
          </a:p>
          <a:p>
            <a:pPr eaLnBrk="1" hangingPunct="1"/>
            <a:r>
              <a:rPr lang="tr-TR" altLang="tr-TR" sz="2800" smtClean="0">
                <a:solidFill>
                  <a:srgbClr val="000000"/>
                </a:solidFill>
              </a:rPr>
              <a:t>Bu zıt duygular bu dönemde normaldir. Bu duygular karşısında telaşa kapılmamalıyız.</a:t>
            </a:r>
            <a:endParaRPr lang="tr-TR" altLang="tr-TR" smtClean="0"/>
          </a:p>
          <a:p>
            <a:pPr eaLnBrk="1" hangingPunct="1"/>
            <a:endParaRPr lang="tr-TR" altLang="tr-TR" smtClean="0"/>
          </a:p>
        </p:txBody>
      </p:sp>
      <p:sp>
        <p:nvSpPr>
          <p:cNvPr id="4" name="Dikdörtgen 3"/>
          <p:cNvSpPr/>
          <p:nvPr/>
        </p:nvSpPr>
        <p:spPr>
          <a:xfrm>
            <a:off x="3851275" y="5157788"/>
            <a:ext cx="3919538" cy="722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100" b="1" dirty="0"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rPr>
              <a:t>Gayet normal !</a:t>
            </a:r>
            <a:endParaRPr lang="tr-T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5"/>
            <a:ext cx="8290818" cy="86409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AYRICA…</a:t>
            </a:r>
            <a:br>
              <a:rPr lang="tr-TR" sz="4000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</a:br>
            <a:endParaRPr lang="tr-TR" sz="4000" dirty="0" smtClean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214438"/>
            <a:ext cx="7786687" cy="4911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Kişiye özel kalması gereken durumlara ihtiyaç duyulur.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Yeni şeyler deneme merakında artış olabilir.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Arkadaşlarına yönelme, arkadaşlarıyla daha çok vakit geçirme ve bir gruba dahil olma isteği artar.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Fark edilme ve takdir edilme isteğinde artış olur.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Kurallara karşı tepki düzeyi artabilir.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tr-TR" sz="2800" dirty="0" smtClean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tr-TR" sz="2800" dirty="0" smtClean="0"/>
          </a:p>
        </p:txBody>
      </p:sp>
      <p:pic>
        <p:nvPicPr>
          <p:cNvPr id="44036" name="Picture 4" descr="MCj028109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4629150"/>
            <a:ext cx="223043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6383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000" i="1" u="sng" dirty="0"/>
              <a:t>ERGENİN AİLESİYLE İLİŞKİLERİ</a:t>
            </a:r>
          </a:p>
        </p:txBody>
      </p:sp>
      <p:pic>
        <p:nvPicPr>
          <p:cNvPr id="150532" name="Picture 4" descr="j01400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068638"/>
            <a:ext cx="2600325" cy="2571750"/>
          </a:xfrm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20913"/>
            <a:ext cx="263366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 fontAlgn="auto">
              <a:spcAft>
                <a:spcPts val="0"/>
              </a:spcAft>
              <a:buClr>
                <a:srgbClr val="3333CC"/>
              </a:buClr>
              <a:buFont typeface="Wingdings 2"/>
              <a:buNone/>
              <a:defRPr/>
            </a:pPr>
            <a:r>
              <a:rPr lang="tr-TR" sz="4000" dirty="0" smtClean="0">
                <a:solidFill>
                  <a:srgbClr val="000000"/>
                </a:solidFill>
                <a:latin typeface="Tahoma"/>
              </a:rPr>
              <a:t>Ergenler kendilerini, </a:t>
            </a:r>
            <a:r>
              <a:rPr lang="tr-TR" sz="4000" dirty="0">
                <a:solidFill>
                  <a:srgbClr val="000000"/>
                </a:solidFill>
                <a:latin typeface="Tahoma"/>
              </a:rPr>
              <a:t>anne-babalarıyla ilgili </a:t>
            </a:r>
            <a:r>
              <a:rPr lang="tr-TR" sz="4000" dirty="0" smtClean="0">
                <a:solidFill>
                  <a:srgbClr val="000000"/>
                </a:solidFill>
                <a:latin typeface="Tahoma"/>
              </a:rPr>
              <a:t>çelişkili (birbirine zıt) </a:t>
            </a:r>
            <a:r>
              <a:rPr lang="tr-TR" sz="4000" dirty="0">
                <a:solidFill>
                  <a:srgbClr val="000000"/>
                </a:solidFill>
                <a:latin typeface="Tahoma"/>
              </a:rPr>
              <a:t>duygular </a:t>
            </a:r>
            <a:r>
              <a:rPr lang="tr-TR" sz="4000" dirty="0" smtClean="0">
                <a:solidFill>
                  <a:srgbClr val="000000"/>
                </a:solidFill>
                <a:latin typeface="Tahoma"/>
              </a:rPr>
              <a:t>yaşarken </a:t>
            </a:r>
            <a:r>
              <a:rPr lang="tr-TR" sz="4000" dirty="0">
                <a:solidFill>
                  <a:srgbClr val="000000"/>
                </a:solidFill>
                <a:latin typeface="Tahoma"/>
              </a:rPr>
              <a:t>bulabilirler.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46084" name="Picture 2" descr="http://www.yazarkafe.com/images/blog/ZF9jgVBS7p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65625"/>
            <a:ext cx="226536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http://www.bilgievi.gen.tr/Files/Content/ergenlik-belirtile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08500"/>
            <a:ext cx="235108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913"/>
            <a:ext cx="7228656" cy="719807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tr-TR" sz="3200" dirty="0" smtClean="0">
                <a:solidFill>
                  <a:schemeClr val="accent2">
                    <a:lumMod val="50000"/>
                  </a:schemeClr>
                </a:solidFill>
              </a:rPr>
              <a:t>BU ŞİKAYETLER TANIDIK GELDİ Mİ???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107" name="İçerik Yer Tutucusu 2"/>
          <p:cNvSpPr>
            <a:spLocks noGrp="1"/>
          </p:cNvSpPr>
          <p:nvPr>
            <p:ph idx="1"/>
          </p:nvPr>
        </p:nvSpPr>
        <p:spPr>
          <a:xfrm>
            <a:off x="323850" y="1052513"/>
            <a:ext cx="7615238" cy="54054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tr-TR" altLang="tr-TR" sz="2800" b="1" smtClean="0">
                <a:latin typeface="Comic Sans MS" pitchFamily="66" charset="0"/>
                <a:ea typeface="Times New Roman" pitchFamily="18" charset="0"/>
                <a:cs typeface="Arial" charset="0"/>
              </a:rPr>
              <a:t>«Her şeye karışıyorsunuz. Beni hiç anlamıyorsunuz.»</a:t>
            </a:r>
          </a:p>
          <a:p>
            <a:pPr eaLnBrk="1" hangingPunct="1">
              <a:lnSpc>
                <a:spcPct val="150000"/>
              </a:lnSpc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tr-TR" altLang="tr-TR" sz="2800" b="1" smtClean="0">
                <a:latin typeface="Comic Sans MS" pitchFamily="66" charset="0"/>
                <a:ea typeface="Times New Roman" pitchFamily="18" charset="0"/>
                <a:cs typeface="Arial" charset="0"/>
              </a:rPr>
              <a:t>«Hem “büyüdün artık” diyerek sorumluluklarımı yerine getirmemi istiyorsunuz; hem de bir şey yapmak istediğimde “daha küçüksün” diyorsunuz.»</a:t>
            </a:r>
          </a:p>
          <a:p>
            <a:pPr eaLnBrk="1" hangingPunct="1">
              <a:tabLst>
                <a:tab pos="457200" algn="l"/>
              </a:tabLst>
            </a:pPr>
            <a:endParaRPr lang="tr-TR" altLang="tr-TR" smtClean="0">
              <a:ea typeface="Times New Roman" pitchFamily="18" charset="0"/>
              <a:cs typeface="Arial" charset="0"/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700213"/>
            <a:ext cx="18097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620713"/>
            <a:ext cx="7227887" cy="58356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buFont typeface="Wingdings 2"/>
              <a:buNone/>
              <a:defRPr/>
            </a:pPr>
            <a:r>
              <a:rPr lang="tr-TR" sz="4400" dirty="0">
                <a:solidFill>
                  <a:srgbClr val="000000"/>
                </a:solidFill>
                <a:latin typeface="Tahoma"/>
              </a:rPr>
              <a:t>İnsan vücudunda adeta bir iç saat vardır. Ve gerekli olgunluk </a:t>
            </a:r>
            <a:r>
              <a:rPr lang="tr-TR" sz="4400" dirty="0" smtClean="0">
                <a:solidFill>
                  <a:srgbClr val="000000"/>
                </a:solidFill>
                <a:latin typeface="Tahoma"/>
              </a:rPr>
              <a:t>düzeyine </a:t>
            </a:r>
            <a:r>
              <a:rPr lang="tr-TR" sz="4400" dirty="0">
                <a:solidFill>
                  <a:srgbClr val="000000"/>
                </a:solidFill>
                <a:latin typeface="Tahoma"/>
              </a:rPr>
              <a:t>geldiğinde bazı değişiklikleri başlatmak için alarm vermektedir.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49725"/>
            <a:ext cx="21907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48131" name="İçerik Yer Tutucusu 2"/>
          <p:cNvSpPr>
            <a:spLocks noGrp="1"/>
          </p:cNvSpPr>
          <p:nvPr>
            <p:ph idx="1"/>
          </p:nvPr>
        </p:nvSpPr>
        <p:spPr>
          <a:xfrm>
            <a:off x="539750" y="260350"/>
            <a:ext cx="7156450" cy="6196013"/>
          </a:xfrm>
        </p:spPr>
        <p:txBody>
          <a:bodyPr/>
          <a:lstStyle/>
          <a:p>
            <a:pPr eaLnBrk="1" hangingPunct="1">
              <a:buClr>
                <a:srgbClr val="B13F9A"/>
              </a:buClr>
            </a:pPr>
            <a:r>
              <a:rPr lang="tr-TR" altLang="tr-TR" sz="3000" smtClean="0">
                <a:solidFill>
                  <a:srgbClr val="000000"/>
                </a:solidFill>
              </a:rPr>
              <a:t>Herkes bu dönemde «anlaşılmadığından» şikayet eder. Ama bu durum geçicidir. </a:t>
            </a:r>
            <a:endParaRPr lang="tr-TR" altLang="tr-TR" sz="3000" smtClean="0"/>
          </a:p>
          <a:p>
            <a:pPr eaLnBrk="1" hangingPunct="1"/>
            <a:r>
              <a:rPr lang="tr-TR" altLang="tr-TR" sz="3000" smtClean="0"/>
              <a:t>Sizin anne ve babanız da zamanında böyle şikayetlerde bulundu...</a:t>
            </a:r>
          </a:p>
          <a:p>
            <a:pPr eaLnBrk="1" hangingPunct="1"/>
            <a:r>
              <a:rPr lang="tr-TR" altLang="tr-TR" sz="3000" smtClean="0"/>
              <a:t>Genç ve çocukluk arasındaki bu belirsiz dönemde anne ve babanızın da size nasıl davranacağına karar verememesi çok normal. Bu durum onlar için de zor!</a:t>
            </a:r>
          </a:p>
          <a:p>
            <a:pPr eaLnBrk="1" hangingPunct="1"/>
            <a:r>
              <a:rPr lang="tr-TR" altLang="tr-TR" sz="3000" smtClean="0"/>
              <a:t>Unutmayın! Zaman geçtikçe aileniz de size nasıl davranılması gerektiğini keşfedecek.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50179" name="İçerik Yer Tutucusu 2"/>
          <p:cNvSpPr>
            <a:spLocks noGrp="1"/>
          </p:cNvSpPr>
          <p:nvPr>
            <p:ph idx="1"/>
          </p:nvPr>
        </p:nvSpPr>
        <p:spPr>
          <a:xfrm>
            <a:off x="468313" y="620713"/>
            <a:ext cx="7227887" cy="5835650"/>
          </a:xfrm>
        </p:spPr>
        <p:txBody>
          <a:bodyPr/>
          <a:lstStyle/>
          <a:p>
            <a:pPr eaLnBrk="1" hangingPunct="1"/>
            <a:r>
              <a:rPr lang="tr-TR" altLang="tr-TR" smtClean="0"/>
              <a:t>Vücutlar değişirken yeni duygular da ortaya çıkar. </a:t>
            </a:r>
          </a:p>
          <a:p>
            <a:pPr eaLnBrk="1" hangingPunct="1"/>
            <a:r>
              <a:rPr lang="tr-TR" altLang="tr-TR" smtClean="0"/>
              <a:t>Karşı cinsle ilgili farklı duygular hissetmeye başlanır.</a:t>
            </a:r>
          </a:p>
          <a:p>
            <a:pPr eaLnBrk="1" hangingPunct="1"/>
            <a:r>
              <a:rPr lang="tr-TR" altLang="tr-TR" smtClean="0"/>
              <a:t>Erkekler veya kızlar birbirlerini, birdenbire, daha önce olmadığı kadar ilginç bulmaya başlar.</a:t>
            </a:r>
          </a:p>
        </p:txBody>
      </p:sp>
      <p:pic>
        <p:nvPicPr>
          <p:cNvPr id="50180" name="Picture 2" descr="http://static.pudra.com/generated/7262/610x345/ergenlik_m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429000"/>
            <a:ext cx="5233987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MCj040611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41788"/>
            <a:ext cx="1841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Teşekkürler!</a:t>
            </a:r>
            <a:endParaRPr lang="tr-TR" dirty="0"/>
          </a:p>
        </p:txBody>
      </p:sp>
      <p:sp>
        <p:nvSpPr>
          <p:cNvPr id="51203" name="Metin Yer Tutucusu 5"/>
          <p:cNvSpPr>
            <a:spLocks noGrp="1"/>
          </p:cNvSpPr>
          <p:nvPr>
            <p:ph type="body" sz="half" idx="2"/>
          </p:nvPr>
        </p:nvSpPr>
        <p:spPr>
          <a:xfrm>
            <a:off x="5364163" y="3789363"/>
            <a:ext cx="3429000" cy="1919287"/>
          </a:xfrm>
        </p:spPr>
        <p:txBody>
          <a:bodyPr/>
          <a:lstStyle/>
          <a:p>
            <a:pPr algn="r" eaLnBrk="1" hangingPunct="1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tr-TR" altLang="tr-TR" sz="2400" b="1" smtClean="0">
                <a:solidFill>
                  <a:srgbClr val="C00000"/>
                </a:solidFill>
                <a:latin typeface="Comic Sans MS" pitchFamily="66" charset="0"/>
              </a:rPr>
              <a:t>PDR UZMANI</a:t>
            </a:r>
          </a:p>
          <a:p>
            <a:pPr algn="r" eaLnBrk="1" hangingPunct="1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tr-TR" altLang="tr-TR" sz="2400" b="1" smtClean="0">
                <a:solidFill>
                  <a:srgbClr val="C00000"/>
                </a:solidFill>
                <a:latin typeface="Comic Sans MS" pitchFamily="66" charset="0"/>
              </a:rPr>
              <a:t>ZEYNEP GÖKALP</a:t>
            </a:r>
          </a:p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7" name="Resim Yer Tutucusu 6"/>
          <p:cNvSpPr>
            <a:spLocks noGrp="1"/>
          </p:cNvSpPr>
          <p:nvPr>
            <p:ph type="pic" idx="1"/>
          </p:nvPr>
        </p:nvSpPr>
        <p:spPr/>
      </p:sp>
      <p:pic>
        <p:nvPicPr>
          <p:cNvPr id="512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2447925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2" descr="http://okulweb.meb.gov.tr/18/01/965671/belgeler/rehberlik/dokumanlar/ergenlik_dosyalar/image0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82663"/>
            <a:ext cx="17526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447088" cy="5605463"/>
          </a:xfrm>
        </p:spPr>
        <p:txBody>
          <a:bodyPr/>
          <a:lstStyle/>
          <a:p>
            <a:pPr marL="109538" indent="0" algn="ctr" eaLnBrk="1" hangingPunct="1">
              <a:buFont typeface="Wingdings 2" pitchFamily="18" charset="2"/>
              <a:buNone/>
            </a:pPr>
            <a:r>
              <a:rPr lang="tr-TR" altLang="tr-TR" sz="4400" smtClean="0"/>
              <a:t>Ülkemizde ergenlik dönemi ortalama olarak </a:t>
            </a:r>
            <a:r>
              <a:rPr lang="tr-TR" altLang="tr-TR" sz="4400" u="sng" smtClean="0"/>
              <a:t>kızlarda 10-12</a:t>
            </a:r>
            <a:r>
              <a:rPr lang="tr-TR" altLang="tr-TR" sz="4400" smtClean="0"/>
              <a:t>, erkeklerde 12-14 yaşları arasında başlar. </a:t>
            </a:r>
          </a:p>
        </p:txBody>
      </p:sp>
      <p:sp>
        <p:nvSpPr>
          <p:cNvPr id="1229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131FE5-2A4C-4B8F-BD00-71EBBBB4DE94}" type="slidenum">
              <a:rPr lang="tr-TR" altLang="tr-TR" sz="1100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 altLang="tr-TR" sz="1100" smtClean="0">
              <a:solidFill>
                <a:srgbClr val="003300"/>
              </a:solidFill>
            </a:endParaRPr>
          </a:p>
        </p:txBody>
      </p:sp>
      <p:pic>
        <p:nvPicPr>
          <p:cNvPr id="12293" name="Picture 2" descr="http://saglik.meleklermekani.com/wp-content/uploads/Ergenlik-Nedi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357563"/>
            <a:ext cx="329882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188" y="476250"/>
            <a:ext cx="7085012" cy="5980113"/>
          </a:xfrm>
        </p:spPr>
        <p:txBody>
          <a:bodyPr>
            <a:normAutofit/>
          </a:bodyPr>
          <a:lstStyle/>
          <a:p>
            <a:pPr marL="10972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4400" dirty="0" smtClean="0"/>
              <a:t>Ergenlikteki fiziksel gelişme, kız ve erkek çocuklarda aynı zamanda ve aynı hızda olmaz. </a:t>
            </a:r>
          </a:p>
          <a:p>
            <a:pPr marL="10972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4400" u="sng" dirty="0" smtClean="0"/>
              <a:t>Kızlar ergenliğe daha erken girerler.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50825" y="981075"/>
            <a:ext cx="8621713" cy="3613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tr-TR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BÜYÜME</a:t>
            </a:r>
            <a:r>
              <a:rPr lang="tr-TR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tr-TR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eaLnBrk="0" hangingPunct="0">
              <a:lnSpc>
                <a:spcPct val="130000"/>
              </a:lnSpc>
              <a:defRPr/>
            </a:pP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TÜM BEDENDE DEĞİŞİK HIZLA GERÇEKLEŞİR.</a:t>
            </a:r>
          </a:p>
          <a:p>
            <a:pPr algn="ctr" eaLnBrk="0" hangingPunct="0">
              <a:lnSpc>
                <a:spcPct val="130000"/>
              </a:lnSpc>
              <a:defRPr/>
            </a:pP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ÖNCE </a:t>
            </a: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AYAKLAR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VE </a:t>
            </a: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ELLER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BÜYÜR.</a:t>
            </a:r>
          </a:p>
          <a:p>
            <a:pPr algn="ctr" eaLnBrk="0" hangingPunct="0">
              <a:lnSpc>
                <a:spcPct val="130000"/>
              </a:lnSpc>
              <a:defRPr/>
            </a:pP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YÜZDE, </a:t>
            </a:r>
            <a:r>
              <a:rPr lang="tr-T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BURUN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VE </a:t>
            </a:r>
            <a:r>
              <a:rPr lang="tr-T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ÇENE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BÜYÜR.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20018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zem varsayılan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184150"/>
            <a:ext cx="9144000" cy="354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BÜYÜME </a:t>
            </a:r>
          </a:p>
          <a:p>
            <a:pPr algn="ctr" eaLnBrk="0" hangingPunct="0">
              <a:defRPr/>
            </a:pPr>
            <a:r>
              <a:rPr lang="tr-TR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ÖZELLİKLE 11-16 YAŞLARINDA HIZLIDIR.</a:t>
            </a:r>
          </a:p>
          <a:p>
            <a:pPr algn="ctr" eaLnBrk="0" hangingPunct="0">
              <a:defRPr/>
            </a:pPr>
            <a:endParaRPr lang="tr-TR" sz="36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DAHA SONRA YAVAŞLAR.</a:t>
            </a:r>
          </a:p>
          <a:p>
            <a:pPr algn="ctr" eaLnBrk="0" hangingPunct="0">
              <a:defRPr/>
            </a:pPr>
            <a:endParaRPr lang="tr-TR" sz="40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284538"/>
            <a:ext cx="879475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387" name="İçerik Yer Tutucusu 2"/>
          <p:cNvSpPr>
            <a:spLocks noGrp="1"/>
          </p:cNvSpPr>
          <p:nvPr>
            <p:ph idx="1"/>
          </p:nvPr>
        </p:nvSpPr>
        <p:spPr>
          <a:xfrm>
            <a:off x="323850" y="620713"/>
            <a:ext cx="7372350" cy="583565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tr-TR" altLang="tr-TR" sz="4000" smtClean="0"/>
              <a:t>Ergenlik öncesi ergende </a:t>
            </a:r>
            <a:r>
              <a:rPr lang="tr-TR" altLang="tr-TR" sz="4000" u="sng" smtClean="0"/>
              <a:t>iştah artışı</a:t>
            </a:r>
            <a:r>
              <a:rPr lang="tr-TR" altLang="tr-TR" sz="4000" smtClean="0"/>
              <a:t> görülür. Çünkü bu dönemde boy hızla uzar ve bu durum enerji gerektirir.</a:t>
            </a:r>
          </a:p>
        </p:txBody>
      </p:sp>
      <p:pic>
        <p:nvPicPr>
          <p:cNvPr id="16388" name="Picture 2" descr="http://i.milliyet.com.tr/SSArticleDetailWide/2012/02/03/fft68_mf458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73463"/>
            <a:ext cx="46482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1656</TotalTime>
  <Words>1084</Words>
  <Application>Microsoft Office PowerPoint</Application>
  <PresentationFormat>Ekran Gösterisi (4:3)</PresentationFormat>
  <Paragraphs>152</Paragraphs>
  <Slides>43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57" baseType="lpstr">
      <vt:lpstr>Arial</vt:lpstr>
      <vt:lpstr>Trebuchet MS</vt:lpstr>
      <vt:lpstr>Wingdings 2</vt:lpstr>
      <vt:lpstr>Wingdings</vt:lpstr>
      <vt:lpstr>Calibri</vt:lpstr>
      <vt:lpstr>Tahoma</vt:lpstr>
      <vt:lpstr>Comic Sans MS</vt:lpstr>
      <vt:lpstr>Times New Roman</vt:lpstr>
      <vt:lpstr>Lucida Sans Unicode</vt:lpstr>
      <vt:lpstr>Wingdings 3</vt:lpstr>
      <vt:lpstr>Arial Black</vt:lpstr>
      <vt:lpstr>Symbol</vt:lpstr>
      <vt:lpstr>Zengin</vt:lpstr>
      <vt:lpstr>Clip</vt:lpstr>
      <vt:lpstr>ERGENLİK DÖNEMİNDE DEĞİŞİM</vt:lpstr>
      <vt:lpstr>ERGENLİĞİN TANIMI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KIZLARIN FİZİKSEL DEĞİŞİMİ</vt:lpstr>
      <vt:lpstr>FİZİKSEL DEĞİŞİMLER</vt:lpstr>
      <vt:lpstr>Vücutta Tüylenme :</vt:lpstr>
      <vt:lpstr>Ter bezlerinin çalışmasının artması:  </vt:lpstr>
      <vt:lpstr>Yüzdeki sivilcelerin artması:</vt:lpstr>
      <vt:lpstr>KIzlarda ergenlİğe gİrerken görülen en önemlİ değİşİklİk adet kanamasIdIr!</vt:lpstr>
      <vt:lpstr>adet kanamasI</vt:lpstr>
      <vt:lpstr> </vt:lpstr>
      <vt:lpstr> KARIN AĞRISI NEDEN OLUYOR? </vt:lpstr>
      <vt:lpstr>KARIN AĞRISINA  karşI neler yapabİlİrİz? </vt:lpstr>
      <vt:lpstr>KIzlarIn yaşa göre fİZİKSEL Gelİşİmİ </vt:lpstr>
      <vt:lpstr> </vt:lpstr>
      <vt:lpstr>ERGENLİK dönemİ</vt:lpstr>
      <vt:lpstr>PowerPoint Sunusu</vt:lpstr>
      <vt:lpstr>PowerPoint Sunusu</vt:lpstr>
      <vt:lpstr>UNUTMAYIN!</vt:lpstr>
      <vt:lpstr>SOSYAL-DUYGUSAL GELİŞİM</vt:lpstr>
      <vt:lpstr>PowerPoint Sunusu</vt:lpstr>
      <vt:lpstr>PowerPoint Sunusu</vt:lpstr>
      <vt:lpstr>PowerPoint Sunusu</vt:lpstr>
      <vt:lpstr>PowerPoint Sunusu</vt:lpstr>
      <vt:lpstr>BENİM DUYGULARIM NORMAL Mİ? </vt:lpstr>
      <vt:lpstr>AYRICA… </vt:lpstr>
      <vt:lpstr>ERGENİN AİLESİYLE İLİŞKİLERİ</vt:lpstr>
      <vt:lpstr>PowerPoint Sunusu</vt:lpstr>
      <vt:lpstr>BU ŞİKAYETLER TANIDIK GELDİ Mİ???</vt:lpstr>
      <vt:lpstr>PowerPoint Sunusu</vt:lpstr>
      <vt:lpstr>PowerPoint Sunusu</vt:lpstr>
      <vt:lpstr>PowerPoint Sunusu</vt:lpstr>
      <vt:lpstr>Teşekkürler!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zeynep-gokalp</dc:creator>
  <cp:lastModifiedBy>win7</cp:lastModifiedBy>
  <cp:revision>170</cp:revision>
  <dcterms:created xsi:type="dcterms:W3CDTF">2012-04-26T10:52:52Z</dcterms:created>
  <dcterms:modified xsi:type="dcterms:W3CDTF">2017-10-25T06:53:34Z</dcterms:modified>
</cp:coreProperties>
</file>