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07" r:id="rId1"/>
  </p:sldMasterIdLst>
  <p:notesMasterIdLst>
    <p:notesMasterId r:id="rId43"/>
  </p:notesMasterIdLst>
  <p:sldIdLst>
    <p:sldId id="401" r:id="rId2"/>
    <p:sldId id="308" r:id="rId3"/>
    <p:sldId id="383" r:id="rId4"/>
    <p:sldId id="384" r:id="rId5"/>
    <p:sldId id="386" r:id="rId6"/>
    <p:sldId id="294" r:id="rId7"/>
    <p:sldId id="406" r:id="rId8"/>
    <p:sldId id="262" r:id="rId9"/>
    <p:sldId id="347" r:id="rId10"/>
    <p:sldId id="407" r:id="rId11"/>
    <p:sldId id="382" r:id="rId12"/>
    <p:sldId id="405" r:id="rId13"/>
    <p:sldId id="410" r:id="rId14"/>
    <p:sldId id="413" r:id="rId15"/>
    <p:sldId id="414" r:id="rId16"/>
    <p:sldId id="415" r:id="rId17"/>
    <p:sldId id="416" r:id="rId18"/>
    <p:sldId id="420" r:id="rId19"/>
    <p:sldId id="421" r:id="rId20"/>
    <p:sldId id="370" r:id="rId21"/>
    <p:sldId id="373" r:id="rId22"/>
    <p:sldId id="374" r:id="rId23"/>
    <p:sldId id="426" r:id="rId24"/>
    <p:sldId id="422" r:id="rId25"/>
    <p:sldId id="423" r:id="rId26"/>
    <p:sldId id="263" r:id="rId27"/>
    <p:sldId id="417" r:id="rId28"/>
    <p:sldId id="425" r:id="rId29"/>
    <p:sldId id="349" r:id="rId30"/>
    <p:sldId id="273" r:id="rId31"/>
    <p:sldId id="418" r:id="rId32"/>
    <p:sldId id="276" r:id="rId33"/>
    <p:sldId id="323" r:id="rId34"/>
    <p:sldId id="317" r:id="rId35"/>
    <p:sldId id="339" r:id="rId36"/>
    <p:sldId id="419" r:id="rId37"/>
    <p:sldId id="395" r:id="rId38"/>
    <p:sldId id="424" r:id="rId39"/>
    <p:sldId id="327" r:id="rId40"/>
    <p:sldId id="350" r:id="rId41"/>
    <p:sldId id="402" r:id="rId42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050" y="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BB0C3AE-4D49-43A1-B6B1-D8D1ADE5B4FE}" type="datetimeFigureOut">
              <a:rPr lang="tr-TR"/>
              <a:pPr>
                <a:defRPr/>
              </a:pPr>
              <a:t>25.10.2017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  <a:endParaRPr lang="tr-TR" noProof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358BEF9-8194-45AB-8B3E-25D860B3723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48549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2F07434-BEFD-44AA-9656-8DB85950DA8A}" type="slidenum">
              <a:rPr lang="tr-TR" altLang="tr-TR" smtClean="0">
                <a:solidFill>
                  <a:srgbClr val="000000"/>
                </a:solidFill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tr-TR" altLang="tr-TR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 Üçgen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up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Serbest Form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Serbest Form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2147483647 h 528"/>
                <a:gd name="T6" fmla="*/ 2147483647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8" name="Serbest 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Düz Bağlayıcı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Başlık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7" name="Alt Başlık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11" name="Veri Yer Tutucus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481A535-6F35-4984-BAAE-0F6DD527A5C3}" type="datetimeFigureOut">
              <a:rPr lang="tr-TR"/>
              <a:pPr>
                <a:defRPr/>
              </a:pPr>
              <a:t>25.10.2017</a:t>
            </a:fld>
            <a:endParaRPr lang="tr-TR"/>
          </a:p>
        </p:txBody>
      </p:sp>
      <p:sp>
        <p:nvSpPr>
          <p:cNvPr id="12" name="Altbilgi Yer Tutucusu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13" name="Slayt Numarası Yer Tutucus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29DAED3B-C5A5-4817-88E9-DA799AE0483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01322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250FA-5892-460D-B068-92A92720631E}" type="datetimeFigureOut">
              <a:rPr lang="tr-TR"/>
              <a:pPr>
                <a:defRPr/>
              </a:pPr>
              <a:t>25.10.2017</a:t>
            </a:fld>
            <a:endParaRPr lang="tr-TR"/>
          </a:p>
        </p:txBody>
      </p:sp>
      <p:sp>
        <p:nvSpPr>
          <p:cNvPr id="5" name="Altbilgi Yer Tutucusu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8661D-B716-492E-8446-9CCA5D672D6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25531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FAA74-5A1C-4F0C-ABF3-BD8F14F4B88C}" type="datetimeFigureOut">
              <a:rPr lang="tr-TR"/>
              <a:pPr>
                <a:defRPr/>
              </a:pPr>
              <a:t>25.10.2017</a:t>
            </a:fld>
            <a:endParaRPr lang="tr-TR"/>
          </a:p>
        </p:txBody>
      </p:sp>
      <p:sp>
        <p:nvSpPr>
          <p:cNvPr id="5" name="Altbilgi Yer Tutucusu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EDE76-F4D6-4F9A-B0B7-0688D624899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725511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Başlık, Küçük Resim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Küçük Resim Yer Tutucusu"/>
          <p:cNvSpPr>
            <a:spLocks noGrp="1"/>
          </p:cNvSpPr>
          <p:nvPr>
            <p:ph type="clipArt" sz="half" idx="1"/>
          </p:nvPr>
        </p:nvSpPr>
        <p:spPr>
          <a:xfrm>
            <a:off x="1182688" y="2017713"/>
            <a:ext cx="3810000" cy="4114800"/>
          </a:xfrm>
        </p:spPr>
        <p:txBody>
          <a:bodyPr>
            <a:normAutofit/>
          </a:bodyPr>
          <a:lstStyle/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CD1D4E2B-77CE-49FB-9078-DCD1EDD0D3E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655103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1462088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Tablo Yer Tutucusu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>
            <a:normAutofit/>
          </a:bodyPr>
          <a:lstStyle/>
          <a:p>
            <a:pPr lvl="0"/>
            <a:endParaRPr lang="tr-TR" noProof="0" smtClean="0"/>
          </a:p>
        </p:txBody>
      </p:sp>
      <p:sp>
        <p:nvSpPr>
          <p:cNvPr id="4" name="Rectangle 116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CC00"/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116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CC00"/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116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CC00"/>
                </a:solidFill>
              </a:defRPr>
            </a:lvl1pPr>
          </a:lstStyle>
          <a:p>
            <a:pPr>
              <a:defRPr/>
            </a:pPr>
            <a:fld id="{0C3F7466-B20A-4823-A9F8-0F849E0B52F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36746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Başlık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4" name="Veri Yer Tutucus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2B9F7-355B-41A4-9DA7-EBE2D962ED6B}" type="datetimeFigureOut">
              <a:rPr lang="tr-TR"/>
              <a:pPr>
                <a:defRPr/>
              </a:pPr>
              <a:t>25.10.2017</a:t>
            </a:fld>
            <a:endParaRPr lang="tr-TR"/>
          </a:p>
        </p:txBody>
      </p:sp>
      <p:sp>
        <p:nvSpPr>
          <p:cNvPr id="5" name="Altbilgi Yer Tutucusu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0C8B5-25C0-493C-9E34-22DC812B828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20077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öşeli Çift Ayraç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Köşeli Çift Ayraç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57AF258-B5A5-4CB2-A77E-A67A2C032D41}" type="datetimeFigureOut">
              <a:rPr lang="tr-TR"/>
              <a:pPr>
                <a:defRPr/>
              </a:pPr>
              <a:t>25.10.2017</a:t>
            </a:fld>
            <a:endParaRPr lang="tr-TR"/>
          </a:p>
        </p:txBody>
      </p:sp>
      <p:sp>
        <p:nvSpPr>
          <p:cNvPr id="7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8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BF8EDBE-9346-4B43-81D0-8F8128A0099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12200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8" name="Başlık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Veri Yer Tutucus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CD2B4-8076-4F52-8F09-3F97C6FCA2FE}" type="datetimeFigureOut">
              <a:rPr lang="tr-TR"/>
              <a:pPr>
                <a:defRPr/>
              </a:pPr>
              <a:t>25.10.2017</a:t>
            </a:fld>
            <a:endParaRPr lang="tr-TR"/>
          </a:p>
        </p:txBody>
      </p:sp>
      <p:sp>
        <p:nvSpPr>
          <p:cNvPr id="6" name="Altbilgi Yer Tutucusu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502C4-7ECD-4502-BA70-C186EEC56DE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92566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B3A211E-6797-4099-9834-FE218E0D641F}" type="datetimeFigureOut">
              <a:rPr lang="tr-TR"/>
              <a:pPr>
                <a:defRPr/>
              </a:pPr>
              <a:t>25.10.2017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7ECB9F1-8ACB-403D-971C-821CD0385D4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89900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şlık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i Yer Tutucus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72D65-7506-4C6C-AD12-EAD47F8F5E05}" type="datetimeFigureOut">
              <a:rPr lang="tr-TR"/>
              <a:pPr>
                <a:defRPr/>
              </a:pPr>
              <a:t>25.10.2017</a:t>
            </a:fld>
            <a:endParaRPr lang="tr-TR"/>
          </a:p>
        </p:txBody>
      </p:sp>
      <p:sp>
        <p:nvSpPr>
          <p:cNvPr id="4" name="Altbilgi Yer Tutucusu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Slayt Numarası Yer Tutucus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C8781-84E8-4C8D-930D-AE45A4E0C89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83555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50BEC-9F18-40F3-9F7E-03B42FF34AC2}" type="datetimeFigureOut">
              <a:rPr lang="tr-TR"/>
              <a:pPr>
                <a:defRPr/>
              </a:pPr>
              <a:t>25.10.2017</a:t>
            </a:fld>
            <a:endParaRPr lang="tr-TR"/>
          </a:p>
        </p:txBody>
      </p:sp>
      <p:sp>
        <p:nvSpPr>
          <p:cNvPr id="3" name="Altbilgi Yer Tutucusu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Slayt Numarası Yer Tutucus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E00FA-3CF4-4191-8CCB-A1121275430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13433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F70BBAA-AF67-4940-95DB-C2759C4C5A7C}" type="datetimeFigureOut">
              <a:rPr lang="tr-TR"/>
              <a:pPr>
                <a:defRPr/>
              </a:pPr>
              <a:t>25.10.2017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5992772-DB03-4539-96F4-472421FAAA6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01855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rbest Form 7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Serbest Form 8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7" name="Dik Üçgen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Düz Bağlayıcı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Köşeli Çift Ayraç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Köşeli Çift Ayraç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1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59B56F8D-C06F-4A30-ABCD-D97BD0B2DC21}" type="datetimeFigureOut">
              <a:rPr lang="tr-TR"/>
              <a:pPr>
                <a:defRPr/>
              </a:pPr>
              <a:t>25.10.2017</a:t>
            </a:fld>
            <a:endParaRPr lang="tr-TR"/>
          </a:p>
        </p:txBody>
      </p:sp>
      <p:sp>
        <p:nvSpPr>
          <p:cNvPr id="12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13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4FBD3F92-B722-463C-862D-31EBE53ECA8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9722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rbest 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7" name="Serbest 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4" name="Dik Üçgen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5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Düz Bağlayıcı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Başlık Yer Tutucus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033" name="Metin Yer Tutucusu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  <a:endParaRPr lang="en-US" altLang="tr-TR" smtClean="0"/>
          </a:p>
        </p:txBody>
      </p:sp>
      <p:sp>
        <p:nvSpPr>
          <p:cNvPr id="10" name="Veri Yer Tutucusu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D84F9831-2867-46D2-B173-E7927C3FCC49}" type="datetimeFigureOut">
              <a:rPr lang="tr-TR"/>
              <a:pPr>
                <a:defRPr/>
              </a:pPr>
              <a:t>25.10.2017</a:t>
            </a:fld>
            <a:endParaRPr lang="tr-TR"/>
          </a:p>
        </p:txBody>
      </p:sp>
      <p:sp>
        <p:nvSpPr>
          <p:cNvPr id="22" name="Altbilgi Yer Tutucusu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18" name="Slayt Numarası Yer Tutucusu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DE9CF1BE-EB66-42FA-BE6E-93AC1247909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4" r:id="rId1"/>
    <p:sldLayoutId id="2147484328" r:id="rId2"/>
    <p:sldLayoutId id="2147484335" r:id="rId3"/>
    <p:sldLayoutId id="2147484329" r:id="rId4"/>
    <p:sldLayoutId id="2147484336" r:id="rId5"/>
    <p:sldLayoutId id="2147484330" r:id="rId6"/>
    <p:sldLayoutId id="2147484331" r:id="rId7"/>
    <p:sldLayoutId id="2147484337" r:id="rId8"/>
    <p:sldLayoutId id="2147484338" r:id="rId9"/>
    <p:sldLayoutId id="2147484332" r:id="rId10"/>
    <p:sldLayoutId id="2147484333" r:id="rId11"/>
    <p:sldLayoutId id="2147484339" r:id="rId12"/>
    <p:sldLayoutId id="2147484340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audio" Target="../media/audio5.wav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audio" Target="../media/audio6.wav"/><Relationship Id="rId4" Type="http://schemas.openxmlformats.org/officeDocument/2006/relationships/audio" Target="../media/audio2.wav"/><Relationship Id="rId9" Type="http://schemas.openxmlformats.org/officeDocument/2006/relationships/image" Target="../media/image27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saglik.meleklermekani.com/ergenlik-nedir.html/ergenlik-nedir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755576" y="1268760"/>
            <a:ext cx="7702624" cy="194421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i="1" dirty="0" smtClean="0">
                <a:solidFill>
                  <a:srgbClr val="002060"/>
                </a:solidFill>
              </a:rPr>
              <a:t>ERGENLİK DÖNEMİNDE DEĞİŞİM</a:t>
            </a:r>
            <a:endParaRPr lang="tr-TR" i="1" dirty="0">
              <a:solidFill>
                <a:srgbClr val="002060"/>
              </a:solidFill>
            </a:endParaRPr>
          </a:p>
        </p:txBody>
      </p:sp>
      <p:sp>
        <p:nvSpPr>
          <p:cNvPr id="9219" name="Alt Başlık 2"/>
          <p:cNvSpPr>
            <a:spLocks noGrp="1"/>
          </p:cNvSpPr>
          <p:nvPr>
            <p:ph type="subTitle" idx="1"/>
          </p:nvPr>
        </p:nvSpPr>
        <p:spPr>
          <a:xfrm>
            <a:off x="755650" y="3860800"/>
            <a:ext cx="7772400" cy="1200150"/>
          </a:xfrm>
        </p:spPr>
        <p:txBody>
          <a:bodyPr/>
          <a:lstStyle/>
          <a:p>
            <a:pPr marL="109538" marR="0" eaLnBrk="1" hangingPunct="1">
              <a:buClr>
                <a:srgbClr val="2DA2BF"/>
              </a:buClr>
            </a:pPr>
            <a:r>
              <a:rPr lang="tr-TR" altLang="tr-TR" b="1" smtClean="0">
                <a:solidFill>
                  <a:srgbClr val="000000"/>
                </a:solidFill>
              </a:rPr>
              <a:t>TED ANTALYA KOLEJİ </a:t>
            </a:r>
          </a:p>
          <a:p>
            <a:pPr marL="109538" marR="0" eaLnBrk="1" hangingPunct="1">
              <a:buClr>
                <a:srgbClr val="2DA2BF"/>
              </a:buClr>
            </a:pPr>
            <a:r>
              <a:rPr lang="tr-TR" altLang="tr-TR" b="1" smtClean="0">
                <a:solidFill>
                  <a:srgbClr val="000000"/>
                </a:solidFill>
              </a:rPr>
              <a:t>PDR SERVİSİ</a:t>
            </a:r>
          </a:p>
          <a:p>
            <a:pPr marL="109538" marR="0" eaLnBrk="1" hangingPunct="1"/>
            <a:endParaRPr lang="tr-TR" altLang="tr-TR" smtClean="0"/>
          </a:p>
        </p:txBody>
      </p:sp>
      <p:pic>
        <p:nvPicPr>
          <p:cNvPr id="9220" name="Picture 4" descr="MCj0406148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88" y="2924175"/>
            <a:ext cx="2122487" cy="205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539750" y="304800"/>
            <a:ext cx="7488238" cy="2308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tr-TR" sz="4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ERGENLER BOLCA SAKARLIK YAPAR ÇÜNKÜ…</a:t>
            </a:r>
          </a:p>
        </p:txBody>
      </p:sp>
      <p:sp>
        <p:nvSpPr>
          <p:cNvPr id="18435" name="Dikdörtgen 1"/>
          <p:cNvSpPr>
            <a:spLocks noChangeArrowheads="1"/>
          </p:cNvSpPr>
          <p:nvPr/>
        </p:nvSpPr>
        <p:spPr bwMode="auto">
          <a:xfrm>
            <a:off x="1042988" y="2613025"/>
            <a:ext cx="6842125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tr-TR" altLang="tr-TR" b="1">
                <a:solidFill>
                  <a:srgbClr val="003300"/>
                </a:solidFill>
                <a:latin typeface="Lucida Sans Unicode" pitchFamily="34" charset="0"/>
              </a:rPr>
              <a:t> </a:t>
            </a:r>
          </a:p>
          <a:p>
            <a:pPr algn="ctr" eaLnBrk="0" hangingPunct="0">
              <a:lnSpc>
                <a:spcPct val="80000"/>
              </a:lnSpc>
            </a:pPr>
            <a:r>
              <a:rPr lang="tr-TR" altLang="tr-TR" sz="4800" b="1">
                <a:solidFill>
                  <a:srgbClr val="C00000"/>
                </a:solidFill>
                <a:latin typeface="Lucida Sans Unicode" pitchFamily="34" charset="0"/>
              </a:rPr>
              <a:t>HIZLI BÜYÜME VE UZAMA, KASLARIN UYGUN ŞEKİLDE ÇALIŞMASINI AKSATIR!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IS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2852738"/>
            <a:ext cx="1870075" cy="378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İçerik Yer Tutucusu 2"/>
          <p:cNvSpPr>
            <a:spLocks noGrp="1"/>
          </p:cNvSpPr>
          <p:nvPr>
            <p:ph idx="1"/>
          </p:nvPr>
        </p:nvSpPr>
        <p:spPr>
          <a:xfrm>
            <a:off x="468313" y="260350"/>
            <a:ext cx="8218487" cy="5746750"/>
          </a:xfrm>
        </p:spPr>
        <p:txBody>
          <a:bodyPr/>
          <a:lstStyle/>
          <a:p>
            <a:pPr eaLnBrk="1" hangingPunct="1"/>
            <a:r>
              <a:rPr lang="tr-TR" altLang="tr-TR" smtClean="0"/>
              <a:t>Kas ve kemikler aynı hızda ve zamanda gelişmediğinden bedenin kontrol edilmesi güçleşir.</a:t>
            </a:r>
          </a:p>
          <a:p>
            <a:pPr eaLnBrk="1" hangingPunct="1"/>
            <a:r>
              <a:rPr lang="tr-TR" altLang="tr-TR" smtClean="0"/>
              <a:t>Büyümedeki çabukluk, vücut duruşuna etki eder.</a:t>
            </a:r>
          </a:p>
          <a:p>
            <a:pPr eaLnBrk="1" hangingPunct="1"/>
            <a:r>
              <a:rPr lang="tr-TR" altLang="tr-TR" smtClean="0">
                <a:solidFill>
                  <a:srgbClr val="000000"/>
                </a:solidFill>
              </a:rPr>
              <a:t>Boyunun uzaması sonucu, ergenin kambur bir duruşu ortaya çıkabilir. </a:t>
            </a:r>
          </a:p>
          <a:p>
            <a:pPr eaLnBrk="1" hangingPunct="1"/>
            <a:endParaRPr lang="tr-TR" altLang="tr-TR" smtClean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tr-TR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31750" y="1733550"/>
            <a:ext cx="8975725" cy="19351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ctr" fontAlgn="auto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0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ERGENLİK DÖNEMİNDE FİZİKSEL </a:t>
            </a:r>
          </a:p>
          <a:p>
            <a:pPr algn="ctr" fontAlgn="auto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0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DEĞİŞİMLER</a:t>
            </a:r>
            <a:endParaRPr lang="tr-TR" sz="4000" b="1" dirty="0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Ütopya Yıldız İm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İçerik Yer Tutucusu 2"/>
          <p:cNvSpPr>
            <a:spLocks noGrp="1"/>
          </p:cNvSpPr>
          <p:nvPr>
            <p:ph idx="1"/>
          </p:nvPr>
        </p:nvSpPr>
        <p:spPr>
          <a:xfrm>
            <a:off x="539750" y="1700213"/>
            <a:ext cx="8415338" cy="4432300"/>
          </a:xfrm>
        </p:spPr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tr-TR" altLang="tr-TR" sz="3200" smtClean="0"/>
              <a:t>Ses kalınlaşmaya başlar.</a:t>
            </a:r>
          </a:p>
          <a:p>
            <a:pPr eaLnBrk="1" hangingPunct="1">
              <a:buFont typeface="Arial" charset="0"/>
              <a:buChar char="•"/>
            </a:pPr>
            <a:r>
              <a:rPr lang="tr-TR" altLang="tr-TR" sz="3200" smtClean="0"/>
              <a:t>Çünkü gırtlak ve ses telleri büyür. </a:t>
            </a:r>
          </a:p>
          <a:p>
            <a:pPr eaLnBrk="1" hangingPunct="1">
              <a:buFont typeface="Arial" charset="0"/>
              <a:buChar char="•"/>
            </a:pPr>
            <a:r>
              <a:rPr lang="tr-TR" altLang="tr-TR" sz="3200" smtClean="0"/>
              <a:t>Bu dönemde  ses tonunu ayarlamak zordur. </a:t>
            </a:r>
          </a:p>
          <a:p>
            <a:pPr eaLnBrk="1" hangingPunct="1">
              <a:buFont typeface="Arial" charset="0"/>
              <a:buChar char="•"/>
            </a:pPr>
            <a:r>
              <a:rPr lang="tr-TR" altLang="tr-TR" sz="3200" smtClean="0"/>
              <a:t>Önce ses çatallaşır. </a:t>
            </a:r>
          </a:p>
          <a:p>
            <a:pPr eaLnBrk="1" hangingPunct="1">
              <a:buFont typeface="Arial" charset="0"/>
              <a:buChar char="•"/>
            </a:pPr>
            <a:r>
              <a:rPr lang="tr-TR" altLang="tr-TR" sz="3200" smtClean="0"/>
              <a:t>Daha sonra, ses telleri gelişmesini tamamlar, ses tonu da olgunlaşır. </a:t>
            </a:r>
          </a:p>
          <a:p>
            <a:pPr eaLnBrk="1" hangingPunct="1"/>
            <a:endParaRPr lang="tr-TR" altLang="tr-TR" sz="2000" smtClean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3600" i="1" dirty="0" smtClean="0">
                <a:solidFill>
                  <a:prstClr val="black"/>
                </a:solidFill>
                <a:effectLst/>
                <a:ea typeface="+mn-ea"/>
                <a:cs typeface="+mn-cs"/>
              </a:rPr>
              <a:t>Sesin </a:t>
            </a:r>
            <a:r>
              <a:rPr lang="tr-TR" sz="3600" i="1" dirty="0">
                <a:solidFill>
                  <a:prstClr val="black"/>
                </a:solidFill>
                <a:effectLst/>
                <a:ea typeface="+mn-ea"/>
                <a:cs typeface="+mn-cs"/>
              </a:rPr>
              <a:t>kalınlaşması:</a:t>
            </a:r>
            <a:endParaRPr lang="tr-T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altLang="tr-TR" sz="3200" smtClean="0"/>
              <a:t>Ergenlik döneminin değişikliklerden biri de, hipofiz bezinin salgıları ile başlayan koltuk altı ve üreme organı bölgesindeki tüylenmedir.</a:t>
            </a:r>
          </a:p>
          <a:p>
            <a:pPr eaLnBrk="1" hangingPunct="1"/>
            <a:endParaRPr lang="tr-TR" altLang="tr-TR" smtClean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3200" i="1" dirty="0"/>
              <a:t>Vücutta </a:t>
            </a:r>
            <a:r>
              <a:rPr lang="tr-TR" sz="3200" i="1" dirty="0" smtClean="0"/>
              <a:t>Tüylenme:</a:t>
            </a:r>
            <a:endParaRPr lang="tr-TR" sz="32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365625"/>
            <a:ext cx="1584325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4070350"/>
            <a:ext cx="1584325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altLang="tr-TR" sz="2800" smtClean="0"/>
              <a:t>Bu dönemde koltuk altı ve vücudun diğer bölgelerindeki ter bezleri çocukluk döneminden daha fazla çalışır. </a:t>
            </a:r>
          </a:p>
          <a:p>
            <a:pPr eaLnBrk="1" hangingPunct="1">
              <a:buFont typeface="Arial" charset="0"/>
              <a:buChar char="•"/>
            </a:pPr>
            <a:r>
              <a:rPr lang="tr-TR" altLang="tr-TR" sz="2800" smtClean="0"/>
              <a:t>Sık terleme sonucu ortaya çıkan kirlilik ve kokuyu önlemek için vücut temizliğine dikkat etmek önemlidir! </a:t>
            </a:r>
            <a:endParaRPr lang="tr-TR" altLang="tr-TR" smtClean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2800" i="1" dirty="0">
                <a:solidFill>
                  <a:prstClr val="black"/>
                </a:solidFill>
                <a:effectLst/>
                <a:ea typeface="+mn-ea"/>
                <a:cs typeface="+mn-cs"/>
              </a:rPr>
              <a:t>Ter bezlerinin çalışmasının artması:</a:t>
            </a:r>
            <a:endParaRPr lang="tr-TR" dirty="0"/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4638675"/>
            <a:ext cx="1584325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076700"/>
            <a:ext cx="1584325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altLang="tr-TR" smtClean="0"/>
              <a:t>Erkeklerin üreme organındaki değişiklik ortalama olarak 11-12 yaşlarında başlar. </a:t>
            </a:r>
          </a:p>
          <a:p>
            <a:pPr eaLnBrk="1" hangingPunct="1"/>
            <a:r>
              <a:rPr lang="tr-TR" altLang="tr-TR" smtClean="0"/>
              <a:t>Bu dönemde erkek üreme organı ve erbezleri (testisleri) büyür, erkek üreme hücresi (sperm) üretilmeye başlanır.</a:t>
            </a: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3200" dirty="0" smtClean="0"/>
              <a:t>Üreme Organındaki Değişiklikler:</a:t>
            </a:r>
            <a:endParaRPr lang="tr-T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altLang="tr-TR" smtClean="0"/>
              <a:t>Erkek ergenler, artan cinsel hislerin sonucu cinsel kaynaklı rüyalar görürler. </a:t>
            </a:r>
          </a:p>
          <a:p>
            <a:pPr eaLnBrk="1" hangingPunct="1"/>
            <a:r>
              <a:rPr lang="tr-TR" altLang="tr-TR" smtClean="0"/>
              <a:t>Bu rüyalar esnasında bir sıvı (sperm) vücudun dışına atılır.</a:t>
            </a:r>
          </a:p>
          <a:p>
            <a:pPr eaLnBrk="1" hangingPunct="1"/>
            <a:r>
              <a:rPr lang="tr-TR" altLang="tr-TR" smtClean="0"/>
              <a:t>Çünkü bedeninizin ürettiği spermler belli bir düzeye gelince dışarı çıkmalıdır. </a:t>
            </a: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2700" i="1" dirty="0">
                <a:solidFill>
                  <a:prstClr val="black"/>
                </a:solidFill>
                <a:effectLst/>
                <a:ea typeface="+mn-ea"/>
                <a:cs typeface="+mn-cs"/>
              </a:rPr>
              <a:t>Ergenlik Döneminde Görülen Cinsel Rüyalar: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rgbClr val="2DA2BF"/>
              </a:buClr>
            </a:pPr>
            <a:r>
              <a:rPr lang="tr-TR" altLang="tr-TR" sz="2400" smtClean="0">
                <a:solidFill>
                  <a:srgbClr val="000000"/>
                </a:solidFill>
              </a:rPr>
              <a:t>Ergenlik döneminde yüzde meydana gelen belirgin bir değişiklik, bıyık ve sakalların çıkmasıdır. </a:t>
            </a:r>
          </a:p>
          <a:p>
            <a:pPr eaLnBrk="1" hangingPunct="1">
              <a:buClr>
                <a:srgbClr val="2DA2BF"/>
              </a:buClr>
            </a:pPr>
            <a:r>
              <a:rPr lang="tr-TR" altLang="tr-TR" sz="2400" smtClean="0">
                <a:solidFill>
                  <a:srgbClr val="000000"/>
                </a:solidFill>
              </a:rPr>
              <a:t>Önce bıyıklar belirgin hale gelir, sonra sakallar görülmeye başlar. </a:t>
            </a:r>
          </a:p>
          <a:p>
            <a:pPr eaLnBrk="1" hangingPunct="1">
              <a:buClr>
                <a:srgbClr val="2DA2BF"/>
              </a:buClr>
            </a:pPr>
            <a:r>
              <a:rPr lang="tr-TR" altLang="tr-TR" sz="2400" smtClean="0">
                <a:solidFill>
                  <a:srgbClr val="000000"/>
                </a:solidFill>
              </a:rPr>
              <a:t>Sakal ve bıyıkların çıkma zamanı ve miktarında gençler arasında bireysel farklılıklar görülür.</a:t>
            </a:r>
          </a:p>
          <a:p>
            <a:pPr eaLnBrk="1" hangingPunct="1"/>
            <a:endParaRPr lang="tr-TR" altLang="tr-TR" smtClean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2800" i="1" dirty="0">
                <a:solidFill>
                  <a:prstClr val="black"/>
                </a:solidFill>
                <a:effectLst/>
                <a:ea typeface="+mn-ea"/>
                <a:cs typeface="+mn-cs"/>
              </a:rPr>
              <a:t>Yüzde bıyık ve sakalın çıkması:</a:t>
            </a:r>
            <a:endParaRPr lang="tr-TR" sz="2800" dirty="0"/>
          </a:p>
        </p:txBody>
      </p:sp>
      <p:pic>
        <p:nvPicPr>
          <p:cNvPr id="26628" name="Picture 2" descr="http://www.psikologankara.net/wp-content/uploads/2011/09/ergenlik-sorunlar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4292600"/>
            <a:ext cx="295275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" descr="MCj0339850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3933825"/>
            <a:ext cx="2260600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eaLnBrk="1" fontAlgn="auto" hangingPunct="1">
              <a:spcBef>
                <a:spcPts val="600"/>
              </a:spcBef>
              <a:spcAft>
                <a:spcPts val="0"/>
              </a:spcAft>
              <a:buClr>
                <a:srgbClr val="3333CC"/>
              </a:buClr>
              <a:buSzPct val="73000"/>
              <a:buFont typeface="Wingdings 2"/>
              <a:buChar char=""/>
              <a:defRPr/>
            </a:pPr>
            <a:r>
              <a:rPr lang="tr-TR" sz="2800" dirty="0">
                <a:solidFill>
                  <a:srgbClr val="000000"/>
                </a:solidFill>
                <a:latin typeface="Trebuchet MS"/>
              </a:rPr>
              <a:t>Derideki yağ bezlerinin fazla çalışması sonucu salgılanan yağlar, bez kanallarını tıkar ve yüzde siyah noktalar oluşturur. </a:t>
            </a:r>
            <a:endParaRPr lang="tr-TR" sz="2800" dirty="0" smtClean="0">
              <a:solidFill>
                <a:srgbClr val="000000"/>
              </a:solidFill>
              <a:latin typeface="Trebuchet MS"/>
            </a:endParaRPr>
          </a:p>
          <a:p>
            <a:pPr marL="274320" indent="-274320" eaLnBrk="1" fontAlgn="auto" hangingPunct="1">
              <a:spcBef>
                <a:spcPts val="600"/>
              </a:spcBef>
              <a:spcAft>
                <a:spcPts val="0"/>
              </a:spcAft>
              <a:buClr>
                <a:srgbClr val="3333CC"/>
              </a:buClr>
              <a:buSzPct val="73000"/>
              <a:buFont typeface="Wingdings 2"/>
              <a:buChar char=""/>
              <a:defRPr/>
            </a:pPr>
            <a:r>
              <a:rPr lang="tr-TR" sz="2800" dirty="0" smtClean="0">
                <a:solidFill>
                  <a:srgbClr val="000000"/>
                </a:solidFill>
                <a:latin typeface="Trebuchet MS"/>
              </a:rPr>
              <a:t>Yağ </a:t>
            </a:r>
            <a:r>
              <a:rPr lang="tr-TR" sz="2800" dirty="0">
                <a:solidFill>
                  <a:srgbClr val="000000"/>
                </a:solidFill>
                <a:latin typeface="Trebuchet MS"/>
              </a:rPr>
              <a:t>birikimi de ergenlik sivilcelerini meydana getirir. 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tr-TR" sz="2400" dirty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tr-TR" sz="2400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3600" i="1" dirty="0">
                <a:solidFill>
                  <a:prstClr val="black"/>
                </a:solidFill>
                <a:effectLst/>
                <a:ea typeface="+mn-ea"/>
                <a:cs typeface="+mn-cs"/>
              </a:rPr>
              <a:t>Yüzdeki sivilcelerin artması</a:t>
            </a:r>
            <a:r>
              <a:rPr lang="tr-TR" sz="2400" i="1" dirty="0">
                <a:solidFill>
                  <a:prstClr val="black"/>
                </a:solidFill>
                <a:effectLst/>
                <a:ea typeface="+mn-ea"/>
                <a:cs typeface="+mn-cs"/>
              </a:rPr>
              <a:t>: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4000" smtClean="0">
                <a:solidFill>
                  <a:schemeClr val="tx1"/>
                </a:solidFill>
              </a:rPr>
              <a:t>ERGENLİĞİN TANIMI</a:t>
            </a:r>
            <a:br>
              <a:rPr lang="tr-TR" sz="4000" smtClean="0">
                <a:solidFill>
                  <a:schemeClr val="tx1"/>
                </a:solidFill>
              </a:rPr>
            </a:br>
            <a:endParaRPr lang="tr-TR" sz="4000" smtClean="0">
              <a:solidFill>
                <a:schemeClr val="tx1"/>
              </a:solidFill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995738" y="1052513"/>
            <a:ext cx="4959350" cy="5080000"/>
          </a:xfrm>
        </p:spPr>
        <p:txBody>
          <a:bodyPr>
            <a:noAutofit/>
          </a:bodyPr>
          <a:lstStyle/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tr-TR" sz="2800" dirty="0" smtClean="0"/>
              <a:t>Ergenlik, çocuklukla yetişkinlik arasında kalan bir “ara dönemdir”. </a:t>
            </a:r>
          </a:p>
          <a:p>
            <a:pPr marL="109728" indent="0" eaLnBrk="1" fontAlgn="auto" hangingPunct="1">
              <a:lnSpc>
                <a:spcPct val="80000"/>
              </a:lnSpc>
              <a:spcAft>
                <a:spcPts val="0"/>
              </a:spcAft>
              <a:buFont typeface="Wingdings 3"/>
              <a:buNone/>
              <a:defRPr/>
            </a:pPr>
            <a:endParaRPr lang="tr-TR" sz="2800" dirty="0" smtClean="0"/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2DA2BF"/>
              </a:buClr>
              <a:buFont typeface="Wingdings 3"/>
              <a:buChar char=""/>
              <a:defRPr/>
            </a:pPr>
            <a:r>
              <a:rPr lang="tr-TR" sz="2800" dirty="0">
                <a:solidFill>
                  <a:prstClr val="black"/>
                </a:solidFill>
              </a:rPr>
              <a:t>Buluğ </a:t>
            </a:r>
            <a:r>
              <a:rPr lang="tr-TR" sz="2800" dirty="0" smtClean="0">
                <a:solidFill>
                  <a:prstClr val="black"/>
                </a:solidFill>
              </a:rPr>
              <a:t>(ön </a:t>
            </a:r>
            <a:r>
              <a:rPr lang="tr-TR" sz="2800" dirty="0">
                <a:solidFill>
                  <a:prstClr val="black"/>
                </a:solidFill>
              </a:rPr>
              <a:t>ergenlik) ergenliğin başlarındaki gelişme dönemidir</a:t>
            </a:r>
            <a:r>
              <a:rPr lang="tr-TR" sz="2800" dirty="0" smtClean="0">
                <a:solidFill>
                  <a:prstClr val="black"/>
                </a:solidFill>
              </a:rPr>
              <a:t>.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2DA2BF"/>
              </a:buClr>
              <a:buFont typeface="Wingdings 3"/>
              <a:buChar char=""/>
              <a:defRPr/>
            </a:pPr>
            <a:endParaRPr lang="tr-TR" sz="2800" dirty="0" smtClean="0"/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tr-TR" sz="2800" dirty="0" smtClean="0"/>
              <a:t>Ergenlik, bedenin büyümesinin sona ermesi ile biter.</a:t>
            </a:r>
          </a:p>
        </p:txBody>
      </p:sp>
      <p:sp>
        <p:nvSpPr>
          <p:cNvPr id="10244" name="Küçük Resim Yer Tutucusu 1"/>
          <p:cNvSpPr>
            <a:spLocks noGrp="1" noTextEdit="1"/>
          </p:cNvSpPr>
          <p:nvPr>
            <p:ph type="clipArt" sz="half" idx="1"/>
          </p:nvPr>
        </p:nvSpPr>
        <p:spPr/>
      </p:sp>
      <p:pic>
        <p:nvPicPr>
          <p:cNvPr id="10245" name="Picture 2" descr="http://t0.gstatic.com/images?q=tbn:ANd9GcRaOcfR7R4kru4swdWM4gCJYi-lfLzW3IxvdbhcLl9ParlsLDH63inoQEX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989138"/>
            <a:ext cx="294640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algn="ctr" eaLnBrk="1" fontAlgn="auto" hangingPunct="1">
              <a:spcAft>
                <a:spcPts val="0"/>
              </a:spcAft>
              <a:buClr>
                <a:srgbClr val="FFCC00"/>
              </a:buClr>
              <a:buFont typeface="Wingdings 3"/>
              <a:buNone/>
              <a:defRPr/>
            </a:pPr>
            <a:r>
              <a:rPr lang="tr-TR" b="1" dirty="0">
                <a:solidFill>
                  <a:schemeClr val="accent4">
                    <a:lumMod val="75000"/>
                  </a:schemeClr>
                </a:solidFill>
              </a:rPr>
              <a:t>11-12 Yaş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rgbClr val="FFCC00"/>
              </a:buClr>
              <a:buFont typeface="Arial" pitchFamily="34" charset="0"/>
              <a:buChar char="•"/>
              <a:defRPr/>
            </a:pPr>
            <a:r>
              <a:rPr lang="tr-TR" b="1" dirty="0" smtClean="0">
                <a:solidFill>
                  <a:srgbClr val="002060"/>
                </a:solidFill>
                <a:latin typeface="Comic Sans MS" pitchFamily="66" charset="0"/>
              </a:rPr>
              <a:t>Testosteron </a:t>
            </a:r>
            <a:r>
              <a:rPr lang="tr-TR" b="1" dirty="0">
                <a:solidFill>
                  <a:srgbClr val="002060"/>
                </a:solidFill>
                <a:latin typeface="Comic Sans MS" pitchFamily="66" charset="0"/>
              </a:rPr>
              <a:t>hormonu </a:t>
            </a:r>
            <a:r>
              <a:rPr lang="tr-TR" b="1" dirty="0" smtClean="0">
                <a:solidFill>
                  <a:srgbClr val="002060"/>
                </a:solidFill>
                <a:latin typeface="Comic Sans MS" pitchFamily="66" charset="0"/>
              </a:rPr>
              <a:t>etkisini göstermeye </a:t>
            </a:r>
            <a:r>
              <a:rPr lang="tr-TR" b="1" dirty="0">
                <a:solidFill>
                  <a:srgbClr val="002060"/>
                </a:solidFill>
                <a:latin typeface="Comic Sans MS" pitchFamily="66" charset="0"/>
              </a:rPr>
              <a:t>başlar. </a:t>
            </a:r>
            <a:endParaRPr lang="tr-TR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rgbClr val="FFCC00"/>
              </a:buClr>
              <a:buFont typeface="Arial" pitchFamily="34" charset="0"/>
              <a:buChar char="•"/>
              <a:defRPr/>
            </a:pPr>
            <a:r>
              <a:rPr lang="tr-TR" b="1" dirty="0" smtClean="0">
                <a:solidFill>
                  <a:srgbClr val="002060"/>
                </a:solidFill>
                <a:latin typeface="Comic Sans MS" pitchFamily="66" charset="0"/>
              </a:rPr>
              <a:t>Daha hızlı büyürsünüz, omuzlarınız ve göğsünüz genişler. 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rgbClr val="FFCC00"/>
              </a:buClr>
              <a:buFont typeface="Arial" pitchFamily="34" charset="0"/>
              <a:buChar char="•"/>
              <a:defRPr/>
            </a:pPr>
            <a:r>
              <a:rPr lang="tr-TR" b="1" dirty="0" smtClean="0">
                <a:solidFill>
                  <a:srgbClr val="002060"/>
                </a:solidFill>
                <a:latin typeface="Comic Sans MS" pitchFamily="66" charset="0"/>
              </a:rPr>
              <a:t>Kol </a:t>
            </a:r>
            <a:r>
              <a:rPr lang="tr-TR" b="1" dirty="0">
                <a:solidFill>
                  <a:srgbClr val="002060"/>
                </a:solidFill>
                <a:latin typeface="Comic Sans MS" pitchFamily="66" charset="0"/>
              </a:rPr>
              <a:t>ve bacak </a:t>
            </a:r>
            <a:r>
              <a:rPr lang="tr-TR" b="1" dirty="0" smtClean="0">
                <a:solidFill>
                  <a:srgbClr val="002060"/>
                </a:solidFill>
                <a:latin typeface="Comic Sans MS" pitchFamily="66" charset="0"/>
              </a:rPr>
              <a:t>kaslarınız gelişir.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rgbClr val="FFCC00"/>
              </a:buClr>
              <a:buFont typeface="Arial" pitchFamily="34" charset="0"/>
              <a:buChar char="•"/>
              <a:defRPr/>
            </a:pPr>
            <a:r>
              <a:rPr lang="tr-TR" b="1" dirty="0">
                <a:solidFill>
                  <a:srgbClr val="002060"/>
                </a:solidFill>
                <a:latin typeface="Comic Sans MS" pitchFamily="66" charset="0"/>
              </a:rPr>
              <a:t>Ü</a:t>
            </a:r>
            <a:r>
              <a:rPr lang="tr-TR" b="1" dirty="0" smtClean="0">
                <a:solidFill>
                  <a:srgbClr val="002060"/>
                </a:solidFill>
                <a:latin typeface="Comic Sans MS" pitchFamily="66" charset="0"/>
              </a:rPr>
              <a:t>reme </a:t>
            </a:r>
            <a:r>
              <a:rPr lang="tr-TR" b="1" dirty="0">
                <a:solidFill>
                  <a:srgbClr val="002060"/>
                </a:solidFill>
                <a:latin typeface="Comic Sans MS" pitchFamily="66" charset="0"/>
              </a:rPr>
              <a:t>organınız </a:t>
            </a:r>
            <a:r>
              <a:rPr lang="tr-TR" b="1" dirty="0" smtClean="0">
                <a:solidFill>
                  <a:srgbClr val="002060"/>
                </a:solidFill>
                <a:latin typeface="Comic Sans MS" pitchFamily="66" charset="0"/>
              </a:rPr>
              <a:t>büyümeye </a:t>
            </a:r>
            <a:r>
              <a:rPr lang="tr-TR" b="1" dirty="0">
                <a:solidFill>
                  <a:srgbClr val="002060"/>
                </a:solidFill>
                <a:latin typeface="Comic Sans MS" pitchFamily="66" charset="0"/>
              </a:rPr>
              <a:t>başlar. </a:t>
            </a:r>
            <a:endParaRPr lang="tr-TR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rgbClr val="FFCC00"/>
              </a:buClr>
              <a:buFont typeface="Arial" pitchFamily="34" charset="0"/>
              <a:buChar char="•"/>
              <a:defRPr/>
            </a:pPr>
            <a:r>
              <a:rPr lang="tr-TR" b="1" dirty="0" smtClean="0">
                <a:solidFill>
                  <a:srgbClr val="002060"/>
                </a:solidFill>
                <a:latin typeface="Comic Sans MS" pitchFamily="66" charset="0"/>
              </a:rPr>
              <a:t>Sesiniz kalınlaşır.</a:t>
            </a:r>
            <a:endParaRPr lang="tr-TR" b="1" dirty="0">
              <a:solidFill>
                <a:srgbClr val="002060"/>
              </a:solidFill>
              <a:latin typeface="Comic Sans MS" pitchFamily="66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Tx/>
              <a:buNone/>
              <a:defRPr/>
            </a:pPr>
            <a:endParaRPr lang="tr-TR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dirty="0">
                <a:solidFill>
                  <a:schemeClr val="hlink"/>
                </a:solidFill>
                <a:latin typeface="Comic Sans MS" pitchFamily="66" charset="0"/>
              </a:rPr>
              <a:t>Erkeklerin </a:t>
            </a:r>
            <a:r>
              <a:rPr lang="tr-TR" dirty="0" smtClean="0">
                <a:solidFill>
                  <a:schemeClr val="hlink"/>
                </a:solidFill>
                <a:latin typeface="Comic Sans MS" pitchFamily="66" charset="0"/>
              </a:rPr>
              <a:t>Yaşa Göre Gelişimi</a:t>
            </a:r>
            <a:endParaRPr lang="tr-TR" dirty="0">
              <a:solidFill>
                <a:schemeClr val="hlink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908050"/>
            <a:ext cx="7772400" cy="4114800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tr-TR" dirty="0">
                <a:solidFill>
                  <a:schemeClr val="tx2"/>
                </a:solidFill>
              </a:rPr>
              <a:t>                  </a:t>
            </a:r>
            <a:r>
              <a:rPr lang="tr-TR" sz="3600" b="1" dirty="0">
                <a:solidFill>
                  <a:schemeClr val="accent4">
                    <a:lumMod val="75000"/>
                  </a:schemeClr>
                </a:solidFill>
              </a:rPr>
              <a:t>13-14 </a:t>
            </a:r>
            <a:r>
              <a:rPr lang="tr-TR" sz="3600" b="1" dirty="0" smtClean="0">
                <a:solidFill>
                  <a:schemeClr val="accent4">
                    <a:lumMod val="75000"/>
                  </a:schemeClr>
                </a:solidFill>
              </a:rPr>
              <a:t>Yaş</a:t>
            </a:r>
          </a:p>
          <a:p>
            <a:pPr marL="365760" indent="-256032" eaLnBrk="1" fontAlgn="auto" hangingPunct="1">
              <a:spcAft>
                <a:spcPts val="0"/>
              </a:spcAft>
              <a:buFontTx/>
              <a:buNone/>
              <a:defRPr/>
            </a:pPr>
            <a:endParaRPr lang="tr-TR" dirty="0">
              <a:solidFill>
                <a:srgbClr val="FF33CC"/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3200" b="1" dirty="0" smtClean="0">
                <a:solidFill>
                  <a:srgbClr val="002060"/>
                </a:solidFill>
                <a:latin typeface="Comic Sans MS" pitchFamily="66" charset="0"/>
              </a:rPr>
              <a:t>Üreme organı bölgesinde tüylenme olur.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3200" b="1" dirty="0">
                <a:solidFill>
                  <a:srgbClr val="002060"/>
                </a:solidFill>
                <a:latin typeface="Comic Sans MS" pitchFamily="66" charset="0"/>
              </a:rPr>
              <a:t>İ</a:t>
            </a:r>
            <a:r>
              <a:rPr lang="tr-TR" sz="3200" b="1" dirty="0" smtClean="0">
                <a:solidFill>
                  <a:srgbClr val="002060"/>
                </a:solidFill>
                <a:latin typeface="Comic Sans MS" pitchFamily="66" charset="0"/>
              </a:rPr>
              <a:t>lk cinsel rüya görülür.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3200" b="1" dirty="0" smtClean="0">
                <a:solidFill>
                  <a:srgbClr val="002060"/>
                </a:solidFill>
                <a:latin typeface="Comic Sans MS" pitchFamily="66" charset="0"/>
              </a:rPr>
              <a:t>Sesinizdeki değişimler devam eder. </a:t>
            </a:r>
            <a:endParaRPr lang="tr-TR" sz="32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981075"/>
            <a:ext cx="7773988" cy="5114925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tr-TR" dirty="0">
                <a:solidFill>
                  <a:schemeClr val="tx2"/>
                </a:solidFill>
              </a:rPr>
              <a:t>                  </a:t>
            </a:r>
            <a:r>
              <a:rPr lang="tr-TR" sz="3600" b="1" dirty="0">
                <a:solidFill>
                  <a:schemeClr val="accent4">
                    <a:lumMod val="75000"/>
                  </a:schemeClr>
                </a:solidFill>
              </a:rPr>
              <a:t>15-16 Yaş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4000" b="1" dirty="0" smtClean="0">
                <a:solidFill>
                  <a:srgbClr val="002060"/>
                </a:solidFill>
                <a:latin typeface="Comic Sans MS" pitchFamily="66" charset="0"/>
              </a:rPr>
              <a:t>Cildinizin </a:t>
            </a:r>
            <a:r>
              <a:rPr lang="tr-TR" sz="4000" b="1" dirty="0">
                <a:solidFill>
                  <a:srgbClr val="002060"/>
                </a:solidFill>
                <a:latin typeface="Comic Sans MS" pitchFamily="66" charset="0"/>
              </a:rPr>
              <a:t>yapısı değişir. 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4000" b="1" dirty="0" smtClean="0">
                <a:solidFill>
                  <a:srgbClr val="002060"/>
                </a:solidFill>
                <a:latin typeface="Comic Sans MS" pitchFamily="66" charset="0"/>
              </a:rPr>
              <a:t>Cilt </a:t>
            </a:r>
            <a:r>
              <a:rPr lang="tr-TR" sz="4000" b="1" dirty="0">
                <a:solidFill>
                  <a:srgbClr val="002060"/>
                </a:solidFill>
                <a:latin typeface="Comic Sans MS" pitchFamily="66" charset="0"/>
              </a:rPr>
              <a:t>altı bezi yağ üretmeye </a:t>
            </a:r>
            <a:r>
              <a:rPr lang="tr-TR" sz="4000" b="1" dirty="0" smtClean="0">
                <a:solidFill>
                  <a:srgbClr val="002060"/>
                </a:solidFill>
                <a:latin typeface="Comic Sans MS" pitchFamily="66" charset="0"/>
              </a:rPr>
              <a:t>başlar, yüzünüzde </a:t>
            </a:r>
            <a:r>
              <a:rPr lang="tr-TR" sz="4000" b="1" dirty="0">
                <a:solidFill>
                  <a:srgbClr val="002060"/>
                </a:solidFill>
                <a:latin typeface="Comic Sans MS" pitchFamily="66" charset="0"/>
              </a:rPr>
              <a:t>siyah noktalar ve sivilceler belirir.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620713"/>
            <a:ext cx="5756275" cy="5184775"/>
          </a:xfrm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12160" y="836712"/>
            <a:ext cx="2881015" cy="547260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3200" b="0" i="1" dirty="0">
                <a:latin typeface="Comic Sans MS" pitchFamily="66" charset="0"/>
              </a:rPr>
              <a:t>“Oğlum, senin yaşında bir oğlanın vücudu, anlaşılması her zaman kolay olmayan </a:t>
            </a:r>
            <a:r>
              <a:rPr lang="tr-TR" sz="3200" b="0" i="1" dirty="0" smtClean="0">
                <a:latin typeface="Comic Sans MS" pitchFamily="66" charset="0"/>
              </a:rPr>
              <a:t>değişiklikler geçirir</a:t>
            </a:r>
            <a:r>
              <a:rPr lang="tr-TR" sz="3200" b="0" i="1" dirty="0">
                <a:latin typeface="Comic Sans MS" pitchFamily="66" charset="0"/>
              </a:rPr>
              <a:t>.”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7308850" y="1341438"/>
            <a:ext cx="15843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tr-TR" b="1">
                <a:solidFill>
                  <a:srgbClr val="000000"/>
                </a:solidFill>
                <a:latin typeface="Tahoma" pitchFamily="34" charset="0"/>
              </a:rPr>
              <a:t> </a:t>
            </a:r>
            <a:endParaRPr lang="tr-TR" altLang="tr-TR">
              <a:solidFill>
                <a:srgbClr val="000000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/>
          </p:nvPr>
        </p:nvSpPr>
        <p:spPr>
          <a:xfrm>
            <a:off x="500034" y="714356"/>
            <a:ext cx="7196166" cy="748684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3200" dirty="0" smtClean="0"/>
              <a:t/>
            </a:r>
            <a:br>
              <a:rPr lang="tr-TR" sz="3200" dirty="0" smtClean="0"/>
            </a:br>
            <a:endParaRPr lang="tr-TR" sz="3200" dirty="0"/>
          </a:p>
        </p:txBody>
      </p:sp>
      <p:sp>
        <p:nvSpPr>
          <p:cNvPr id="32771" name="5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tr-TR" altLang="tr-TR" sz="4800" smtClean="0"/>
              <a:t> BEDENİMİZDEKİ BU DEĞİŞİKLİKLERE NEDEN OLAN BAZI HORMONLARIMIZDIR…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301625"/>
            <a:ext cx="7772400" cy="9017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3200" dirty="0" smtClean="0">
                <a:solidFill>
                  <a:schemeClr val="tx1"/>
                </a:solidFill>
              </a:rPr>
              <a:t>ERGENLİK DÖNEMİ</a:t>
            </a:r>
          </a:p>
        </p:txBody>
      </p:sp>
      <p:graphicFrame>
        <p:nvGraphicFramePr>
          <p:cNvPr id="62489" name="Group 25"/>
          <p:cNvGraphicFramePr>
            <a:graphicFrameLocks noGrp="1"/>
          </p:cNvGraphicFramePr>
          <p:nvPr>
            <p:ph type="tbl" idx="1"/>
          </p:nvPr>
        </p:nvGraphicFramePr>
        <p:xfrm>
          <a:off x="457200" y="1052513"/>
          <a:ext cx="8435975" cy="5064125"/>
        </p:xfrm>
        <a:graphic>
          <a:graphicData uri="http://schemas.openxmlformats.org/drawingml/2006/table">
            <a:tbl>
              <a:tblPr/>
              <a:tblGrid>
                <a:gridCol w="4115139"/>
                <a:gridCol w="4320836"/>
              </a:tblGrid>
              <a:tr h="1584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DE66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A. </a:t>
                      </a:r>
                      <a:r>
                        <a:rPr kumimoji="0" lang="tr-TR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charset="0"/>
                          <a:ea typeface="+mn-ea"/>
                          <a:cs typeface="Times New Roman" charset="0"/>
                        </a:rPr>
                        <a:t>Ergenliğin Başları (Buluğ) </a:t>
                      </a:r>
                    </a:p>
                  </a:txBody>
                  <a:tcPr marL="91448" marR="9144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8119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charset="0"/>
                          <a:ea typeface="+mn-ea"/>
                          <a:cs typeface="Times New Roman" charset="0"/>
                        </a:rPr>
                        <a:t>12-14 yaş (erkekler)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10-12 yaş (kızlar) </a:t>
                      </a:r>
                    </a:p>
                  </a:txBody>
                  <a:tcPr marL="91448" marR="914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84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B. Ergenliğin Ortaları</a:t>
                      </a:r>
                    </a:p>
                  </a:txBody>
                  <a:tcPr marL="91448" marR="9144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8119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charset="0"/>
                          <a:ea typeface="+mn-ea"/>
                          <a:cs typeface="Times New Roman" charset="0"/>
                        </a:rPr>
                        <a:t>15-17 yaş (erkekler)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14-16 yaş (kızlar)</a:t>
                      </a:r>
                    </a:p>
                  </a:txBody>
                  <a:tcPr marL="91448" marR="914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95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C. Ergenliğin Sonları </a:t>
                      </a:r>
                    </a:p>
                  </a:txBody>
                  <a:tcPr marL="91448" marR="9144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16-21 yaş </a:t>
                      </a:r>
                    </a:p>
                  </a:txBody>
                  <a:tcPr marL="91448" marR="914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380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2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381000" y="1600200"/>
            <a:ext cx="8491538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tr-TR" altLang="tr-TR" sz="6000" b="1">
                <a:solidFill>
                  <a:srgbClr val="660033"/>
                </a:solidFill>
                <a:latin typeface="Arial Black" pitchFamily="34" charset="0"/>
              </a:rPr>
              <a:t>BEDEN DEĞİŞİMİNE</a:t>
            </a:r>
          </a:p>
          <a:p>
            <a:pPr algn="ctr"/>
            <a:r>
              <a:rPr lang="tr-TR" altLang="tr-TR" sz="6000" b="1">
                <a:solidFill>
                  <a:srgbClr val="660033"/>
                </a:solidFill>
                <a:latin typeface="Arial Black" pitchFamily="34" charset="0"/>
              </a:rPr>
              <a:t> TEPKİLER</a:t>
            </a:r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3109913"/>
            <a:ext cx="2003425" cy="374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obot Windows Başlangıc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757238" y="381000"/>
            <a:ext cx="7596187" cy="19383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tr-TR" sz="4000" b="1" dirty="0">
              <a:solidFill>
                <a:srgbClr val="6600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 algn="ctr" eaLnBrk="0" hangingPunct="0">
              <a:defRPr/>
            </a:pPr>
            <a:r>
              <a:rPr lang="tr-TR" sz="4000" b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BEDENİNİN NASIL GÖRÜNDÜĞÜ</a:t>
            </a:r>
          </a:p>
          <a:p>
            <a:pPr algn="ctr" eaLnBrk="0" hangingPunct="0">
              <a:defRPr/>
            </a:pPr>
            <a:r>
              <a:rPr lang="tr-TR" sz="4000" b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ERGEN İÇİN ÇOK ÖNEMLİDİR! </a:t>
            </a:r>
          </a:p>
        </p:txBody>
      </p:sp>
      <p:sp>
        <p:nvSpPr>
          <p:cNvPr id="35843" name="Dikdörtgen 1"/>
          <p:cNvSpPr>
            <a:spLocks noChangeArrowheads="1"/>
          </p:cNvSpPr>
          <p:nvPr/>
        </p:nvSpPr>
        <p:spPr bwMode="auto">
          <a:xfrm>
            <a:off x="3203575" y="2924175"/>
            <a:ext cx="3960813" cy="308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65125" indent="-255588" algn="ctr">
              <a:lnSpc>
                <a:spcPct val="90000"/>
              </a:lnSpc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tr-TR" altLang="tr-TR" sz="3600">
                <a:solidFill>
                  <a:srgbClr val="000000"/>
                </a:solidFill>
                <a:latin typeface="Trebuchet MS" pitchFamily="34" charset="0"/>
              </a:rPr>
              <a:t>  Ergenlik döneminde fiziksel görünümle ilgili hassasiyet yüksektir.</a:t>
            </a:r>
          </a:p>
        </p:txBody>
      </p:sp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924175"/>
            <a:ext cx="1966912" cy="196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obot Windows Başlangıc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dirty="0" smtClean="0"/>
              <a:t>UNUTMAYIN!</a:t>
            </a:r>
            <a:endParaRPr lang="tr-TR" dirty="0"/>
          </a:p>
        </p:txBody>
      </p:sp>
      <p:sp>
        <p:nvSpPr>
          <p:cNvPr id="36867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altLang="tr-TR" b="1" smtClean="0"/>
              <a:t>Fiziki görünümünüzle ilgili siz ne kadar hassassanız, arkadaşlarınız da bir o kadar hassas!</a:t>
            </a:r>
          </a:p>
          <a:p>
            <a:pPr eaLnBrk="1" hangingPunct="1"/>
            <a:r>
              <a:rPr lang="tr-TR" altLang="tr-TR" b="1" smtClean="0"/>
              <a:t>Dış görünüşünüzle ilgili espri yapılmasından rahatsız oluyorsanız, siz de arkadaşlarınıza bu tarz espri ve şakalar yapmayın! </a:t>
            </a:r>
          </a:p>
          <a:p>
            <a:pPr eaLnBrk="1" hangingPunct="1"/>
            <a:r>
              <a:rPr lang="tr-TR" altLang="tr-TR" b="1" smtClean="0"/>
              <a:t>Dış görünümü ile ilgili isimler, lakaplar uydurmayın! Bu sizin için ne kadar kırıcı ise diğerleri için de o kadar kırıcı!</a:t>
            </a:r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115888"/>
            <a:ext cx="1368425" cy="1404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196975"/>
            <a:ext cx="8218487" cy="48101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Char char="•"/>
            </a:pPr>
            <a:r>
              <a:rPr lang="tr-TR" altLang="tr-TR" sz="3600" smtClean="0">
                <a:latin typeface="Trebuchet MS" pitchFamily="34" charset="0"/>
              </a:rPr>
              <a:t>Kimlik arayışı içine girilir.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</a:pPr>
            <a:r>
              <a:rPr lang="tr-TR" altLang="tr-TR" sz="3600" smtClean="0">
                <a:latin typeface="Trebuchet MS" pitchFamily="34" charset="0"/>
              </a:rPr>
              <a:t>Bir gruba dahil olma ve arkadaşlık ilişkileri çok önemlidir.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</a:pPr>
            <a:r>
              <a:rPr lang="tr-TR" altLang="tr-TR" sz="3600" smtClean="0">
                <a:latin typeface="Trebuchet MS" pitchFamily="34" charset="0"/>
              </a:rPr>
              <a:t>Duygular çok üst düzeyde yaşanmaya başlanır.</a:t>
            </a:r>
          </a:p>
        </p:txBody>
      </p:sp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4800" dirty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SOSYAL-DUYGUSAL GELİŞİM</a:t>
            </a:r>
          </a:p>
        </p:txBody>
      </p:sp>
      <p:pic>
        <p:nvPicPr>
          <p:cNvPr id="4" name="Picture 3" descr="j008905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688" y="4005263"/>
            <a:ext cx="2360612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539750" y="-101600"/>
            <a:ext cx="8080375" cy="60023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eaLnBrk="0" hangingPunct="0">
              <a:lnSpc>
                <a:spcPct val="120000"/>
              </a:lnSpc>
              <a:defRPr/>
            </a:pPr>
            <a:r>
              <a:rPr lang="tr-TR" sz="8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ERGENLİK  </a:t>
            </a:r>
          </a:p>
          <a:p>
            <a:pPr algn="ctr" eaLnBrk="0" hangingPunct="0">
              <a:lnSpc>
                <a:spcPct val="120000"/>
              </a:lnSpc>
              <a:defRPr/>
            </a:pPr>
            <a:r>
              <a:rPr lang="tr-TR" sz="8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HER ÇOCUKTA </a:t>
            </a:r>
          </a:p>
          <a:p>
            <a:pPr algn="ctr" eaLnBrk="0" hangingPunct="0">
              <a:lnSpc>
                <a:spcPct val="120000"/>
              </a:lnSpc>
              <a:defRPr/>
            </a:pPr>
            <a:r>
              <a:rPr lang="tr-TR" sz="8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AYRI YAŞLARDA </a:t>
            </a:r>
          </a:p>
          <a:p>
            <a:pPr algn="ctr" eaLnBrk="0" hangingPunct="0">
              <a:lnSpc>
                <a:spcPct val="120000"/>
              </a:lnSpc>
              <a:defRPr/>
            </a:pPr>
            <a:r>
              <a:rPr lang="tr-TR" sz="8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BAŞLAYABİLİR!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izem varsayılan s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37861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tr-TR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DENGELİ VE UYUMLU İLKOKUL ÇOCUĞU GİDER,</a:t>
            </a:r>
          </a:p>
          <a:p>
            <a:pPr algn="ctr" eaLnBrk="0" hangingPunct="0">
              <a:defRPr/>
            </a:pPr>
            <a:r>
              <a:rPr lang="tr-TR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YERİNE OLDUKÇA TEDİRGİN,</a:t>
            </a:r>
          </a:p>
          <a:p>
            <a:pPr algn="ctr" eaLnBrk="0" hangingPunct="0">
              <a:defRPr/>
            </a:pPr>
            <a:r>
              <a:rPr lang="tr-TR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GÜÇ BEĞENEN VE</a:t>
            </a:r>
          </a:p>
          <a:p>
            <a:pPr algn="ctr" eaLnBrk="0" hangingPunct="0">
              <a:defRPr/>
            </a:pPr>
            <a:r>
              <a:rPr lang="tr-TR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 ÇABUK TEPKİ </a:t>
            </a:r>
          </a:p>
          <a:p>
            <a:pPr algn="ctr" eaLnBrk="0" hangingPunct="0">
              <a:defRPr/>
            </a:pPr>
            <a:r>
              <a:rPr lang="tr-TR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GÖSTEREN BİR GENÇ GELİR</a:t>
            </a:r>
          </a:p>
        </p:txBody>
      </p:sp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3633788"/>
            <a:ext cx="2697162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izem varsayılan s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304800" y="0"/>
            <a:ext cx="8839200" cy="55086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tr-TR" sz="88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DUYGULAR HIZLA </a:t>
            </a:r>
          </a:p>
          <a:p>
            <a:pPr algn="ctr" eaLnBrk="0" hangingPunct="0">
              <a:defRPr/>
            </a:pPr>
            <a:r>
              <a:rPr lang="tr-TR" sz="88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İNİŞ ÇIKIŞ GÖSTERİR</a:t>
            </a:r>
          </a:p>
        </p:txBody>
      </p:sp>
      <p:graphicFrame>
        <p:nvGraphicFramePr>
          <p:cNvPr id="63491" name="Object 40"/>
          <p:cNvGraphicFramePr>
            <a:graphicFrameLocks noChangeAspect="1"/>
          </p:cNvGraphicFramePr>
          <p:nvPr/>
        </p:nvGraphicFramePr>
        <p:xfrm>
          <a:off x="304800" y="1752600"/>
          <a:ext cx="2057400" cy="204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3" name="Clip" r:id="rId6" imgW="804672" imgH="801929" progId="">
                  <p:embed/>
                </p:oleObj>
              </mc:Choice>
              <mc:Fallback>
                <p:oleObj name="Clip" r:id="rId6" imgW="804672" imgH="801929" progId="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752600"/>
                        <a:ext cx="2057400" cy="2049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492" name="Line 4"/>
          <p:cNvSpPr>
            <a:spLocks noChangeShapeType="1"/>
          </p:cNvSpPr>
          <p:nvPr/>
        </p:nvSpPr>
        <p:spPr bwMode="auto">
          <a:xfrm flipH="1" flipV="1">
            <a:off x="990600" y="4114800"/>
            <a:ext cx="0" cy="24384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63493" name="Line 5"/>
          <p:cNvSpPr>
            <a:spLocks noChangeShapeType="1"/>
          </p:cNvSpPr>
          <p:nvPr/>
        </p:nvSpPr>
        <p:spPr bwMode="auto">
          <a:xfrm>
            <a:off x="8610600" y="838200"/>
            <a:ext cx="0" cy="30480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graphicFrame>
        <p:nvGraphicFramePr>
          <p:cNvPr id="63495" name="Object 41"/>
          <p:cNvGraphicFramePr>
            <a:graphicFrameLocks noChangeAspect="1"/>
          </p:cNvGraphicFramePr>
          <p:nvPr/>
        </p:nvGraphicFramePr>
        <p:xfrm>
          <a:off x="7532688" y="4913313"/>
          <a:ext cx="1611312" cy="160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4" name="Clip" r:id="rId8" imgW="1890000" imgH="1890000" progId="">
                  <p:embed/>
                </p:oleObj>
              </mc:Choice>
              <mc:Fallback>
                <p:oleObj name="Clip" r:id="rId8" imgW="1890000" imgH="1890000" progId="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32688" y="4913313"/>
                        <a:ext cx="1611312" cy="1604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NIS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NIS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ATLAM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ATLAM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 autoUpdateAnimBg="0"/>
      <p:bldP spid="63492" grpId="0" animBg="1"/>
      <p:bldP spid="6349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746125" y="8747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tr-TR" altLang="tr-TR">
              <a:solidFill>
                <a:srgbClr val="000000"/>
              </a:solidFill>
              <a:latin typeface="Lucida Sans Unicode" pitchFamily="34" charset="0"/>
            </a:endParaRPr>
          </a:p>
        </p:txBody>
      </p:sp>
      <p:sp>
        <p:nvSpPr>
          <p:cNvPr id="114691" name="Text Box 3"/>
          <p:cNvSpPr txBox="1">
            <a:spLocks noChangeArrowheads="1"/>
          </p:cNvSpPr>
          <p:nvPr/>
        </p:nvSpPr>
        <p:spPr bwMode="auto">
          <a:xfrm>
            <a:off x="-228600" y="0"/>
            <a:ext cx="96012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tr-TR" altLang="tr-TR" sz="3200">
                <a:solidFill>
                  <a:srgbClr val="000000"/>
                </a:solidFill>
                <a:latin typeface="Lucida Sans Unicode" pitchFamily="34" charset="0"/>
              </a:rPr>
              <a:t>GENÇ BİR AN ÖNCE BÜYÜMEK İÇİN SABIRSIZLANIR  ANCAK ÇOCUKSU DAVRANIŞLARDAN DA SIYRILAMAZ.</a:t>
            </a:r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8" y="1785938"/>
            <a:ext cx="4059237" cy="423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469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izem varsayılan s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1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tr-TR" dirty="0" smtClean="0"/>
              <a:t>Ergenlik dönemi </a:t>
            </a:r>
            <a:r>
              <a:rPr lang="tr-TR" dirty="0"/>
              <a:t>yoğun çelişki ve zıt duyguların </a:t>
            </a:r>
            <a:r>
              <a:rPr lang="tr-TR" dirty="0" smtClean="0"/>
              <a:t>yaşandığı bir dönemdir.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tr-TR" sz="2800" dirty="0">
                <a:solidFill>
                  <a:srgbClr val="000000"/>
                </a:solidFill>
              </a:rPr>
              <a:t>Bir </a:t>
            </a:r>
            <a:r>
              <a:rPr lang="tr-TR" sz="2800" dirty="0" smtClean="0">
                <a:solidFill>
                  <a:srgbClr val="000000"/>
                </a:solidFill>
              </a:rPr>
              <a:t>an çok keyifli iken, </a:t>
            </a:r>
            <a:r>
              <a:rPr lang="tr-TR" sz="2800" dirty="0">
                <a:solidFill>
                  <a:srgbClr val="000000"/>
                </a:solidFill>
              </a:rPr>
              <a:t>bir dakika sonra </a:t>
            </a:r>
            <a:r>
              <a:rPr lang="tr-TR" sz="2800" dirty="0" smtClean="0">
                <a:solidFill>
                  <a:srgbClr val="000000"/>
                </a:solidFill>
              </a:rPr>
              <a:t>çok </a:t>
            </a:r>
            <a:r>
              <a:rPr lang="tr-TR" sz="2800" dirty="0">
                <a:solidFill>
                  <a:srgbClr val="000000"/>
                </a:solidFill>
              </a:rPr>
              <a:t>sıkkın ve </a:t>
            </a:r>
            <a:r>
              <a:rPr lang="tr-TR" sz="2800" dirty="0" smtClean="0">
                <a:solidFill>
                  <a:srgbClr val="000000"/>
                </a:solidFill>
              </a:rPr>
              <a:t>mutsuz hissedilebilir.</a:t>
            </a:r>
            <a:endParaRPr lang="tr-TR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tr-TR" sz="2800" dirty="0" smtClean="0">
                <a:solidFill>
                  <a:srgbClr val="000000"/>
                </a:solidFill>
              </a:rPr>
              <a:t>Bu </a:t>
            </a:r>
            <a:r>
              <a:rPr lang="tr-TR" sz="2800" dirty="0">
                <a:solidFill>
                  <a:srgbClr val="000000"/>
                </a:solidFill>
              </a:rPr>
              <a:t>zıt </a:t>
            </a:r>
            <a:r>
              <a:rPr lang="tr-TR" sz="2800" dirty="0" smtClean="0">
                <a:solidFill>
                  <a:srgbClr val="000000"/>
                </a:solidFill>
              </a:rPr>
              <a:t>duygular bu dönemde normaldir. </a:t>
            </a:r>
            <a:endParaRPr lang="tr-TR" sz="3700" b="1" dirty="0" smtClean="0">
              <a:solidFill>
                <a:srgbClr val="333399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ea typeface="+mj-ea"/>
              <a:cs typeface="+mj-cs"/>
            </a:endParaRPr>
          </a:p>
          <a:p>
            <a:pPr marL="109728" indent="0" algn="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tr-TR" sz="3700" b="1" dirty="0" smtClean="0">
                <a:solidFill>
                  <a:srgbClr val="333399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ea typeface="+mj-ea"/>
                <a:cs typeface="+mj-cs"/>
              </a:rPr>
              <a:t>Gayet </a:t>
            </a:r>
            <a:r>
              <a:rPr lang="tr-TR" sz="3700" b="1" dirty="0">
                <a:solidFill>
                  <a:srgbClr val="333399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ea typeface="+mj-ea"/>
                <a:cs typeface="+mj-cs"/>
              </a:rPr>
              <a:t>normal !</a:t>
            </a:r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i="1" dirty="0">
                <a:solidFill>
                  <a:srgbClr val="333399"/>
                </a:solidFill>
              </a:rPr>
              <a:t>Benim duygularım normal mi?</a:t>
            </a:r>
            <a:r>
              <a:rPr lang="tr-TR" dirty="0">
                <a:solidFill>
                  <a:srgbClr val="333399"/>
                </a:solidFill>
              </a:rPr>
              <a:t> </a:t>
            </a:r>
            <a:endParaRPr lang="tr-TR" dirty="0"/>
          </a:p>
        </p:txBody>
      </p:sp>
      <p:pic>
        <p:nvPicPr>
          <p:cNvPr id="41988" name="Picture 2" descr="http://www.psikologankara.net/wp-content/uploads/2011/04/ergenlik-psikolojik-probleml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392613"/>
            <a:ext cx="1639888" cy="245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260350"/>
            <a:ext cx="8002587" cy="58658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tr-TR" altLang="tr-TR" sz="28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Kişiye özel kalması gereken durumlara ihtiyaç duyulur.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tr-TR" altLang="tr-TR" sz="28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Yeni şeyler deneme merakında artış olabilir.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tr-TR" altLang="tr-TR" sz="28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Arkadaşlarına yönelme, arkadaşlarıyla daha çok vakit geçirme ve bir gruba dahil olma isteği artar.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tr-TR" altLang="tr-TR" sz="28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Fark edilme ve takdir edilme isteğinde artış olur.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tr-TR" altLang="tr-TR" sz="28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Kurallara karşı tepki düzeyi artabilir.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</a:pPr>
            <a:endParaRPr lang="tr-TR" altLang="tr-TR" sz="280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tr-TR" altLang="tr-TR" sz="2800" smtClean="0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765175"/>
            <a:ext cx="8218488" cy="115728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4000" dirty="0" smtClean="0">
                <a:solidFill>
                  <a:srgbClr val="002060"/>
                </a:solidFill>
                <a:latin typeface="Times New Roman" charset="0"/>
                <a:cs typeface="Times New Roman" charset="0"/>
              </a:rPr>
              <a:t/>
            </a:r>
            <a:br>
              <a:rPr lang="tr-TR" sz="4000" dirty="0" smtClean="0">
                <a:solidFill>
                  <a:srgbClr val="002060"/>
                </a:solidFill>
                <a:latin typeface="Times New Roman" charset="0"/>
                <a:cs typeface="Times New Roman" charset="0"/>
              </a:rPr>
            </a:br>
            <a:endParaRPr lang="tr-TR" sz="4000" dirty="0" smtClean="0">
              <a:solidFill>
                <a:srgbClr val="002060"/>
              </a:solidFill>
              <a:latin typeface="Times New Roman" charset="0"/>
              <a:cs typeface="Times New Roman" charset="0"/>
            </a:endParaRPr>
          </a:p>
        </p:txBody>
      </p:sp>
      <p:pic>
        <p:nvPicPr>
          <p:cNvPr id="5" name="Picture 5" descr="BD1066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965575"/>
            <a:ext cx="269557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6" descr="MCj0397450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025" y="4338638"/>
            <a:ext cx="1905000" cy="190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2" name="Picture 4" descr="j014001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8888" y="2781300"/>
            <a:ext cx="2601912" cy="2570163"/>
          </a:xfrm>
        </p:spPr>
      </p:pic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18488" cy="16383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6000" i="1" u="sng" dirty="0"/>
              <a:t>ERGENİN AİLESİYLE İLİŞKİLERİ</a:t>
            </a:r>
          </a:p>
        </p:txBody>
      </p:sp>
      <p:pic>
        <p:nvPicPr>
          <p:cNvPr id="4403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220913"/>
            <a:ext cx="2633663" cy="201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algn="ctr" fontAlgn="auto">
              <a:spcAft>
                <a:spcPts val="0"/>
              </a:spcAft>
              <a:buClr>
                <a:srgbClr val="3333CC"/>
              </a:buClr>
              <a:buFont typeface="Wingdings 3"/>
              <a:buNone/>
              <a:defRPr/>
            </a:pPr>
            <a:r>
              <a:rPr lang="tr-TR" sz="4000" dirty="0" smtClean="0">
                <a:solidFill>
                  <a:srgbClr val="000000"/>
                </a:solidFill>
                <a:latin typeface="Tahoma"/>
              </a:rPr>
              <a:t>Ergenler kendilerini, </a:t>
            </a:r>
            <a:r>
              <a:rPr lang="tr-TR" sz="4000" dirty="0">
                <a:solidFill>
                  <a:srgbClr val="000000"/>
                </a:solidFill>
                <a:latin typeface="Tahoma"/>
              </a:rPr>
              <a:t>anne-babalarıyla ilgili </a:t>
            </a:r>
            <a:r>
              <a:rPr lang="tr-TR" sz="4000" dirty="0" smtClean="0">
                <a:solidFill>
                  <a:srgbClr val="000000"/>
                </a:solidFill>
                <a:latin typeface="Tahoma"/>
              </a:rPr>
              <a:t>çelişkili (birbirine zıt) </a:t>
            </a:r>
            <a:r>
              <a:rPr lang="tr-TR" sz="4000" dirty="0">
                <a:solidFill>
                  <a:srgbClr val="000000"/>
                </a:solidFill>
                <a:latin typeface="Tahoma"/>
              </a:rPr>
              <a:t>duygular </a:t>
            </a:r>
            <a:r>
              <a:rPr lang="tr-TR" sz="4000" dirty="0" smtClean="0">
                <a:solidFill>
                  <a:srgbClr val="000000"/>
                </a:solidFill>
                <a:latin typeface="Tahoma"/>
              </a:rPr>
              <a:t>yaşarken </a:t>
            </a:r>
            <a:r>
              <a:rPr lang="tr-TR" sz="4000" dirty="0">
                <a:solidFill>
                  <a:srgbClr val="000000"/>
                </a:solidFill>
                <a:latin typeface="Tahoma"/>
              </a:rPr>
              <a:t>bulabilirler.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tr-TR" dirty="0"/>
          </a:p>
        </p:txBody>
      </p:sp>
      <p:pic>
        <p:nvPicPr>
          <p:cNvPr id="45060" name="Picture 6" descr="Anne Kı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3789363"/>
            <a:ext cx="2692400" cy="222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  <a:buSzPts val="1000"/>
              <a:buFont typeface="Symbol" pitchFamily="18" charset="2"/>
              <a:buChar char=""/>
              <a:tabLst>
                <a:tab pos="457200" algn="l"/>
              </a:tabLst>
            </a:pPr>
            <a:r>
              <a:rPr lang="tr-TR" altLang="tr-TR" sz="2800" b="1" i="1" smtClean="0">
                <a:latin typeface="Comic Sans MS" pitchFamily="66" charset="0"/>
                <a:ea typeface="Times New Roman" pitchFamily="18" charset="0"/>
                <a:cs typeface="Arial" charset="0"/>
              </a:rPr>
              <a:t>«Her şeye karışıyorsunuz. Beni hiç anlamıyorsunuz.»</a:t>
            </a:r>
          </a:p>
          <a:p>
            <a:pPr eaLnBrk="1" hangingPunct="1">
              <a:lnSpc>
                <a:spcPct val="150000"/>
              </a:lnSpc>
              <a:buSzPts val="1000"/>
              <a:buFont typeface="Symbol" pitchFamily="18" charset="2"/>
              <a:buChar char=""/>
              <a:tabLst>
                <a:tab pos="457200" algn="l"/>
              </a:tabLst>
            </a:pPr>
            <a:r>
              <a:rPr lang="tr-TR" altLang="tr-TR" sz="2800" b="1" i="1" smtClean="0">
                <a:latin typeface="Comic Sans MS" pitchFamily="66" charset="0"/>
                <a:ea typeface="Times New Roman" pitchFamily="18" charset="0"/>
                <a:cs typeface="Arial" charset="0"/>
              </a:rPr>
              <a:t>«Hem “büyüdün artık” diyerek sorumluluklarımı yerine getirmemi istiyorsunuz; hem de bir şey yapmak istediğimde “daha küçüksün” diyorsunuz.»</a:t>
            </a:r>
          </a:p>
          <a:p>
            <a:pPr eaLnBrk="1" hangingPunct="1">
              <a:tabLst>
                <a:tab pos="457200" algn="l"/>
              </a:tabLst>
            </a:pPr>
            <a:endParaRPr lang="tr-TR" altLang="tr-TR" smtClean="0">
              <a:ea typeface="Times New Roman" pitchFamily="18" charset="0"/>
              <a:cs typeface="Arial" charset="0"/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229600" cy="1143000"/>
          </a:xfrm>
        </p:spPr>
        <p:txBody>
          <a:bodyPr>
            <a:noAutofit/>
          </a:bodyPr>
          <a:lstStyle/>
          <a:p>
            <a:pPr marL="342900" indent="-342900" algn="ctr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tr-TR" sz="3200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AC66BB">
                    <a:lumMod val="50000"/>
                  </a:srgbClr>
                </a:solidFill>
                <a:effectLst/>
                <a:latin typeface="Arial Rounded MT Bold" pitchFamily="34" charset="0"/>
              </a:rPr>
              <a:t>BU ŞİKAYETLER TANIDIK GELDİ Mİ???</a:t>
            </a:r>
            <a:r>
              <a:rPr lang="tr-TR" sz="3200" dirty="0">
                <a:solidFill>
                  <a:srgbClr val="960000"/>
                </a:solidFill>
                <a:latin typeface="Arial Rounded MT Bold" pitchFamily="34" charset="0"/>
                <a:ea typeface="+mn-ea"/>
                <a:cs typeface="+mn-cs"/>
              </a:rPr>
              <a:t/>
            </a:r>
            <a:br>
              <a:rPr lang="tr-TR" sz="3200" dirty="0">
                <a:solidFill>
                  <a:srgbClr val="960000"/>
                </a:solidFill>
                <a:latin typeface="Arial Rounded MT Bold" pitchFamily="34" charset="0"/>
                <a:ea typeface="+mn-ea"/>
                <a:cs typeface="+mn-cs"/>
              </a:rPr>
            </a:br>
            <a:endParaRPr lang="tr-TR" sz="3200" dirty="0">
              <a:latin typeface="Arial Rounded MT Bold" pitchFamily="34" charset="0"/>
            </a:endParaRPr>
          </a:p>
        </p:txBody>
      </p:sp>
      <p:pic>
        <p:nvPicPr>
          <p:cNvPr id="5" name="Picture 4" descr="j00915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875" y="1341438"/>
            <a:ext cx="1889125" cy="319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tr-TR"/>
          </a:p>
        </p:txBody>
      </p:sp>
      <p:sp>
        <p:nvSpPr>
          <p:cNvPr id="47107" name="İçerik Yer Tutucusu 2"/>
          <p:cNvSpPr>
            <a:spLocks noGrp="1"/>
          </p:cNvSpPr>
          <p:nvPr>
            <p:ph idx="1"/>
          </p:nvPr>
        </p:nvSpPr>
        <p:spPr>
          <a:xfrm>
            <a:off x="539750" y="260350"/>
            <a:ext cx="8208963" cy="6196013"/>
          </a:xfrm>
        </p:spPr>
        <p:txBody>
          <a:bodyPr/>
          <a:lstStyle/>
          <a:p>
            <a:pPr eaLnBrk="1" hangingPunct="1">
              <a:buClr>
                <a:srgbClr val="B13F9A"/>
              </a:buClr>
            </a:pPr>
            <a:r>
              <a:rPr lang="tr-TR" altLang="tr-TR" sz="3000" b="1" smtClean="0">
                <a:solidFill>
                  <a:srgbClr val="000000"/>
                </a:solidFill>
              </a:rPr>
              <a:t>Herkes bu dönemde «anlaşılmadığından» şikayet eder. Ama bu durum geçicidir. </a:t>
            </a:r>
            <a:endParaRPr lang="tr-TR" altLang="tr-TR" sz="3000" b="1" smtClean="0"/>
          </a:p>
          <a:p>
            <a:pPr eaLnBrk="1" hangingPunct="1"/>
            <a:r>
              <a:rPr lang="tr-TR" altLang="tr-TR" sz="3000" b="1" smtClean="0"/>
              <a:t>Sizin anne ve babanız da zamanında böyle şikayetlerde bulundu...</a:t>
            </a:r>
          </a:p>
          <a:p>
            <a:pPr eaLnBrk="1" hangingPunct="1"/>
            <a:r>
              <a:rPr lang="tr-TR" altLang="tr-TR" sz="3000" b="1" smtClean="0"/>
              <a:t>Genç ve çocukluk arasındaki bu belirsiz dönemde anne ve babanızın da size nasıl davranacağına karar verememesi çok normal. Bu durum onlar için de zor!</a:t>
            </a:r>
          </a:p>
          <a:p>
            <a:pPr eaLnBrk="1" hangingPunct="1"/>
            <a:r>
              <a:rPr lang="tr-TR" altLang="tr-TR" sz="3000" b="1" smtClean="0"/>
              <a:t>Unutmayın! Zaman geçtikçe aileniz de size nasıl davranılması gerektiğini keşfedecek! 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Clr>
                <a:srgbClr val="3333CC"/>
              </a:buClr>
              <a:buSzPct val="60000"/>
              <a:buFont typeface="Wingdings 3"/>
              <a:buNone/>
              <a:defRPr/>
            </a:pPr>
            <a:r>
              <a:rPr lang="tr-TR" sz="4400" dirty="0">
                <a:solidFill>
                  <a:srgbClr val="000000"/>
                </a:solidFill>
                <a:latin typeface="Tahoma"/>
              </a:rPr>
              <a:t>İnsan vücudunda adeta bir iç saat vardır. Ve gerekli olgunluk </a:t>
            </a:r>
            <a:r>
              <a:rPr lang="tr-TR" sz="4400" dirty="0" smtClean="0">
                <a:solidFill>
                  <a:srgbClr val="000000"/>
                </a:solidFill>
                <a:latin typeface="Tahoma"/>
              </a:rPr>
              <a:t>düzeyine </a:t>
            </a:r>
            <a:r>
              <a:rPr lang="tr-TR" sz="4400" dirty="0">
                <a:solidFill>
                  <a:srgbClr val="000000"/>
                </a:solidFill>
                <a:latin typeface="Tahoma"/>
              </a:rPr>
              <a:t>geldiğinde bazı değişiklikleri başlatmak için alarm vermektedir.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tr-TR" dirty="0"/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4343400"/>
            <a:ext cx="219075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altLang="tr-TR" smtClean="0"/>
              <a:t>Vücutlar değişirken yeni duygular da ortaya çıkmaktadır. Karşı cinsle ilgili farklı duygular hissetmeye başlanır.</a:t>
            </a:r>
          </a:p>
          <a:p>
            <a:pPr eaLnBrk="1" hangingPunct="1"/>
            <a:r>
              <a:rPr lang="tr-TR" altLang="tr-TR" smtClean="0"/>
              <a:t>Erkekler veya kızlar birbirlerini, birdenbire, daha önce olmadığı kadar ilginç bulmaya başlar.</a:t>
            </a: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tr-TR" dirty="0"/>
          </a:p>
        </p:txBody>
      </p:sp>
      <p:pic>
        <p:nvPicPr>
          <p:cNvPr id="49156" name="Picture 2" descr="http://static.pudra.com/generated/7262/610x345/ergenlik_mk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3789363"/>
            <a:ext cx="4586288" cy="259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Picture 6" descr="MCj0406110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4532313"/>
            <a:ext cx="18415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dirty="0" smtClean="0"/>
              <a:t>TEŞEKKÜRLER!</a:t>
            </a:r>
            <a:endParaRPr lang="tr-TR" dirty="0"/>
          </a:p>
        </p:txBody>
      </p:sp>
      <p:sp>
        <p:nvSpPr>
          <p:cNvPr id="50179" name="Metin Yer Tutucusu 5"/>
          <p:cNvSpPr>
            <a:spLocks noGrp="1"/>
          </p:cNvSpPr>
          <p:nvPr>
            <p:ph type="subTitle" idx="1"/>
          </p:nvPr>
        </p:nvSpPr>
        <p:spPr>
          <a:xfrm>
            <a:off x="755650" y="3933825"/>
            <a:ext cx="7772400" cy="1198563"/>
          </a:xfrm>
        </p:spPr>
        <p:txBody>
          <a:bodyPr/>
          <a:lstStyle/>
          <a:p>
            <a:pPr marR="0" eaLnBrk="1" hangingPunct="1"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tr-TR" altLang="tr-TR" sz="2400" b="1" smtClean="0">
                <a:solidFill>
                  <a:srgbClr val="C00000"/>
                </a:solidFill>
                <a:latin typeface="Comic Sans MS" pitchFamily="66" charset="0"/>
              </a:rPr>
              <a:t>PDR UZMANI</a:t>
            </a:r>
          </a:p>
          <a:p>
            <a:pPr marR="0" eaLnBrk="1" hangingPunct="1"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tr-TR" altLang="tr-TR" sz="2400" b="1" smtClean="0">
                <a:solidFill>
                  <a:srgbClr val="C00000"/>
                </a:solidFill>
                <a:latin typeface="Comic Sans MS" pitchFamily="66" charset="0"/>
              </a:rPr>
              <a:t>ZEYNEP GÖKALP</a:t>
            </a:r>
          </a:p>
          <a:p>
            <a:pPr marR="0" eaLnBrk="1" hangingPunct="1"/>
            <a:endParaRPr lang="tr-TR" altLang="tr-TR" smtClean="0"/>
          </a:p>
        </p:txBody>
      </p:sp>
      <p:pic>
        <p:nvPicPr>
          <p:cNvPr id="50180" name="Picture 4" descr="MCj0431611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2225"/>
            <a:ext cx="2808287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333375"/>
            <a:ext cx="8229600" cy="5605463"/>
          </a:xfrm>
        </p:spPr>
        <p:txBody>
          <a:bodyPr/>
          <a:lstStyle/>
          <a:p>
            <a:pPr marL="109538" indent="0" algn="ctr" eaLnBrk="1" hangingPunct="1">
              <a:buFont typeface="Wingdings 3" pitchFamily="18" charset="2"/>
              <a:buNone/>
            </a:pPr>
            <a:r>
              <a:rPr lang="tr-TR" altLang="tr-TR" sz="4400" smtClean="0"/>
              <a:t>Ülkemizde ergenlik dönemi ortalama olarak </a:t>
            </a:r>
            <a:r>
              <a:rPr lang="tr-TR" altLang="tr-TR" sz="4400" u="sng" smtClean="0">
                <a:solidFill>
                  <a:srgbClr val="000000"/>
                </a:solidFill>
              </a:rPr>
              <a:t>erkeklerde 12-14 yaşları</a:t>
            </a:r>
            <a:r>
              <a:rPr lang="tr-TR" altLang="tr-TR" sz="4400" smtClean="0">
                <a:solidFill>
                  <a:srgbClr val="000000"/>
                </a:solidFill>
              </a:rPr>
              <a:t>, </a:t>
            </a:r>
            <a:r>
              <a:rPr lang="tr-TR" altLang="tr-TR" sz="4400" smtClean="0"/>
              <a:t>kızlarda 10-12 yaşları arasında başlar.  </a:t>
            </a:r>
          </a:p>
        </p:txBody>
      </p:sp>
      <p:sp>
        <p:nvSpPr>
          <p:cNvPr id="13315" name="Slayt Numarası Yer Tutucus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74A37AC-7287-4991-AF7D-43A89132B82E}" type="slidenum">
              <a:rPr lang="tr-TR" altLang="tr-TR" smtClean="0">
                <a:solidFill>
                  <a:srgbClr val="003300"/>
                </a:solidFill>
                <a:latin typeface="Lucida Sans Unicode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tr-TR" altLang="tr-TR" smtClean="0">
              <a:solidFill>
                <a:srgbClr val="003300"/>
              </a:solidFill>
              <a:latin typeface="Lucida Sans Unicode" pitchFamily="34" charset="0"/>
            </a:endParaRP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tr-TR" dirty="0"/>
          </a:p>
        </p:txBody>
      </p:sp>
      <p:pic>
        <p:nvPicPr>
          <p:cNvPr id="13317" name="Picture 2" descr="http://saglik.meleklermekani.com/wp-content/uploads/Ergenlik-Nedir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3213100"/>
            <a:ext cx="3876675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tr-TR" sz="4400" dirty="0" smtClean="0"/>
              <a:t>Ergenlikteki fiziksel gelişme, kız ve erkek çocuklarda aynı zamanda ve aynı hızda olmaz. Erkekler kızlara göre daha geç ergenliğe girer.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tr-TR"/>
          </a:p>
        </p:txBody>
      </p:sp>
      <p:pic>
        <p:nvPicPr>
          <p:cNvPr id="14340" name="Picture 2" descr="http://okulweb.meb.gov.tr/18/01/965671/belgeler/rehberlik/dokumanlar/ergenlik_dosyalar/image00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950" y="5157788"/>
            <a:ext cx="1751013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107950" y="476250"/>
            <a:ext cx="8764588" cy="47339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eaLnBrk="0" hangingPunct="0">
              <a:lnSpc>
                <a:spcPct val="130000"/>
              </a:lnSpc>
              <a:defRPr/>
            </a:pPr>
            <a:r>
              <a:rPr lang="tr-TR" sz="7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BÜYÜME</a:t>
            </a:r>
            <a:r>
              <a:rPr lang="tr-TR" sz="7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endParaRPr lang="tr-TR" sz="48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 algn="ctr" eaLnBrk="0" hangingPunct="0">
              <a:lnSpc>
                <a:spcPct val="130000"/>
              </a:lnSpc>
              <a:defRPr/>
            </a:pPr>
            <a:r>
              <a:rPr lang="tr-T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TÜM BEDENDE DEĞİŞİK HIZLA GERÇEKLEŞİR.</a:t>
            </a:r>
          </a:p>
          <a:p>
            <a:pPr algn="ctr" eaLnBrk="0" hangingPunct="0">
              <a:lnSpc>
                <a:spcPct val="130000"/>
              </a:lnSpc>
              <a:defRPr/>
            </a:pPr>
            <a:r>
              <a:rPr lang="tr-T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ÖNCE </a:t>
            </a:r>
            <a:r>
              <a:rPr lang="tr-TR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AYAKLAR</a:t>
            </a:r>
            <a:r>
              <a:rPr lang="tr-T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VE </a:t>
            </a:r>
            <a:r>
              <a:rPr lang="tr-TR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ELLER</a:t>
            </a:r>
            <a:r>
              <a:rPr lang="tr-T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BÜYÜR.</a:t>
            </a:r>
          </a:p>
          <a:p>
            <a:pPr algn="ctr" eaLnBrk="0" hangingPunct="0">
              <a:lnSpc>
                <a:spcPct val="130000"/>
              </a:lnSpc>
              <a:defRPr/>
            </a:pPr>
            <a:r>
              <a:rPr lang="tr-T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YÜZDE, </a:t>
            </a:r>
            <a:r>
              <a:rPr lang="tr-TR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BURUN</a:t>
            </a:r>
            <a:r>
              <a:rPr lang="tr-T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VE </a:t>
            </a:r>
            <a:r>
              <a:rPr lang="tr-TR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ÇENE</a:t>
            </a:r>
            <a:r>
              <a:rPr lang="tr-T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BÜYÜR.</a:t>
            </a:r>
          </a:p>
          <a:p>
            <a:pPr algn="ctr" eaLnBrk="0" hangingPunct="0">
              <a:lnSpc>
                <a:spcPct val="130000"/>
              </a:lnSpc>
              <a:defRPr/>
            </a:pPr>
            <a:r>
              <a:rPr lang="tr-T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OMUZLAR GENİŞLER.</a:t>
            </a:r>
            <a:endParaRPr lang="tr-TR" sz="2800" b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 algn="ctr" eaLnBrk="0" hangingPunct="0">
              <a:lnSpc>
                <a:spcPct val="130000"/>
              </a:lnSpc>
              <a:defRPr/>
            </a:pPr>
            <a:endParaRPr lang="tr-TR" sz="28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088" y="4548188"/>
            <a:ext cx="334645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izem varsayılan s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179388" y="549275"/>
            <a:ext cx="8424862" cy="50784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tr-TR" sz="3600" b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BÜYÜME </a:t>
            </a:r>
          </a:p>
          <a:p>
            <a:pPr algn="ctr" eaLnBrk="0" hangingPunct="0">
              <a:defRPr/>
            </a:pPr>
            <a:r>
              <a:rPr lang="tr-TR" sz="3600" b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ÖZELLİKLE 11-16 YAŞLARINDA HIZLANIR.</a:t>
            </a:r>
          </a:p>
          <a:p>
            <a:pPr algn="ctr" eaLnBrk="0" hangingPunct="0">
              <a:defRPr/>
            </a:pPr>
            <a:endParaRPr lang="tr-TR" sz="3600" b="1" dirty="0">
              <a:solidFill>
                <a:srgbClr val="6600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algn="ctr" eaLnBrk="0" hangingPunct="0">
              <a:defRPr/>
            </a:pPr>
            <a:r>
              <a:rPr lang="tr-TR" sz="6000" b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tr-TR" sz="4000" b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DAHA SONRA YAVAŞLAR.</a:t>
            </a:r>
          </a:p>
          <a:p>
            <a:pPr algn="ctr" eaLnBrk="0" hangingPunct="0">
              <a:defRPr/>
            </a:pPr>
            <a:endParaRPr lang="tr-TR" sz="4000" b="1" dirty="0">
              <a:solidFill>
                <a:srgbClr val="6600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algn="ctr" eaLnBrk="0" hangingPunct="0">
              <a:defRPr/>
            </a:pPr>
            <a:r>
              <a:rPr lang="tr-TR" sz="4000" b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BÜYÜME 18-20 YAŞINA </a:t>
            </a:r>
          </a:p>
          <a:p>
            <a:pPr algn="ctr" eaLnBrk="0" hangingPunct="0">
              <a:defRPr/>
            </a:pPr>
            <a:r>
              <a:rPr lang="tr-TR" sz="4000" b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KADAR SÜRER.</a:t>
            </a:r>
            <a:endParaRPr lang="tr-TR" sz="4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graphicFrame>
        <p:nvGraphicFramePr>
          <p:cNvPr id="2" name="Object 9"/>
          <p:cNvGraphicFramePr>
            <a:graphicFrameLocks noChangeAspect="1"/>
          </p:cNvGraphicFramePr>
          <p:nvPr/>
        </p:nvGraphicFramePr>
        <p:xfrm>
          <a:off x="6875463" y="5145088"/>
          <a:ext cx="512762" cy="153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9" name="Clip" r:id="rId4" imgW="327028" imgH="974690" progId="">
                  <p:embed/>
                </p:oleObj>
              </mc:Choice>
              <mc:Fallback>
                <p:oleObj name="Clip" r:id="rId4" imgW="327028" imgH="974690" progId="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5463" y="5145088"/>
                        <a:ext cx="512762" cy="1533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3573463"/>
            <a:ext cx="1038225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NIS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İçerik Yer Tutucusu 2"/>
          <p:cNvSpPr>
            <a:spLocks noGrp="1"/>
          </p:cNvSpPr>
          <p:nvPr>
            <p:ph idx="1"/>
          </p:nvPr>
        </p:nvSpPr>
        <p:spPr>
          <a:xfrm>
            <a:off x="395288" y="476250"/>
            <a:ext cx="8302625" cy="5534025"/>
          </a:xfrm>
        </p:spPr>
        <p:txBody>
          <a:bodyPr/>
          <a:lstStyle/>
          <a:p>
            <a:pPr marL="457200" indent="-457200" eaLnBrk="1" hangingPunct="1">
              <a:buFont typeface="Wingdings" pitchFamily="2" charset="2"/>
              <a:buChar char="Ø"/>
            </a:pPr>
            <a:r>
              <a:rPr lang="tr-TR" altLang="tr-TR" sz="3200" b="1" smtClean="0"/>
              <a:t>Ergenlik döneminde ergende iştah artışı görülür.</a:t>
            </a:r>
          </a:p>
          <a:p>
            <a:pPr marL="457200" indent="-457200" eaLnBrk="1" hangingPunct="1">
              <a:buFont typeface="Wingdings" pitchFamily="2" charset="2"/>
              <a:buChar char="Ø"/>
            </a:pPr>
            <a:r>
              <a:rPr lang="tr-TR" altLang="tr-TR" sz="3200" b="1" smtClean="0"/>
              <a:t>Çünkü fiziksel değişimlerin gerçekleşebilmesi için vücudun enerji ihtiyacı artmıştır. </a:t>
            </a: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tr-TR"/>
          </a:p>
        </p:txBody>
      </p:sp>
      <p:pic>
        <p:nvPicPr>
          <p:cNvPr id="17412" name="Picture 4" descr="http://www.bebekyemeklerim.com/images/2009/cocukbeslenme/fastfoodzar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3713163"/>
            <a:ext cx="1865312" cy="229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3681413"/>
            <a:ext cx="1582737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labalık">
  <a:themeElements>
    <a:clrScheme name="Kalabalı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Kalabalı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Kalabalı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1249</TotalTime>
  <Words>993</Words>
  <Application>Microsoft Office PowerPoint</Application>
  <PresentationFormat>Ekran Gösterisi (4:3)</PresentationFormat>
  <Paragraphs>140</Paragraphs>
  <Slides>41</Slides>
  <Notes>1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13</vt:i4>
      </vt:variant>
      <vt:variant>
        <vt:lpstr>Tema</vt:lpstr>
      </vt:variant>
      <vt:variant>
        <vt:i4>1</vt:i4>
      </vt:variant>
      <vt:variant>
        <vt:lpstr>Katıştırılmış OLE Hizmet Programları</vt:lpstr>
      </vt:variant>
      <vt:variant>
        <vt:i4>1</vt:i4>
      </vt:variant>
      <vt:variant>
        <vt:lpstr>Slayt Başlıkları</vt:lpstr>
      </vt:variant>
      <vt:variant>
        <vt:i4>41</vt:i4>
      </vt:variant>
    </vt:vector>
  </HeadingPairs>
  <TitlesOfParts>
    <vt:vector size="56" baseType="lpstr">
      <vt:lpstr>Arial</vt:lpstr>
      <vt:lpstr>Lucida Sans Unicode</vt:lpstr>
      <vt:lpstr>Wingdings 3</vt:lpstr>
      <vt:lpstr>Verdana</vt:lpstr>
      <vt:lpstr>Wingdings 2</vt:lpstr>
      <vt:lpstr>Calibri</vt:lpstr>
      <vt:lpstr>Tahoma</vt:lpstr>
      <vt:lpstr>Comic Sans MS</vt:lpstr>
      <vt:lpstr>Wingdings</vt:lpstr>
      <vt:lpstr>Times New Roman</vt:lpstr>
      <vt:lpstr>Trebuchet MS</vt:lpstr>
      <vt:lpstr>Arial Black</vt:lpstr>
      <vt:lpstr>Symbol</vt:lpstr>
      <vt:lpstr>Kalabalık</vt:lpstr>
      <vt:lpstr>Clip</vt:lpstr>
      <vt:lpstr>ERGENLİK DÖNEMİNDE DEĞİŞİM</vt:lpstr>
      <vt:lpstr>ERGENLİĞİN TANIMI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Sesin kalınlaşması:</vt:lpstr>
      <vt:lpstr>Vücutta Tüylenme:</vt:lpstr>
      <vt:lpstr>Ter bezlerinin çalışmasının artması:</vt:lpstr>
      <vt:lpstr>Üreme Organındaki Değişiklikler:</vt:lpstr>
      <vt:lpstr>Ergenlik Döneminde Görülen Cinsel Rüyalar:</vt:lpstr>
      <vt:lpstr>Yüzde bıyık ve sakalın çıkması:</vt:lpstr>
      <vt:lpstr>Yüzdeki sivilcelerin artması:</vt:lpstr>
      <vt:lpstr>Erkeklerin Yaşa Göre Gelişimi</vt:lpstr>
      <vt:lpstr>PowerPoint Sunusu</vt:lpstr>
      <vt:lpstr>PowerPoint Sunusu</vt:lpstr>
      <vt:lpstr>“Oğlum, senin yaşında bir oğlanın vücudu, anlaşılması her zaman kolay olmayan değişiklikler geçirir.”</vt:lpstr>
      <vt:lpstr> </vt:lpstr>
      <vt:lpstr>ERGENLİK DÖNEMİ</vt:lpstr>
      <vt:lpstr>PowerPoint Sunusu</vt:lpstr>
      <vt:lpstr>PowerPoint Sunusu</vt:lpstr>
      <vt:lpstr>UNUTMAYIN!</vt:lpstr>
      <vt:lpstr>SOSYAL-DUYGUSAL GELİŞİM</vt:lpstr>
      <vt:lpstr>PowerPoint Sunusu</vt:lpstr>
      <vt:lpstr>PowerPoint Sunusu</vt:lpstr>
      <vt:lpstr>PowerPoint Sunusu</vt:lpstr>
      <vt:lpstr>Benim duygularım normal mi? </vt:lpstr>
      <vt:lpstr> </vt:lpstr>
      <vt:lpstr>ERGENİN AİLESİYLE İLİŞKİLERİ</vt:lpstr>
      <vt:lpstr>PowerPoint Sunusu</vt:lpstr>
      <vt:lpstr>BU ŞİKAYETLER TANIDIK GELDİ Mİ??? </vt:lpstr>
      <vt:lpstr>PowerPoint Sunusu</vt:lpstr>
      <vt:lpstr>PowerPoint Sunusu</vt:lpstr>
      <vt:lpstr>PowerPoint Sunusu</vt:lpstr>
      <vt:lpstr>TEŞEKKÜRLER!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zeynep-gokalp</dc:creator>
  <cp:lastModifiedBy>win7</cp:lastModifiedBy>
  <cp:revision>135</cp:revision>
  <dcterms:created xsi:type="dcterms:W3CDTF">2012-04-26T10:52:52Z</dcterms:created>
  <dcterms:modified xsi:type="dcterms:W3CDTF">2017-10-25T06:52:46Z</dcterms:modified>
</cp:coreProperties>
</file>